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273" r:id="rId2"/>
    <p:sldId id="294" r:id="rId3"/>
    <p:sldId id="296" r:id="rId4"/>
    <p:sldId id="295" r:id="rId5"/>
    <p:sldId id="275" r:id="rId6"/>
    <p:sldId id="262" r:id="rId7"/>
    <p:sldId id="279" r:id="rId8"/>
    <p:sldId id="280" r:id="rId9"/>
    <p:sldId id="281" r:id="rId10"/>
    <p:sldId id="282" r:id="rId11"/>
    <p:sldId id="274" r:id="rId12"/>
    <p:sldId id="283" r:id="rId13"/>
    <p:sldId id="298" r:id="rId14"/>
    <p:sldId id="284" r:id="rId15"/>
    <p:sldId id="285" r:id="rId16"/>
    <p:sldId id="286" r:id="rId17"/>
    <p:sldId id="287" r:id="rId18"/>
    <p:sldId id="288" r:id="rId19"/>
    <p:sldId id="297" r:id="rId20"/>
    <p:sldId id="289" r:id="rId21"/>
    <p:sldId id="290" r:id="rId22"/>
    <p:sldId id="291" r:id="rId23"/>
    <p:sldId id="293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06B"/>
    <a:srgbClr val="00AB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E3FDE45-AF77-4B5C-9715-49D594BDF05E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280" autoAdjust="0"/>
    <p:restoredTop sz="94660"/>
  </p:normalViewPr>
  <p:slideViewPr>
    <p:cSldViewPr showGuides="1">
      <p:cViewPr varScale="1">
        <p:scale>
          <a:sx n="131" d="100"/>
          <a:sy n="131" d="100"/>
        </p:scale>
        <p:origin x="1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21" d="100"/>
          <a:sy n="121" d="100"/>
        </p:scale>
        <p:origin x="4938" y="114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52B97DA8-8E6C-4064-8555-1AB8580FC55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03A4DB5-C154-4FD3-A336-A980009B150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44539-BE40-4D76-BE24-73DA343E3F8A}" type="datetimeFigureOut">
              <a:rPr lang="de-DE" smtClean="0"/>
              <a:t>25.05.2022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913036-6DEF-43C7-9422-9C904683CF2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55D172E-3B7F-4B35-8E38-6D92867A5B0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FE627C-7C34-4443-AA3A-CB9806E781B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188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EB229A-CF15-496D-915A-3C3AC47BA8F3}" type="datetimeFigureOut">
              <a:rPr lang="de-DE" smtClean="0"/>
              <a:t>25.05.2022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FFE915-6F63-475F-AEF3-292EDAD54A0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5214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F3AA6084-5A17-4DF0-99FA-9B12FE16AC92}"/>
              </a:ext>
            </a:extLst>
          </p:cNvPr>
          <p:cNvSpPr/>
          <p:nvPr userDrawn="1"/>
        </p:nvSpPr>
        <p:spPr>
          <a:xfrm>
            <a:off x="4770534" y="2024845"/>
            <a:ext cx="7421467" cy="4833157"/>
          </a:xfrm>
          <a:custGeom>
            <a:avLst/>
            <a:gdLst>
              <a:gd name="connsiteX0" fmla="*/ 7411942 w 7421467"/>
              <a:gd name="connsiteY0" fmla="*/ 0 h 4833157"/>
              <a:gd name="connsiteX1" fmla="*/ 7421467 w 7421467"/>
              <a:gd name="connsiteY1" fmla="*/ 241 h 4833157"/>
              <a:gd name="connsiteX2" fmla="*/ 7421467 w 7421467"/>
              <a:gd name="connsiteY2" fmla="*/ 4833157 h 4833157"/>
              <a:gd name="connsiteX3" fmla="*/ 0 w 7421467"/>
              <a:gd name="connsiteY3" fmla="*/ 4833157 h 4833157"/>
              <a:gd name="connsiteX4" fmla="*/ 110690 w 7421467"/>
              <a:gd name="connsiteY4" fmla="*/ 4588316 h 4833157"/>
              <a:gd name="connsiteX5" fmla="*/ 7411942 w 7421467"/>
              <a:gd name="connsiteY5" fmla="*/ 0 h 483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21467" h="4833157">
                <a:moveTo>
                  <a:pt x="7411942" y="0"/>
                </a:moveTo>
                <a:lnTo>
                  <a:pt x="7421467" y="241"/>
                </a:lnTo>
                <a:lnTo>
                  <a:pt x="7421467" y="4833157"/>
                </a:lnTo>
                <a:lnTo>
                  <a:pt x="0" y="4833157"/>
                </a:lnTo>
                <a:lnTo>
                  <a:pt x="110690" y="4588316"/>
                </a:lnTo>
                <a:cubicBezTo>
                  <a:pt x="1418845" y="1873453"/>
                  <a:pt x="4196610" y="0"/>
                  <a:pt x="741194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de-DE" sz="1700" spc="3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373" y="2295098"/>
            <a:ext cx="7992888" cy="1469814"/>
          </a:xfrm>
        </p:spPr>
        <p:txBody>
          <a:bodyPr anchor="t"/>
          <a:lstStyle>
            <a:lvl1pPr algn="l">
              <a:spcBef>
                <a:spcPts val="0"/>
              </a:spcBef>
              <a:spcAft>
                <a:spcPts val="0"/>
              </a:spcAft>
              <a:defRPr sz="4400" spc="8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3373" y="3915278"/>
            <a:ext cx="6433129" cy="929754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  <a:endParaRPr lang="en-US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5F13FFA-4861-486F-A58D-D9EB08D64F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3374" y="5013177"/>
            <a:ext cx="4968550" cy="1152674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BD6141A-43A8-45D6-B5D6-DB3F5A2427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02" y="466757"/>
            <a:ext cx="1772132" cy="115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054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4545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BC08468-0CA3-47F9-BB7C-6D01CE3C799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70535" y="2024846"/>
            <a:ext cx="7421466" cy="4833155"/>
          </a:xfrm>
          <a:custGeom>
            <a:avLst/>
            <a:gdLst>
              <a:gd name="connsiteX0" fmla="*/ 7411941 w 7421466"/>
              <a:gd name="connsiteY0" fmla="*/ 0 h 4833155"/>
              <a:gd name="connsiteX1" fmla="*/ 7421466 w 7421466"/>
              <a:gd name="connsiteY1" fmla="*/ 241 h 4833155"/>
              <a:gd name="connsiteX2" fmla="*/ 7421466 w 7421466"/>
              <a:gd name="connsiteY2" fmla="*/ 4833155 h 4833155"/>
              <a:gd name="connsiteX3" fmla="*/ 0 w 7421466"/>
              <a:gd name="connsiteY3" fmla="*/ 4833155 h 4833155"/>
              <a:gd name="connsiteX4" fmla="*/ 110689 w 7421466"/>
              <a:gd name="connsiteY4" fmla="*/ 4588316 h 4833155"/>
              <a:gd name="connsiteX5" fmla="*/ 7411941 w 7421466"/>
              <a:gd name="connsiteY5" fmla="*/ 0 h 4833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21466" h="4833155">
                <a:moveTo>
                  <a:pt x="7411941" y="0"/>
                </a:moveTo>
                <a:lnTo>
                  <a:pt x="7421466" y="241"/>
                </a:lnTo>
                <a:lnTo>
                  <a:pt x="7421466" y="4833155"/>
                </a:lnTo>
                <a:lnTo>
                  <a:pt x="0" y="4833155"/>
                </a:lnTo>
                <a:lnTo>
                  <a:pt x="110689" y="4588316"/>
                </a:lnTo>
                <a:cubicBezTo>
                  <a:pt x="1418844" y="1873453"/>
                  <a:pt x="4196609" y="0"/>
                  <a:pt x="741194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373" y="2295098"/>
            <a:ext cx="7992888" cy="1469814"/>
          </a:xfrm>
        </p:spPr>
        <p:txBody>
          <a:bodyPr anchor="t"/>
          <a:lstStyle>
            <a:lvl1pPr algn="l">
              <a:spcBef>
                <a:spcPts val="0"/>
              </a:spcBef>
              <a:spcAft>
                <a:spcPts val="0"/>
              </a:spcAft>
              <a:defRPr sz="4400" spc="8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3373" y="3915278"/>
            <a:ext cx="6433129" cy="929754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  <a:endParaRPr lang="en-US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5F13FFA-4861-486F-A58D-D9EB08D64F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3374" y="5013177"/>
            <a:ext cx="4968550" cy="1152674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BD6141A-43A8-45D6-B5D6-DB3F5A2427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02" y="466757"/>
            <a:ext cx="1772132" cy="115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22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750" y="1268760"/>
            <a:ext cx="8604250" cy="1476164"/>
          </a:xfrm>
        </p:spPr>
        <p:txBody>
          <a:bodyPr/>
          <a:lstStyle>
            <a:lvl1pPr>
              <a:defRPr sz="4400" spc="80" baseline="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60CC760-EBF5-4E69-B01B-A0CE7B6B93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63750" y="2881610"/>
            <a:ext cx="8604250" cy="1231466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82957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751" y="812824"/>
            <a:ext cx="8604250" cy="558010"/>
          </a:xfrm>
        </p:spPr>
        <p:txBody>
          <a:bodyPr/>
          <a:lstStyle>
            <a:lvl1pPr>
              <a:defRPr sz="340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5" name="Bildplatzhalter 7">
            <a:extLst>
              <a:ext uri="{FF2B5EF4-FFF2-40B4-BE49-F238E27FC236}">
                <a16:creationId xmlns:a16="http://schemas.microsoft.com/office/drawing/2014/main" id="{AAA3DF5A-AAAE-4747-B95D-44DDC7CBEB3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63750" y="1484784"/>
            <a:ext cx="10128251" cy="4176464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1981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811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63750" y="1557338"/>
            <a:ext cx="4104000" cy="4608513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4052" y="1557338"/>
            <a:ext cx="4103949" cy="4608513"/>
          </a:xfrm>
        </p:spPr>
        <p:txBody>
          <a:bodyPr/>
          <a:lstStyle>
            <a:lvl1pPr>
              <a:defRPr spc="30" baseline="0"/>
            </a:lvl1pPr>
            <a:lvl2pPr>
              <a:defRPr spc="30" baseline="0"/>
            </a:lvl2pPr>
            <a:lvl3pPr>
              <a:defRPr spc="30" baseline="0"/>
            </a:lvl3pPr>
            <a:lvl4pPr>
              <a:defRPr spc="30" baseline="0"/>
            </a:lvl4pPr>
            <a:lvl5pPr>
              <a:defRPr spc="30" baseline="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492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Bild (bre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63750" y="1557338"/>
            <a:ext cx="4284278" cy="4608513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5CA90898-2F68-4C13-9E2E-E02AF4DD76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00057" y="1557336"/>
            <a:ext cx="5591944" cy="3707868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4637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63750" y="1557338"/>
            <a:ext cx="5832450" cy="4608513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8448A72F-7758-4846-BF2E-9F2F2C0FDEA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20236" y="0"/>
            <a:ext cx="3971764" cy="6021288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B88B8F-7465-465A-92A9-85A1AB072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2921" y="938374"/>
            <a:ext cx="5832450" cy="438398"/>
          </a:xfrm>
        </p:spPr>
        <p:txBody>
          <a:bodyPr/>
          <a:lstStyle>
            <a:lvl1pPr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42726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300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C9E07F4F-6376-4EE4-AB3E-76EA17C18ECD}"/>
              </a:ext>
            </a:extLst>
          </p:cNvPr>
          <p:cNvSpPr/>
          <p:nvPr userDrawn="1"/>
        </p:nvSpPr>
        <p:spPr>
          <a:xfrm>
            <a:off x="0" y="0"/>
            <a:ext cx="145097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DE" sz="1700" spc="30" dirty="0" err="1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172AF8F0-8DAD-4538-BC1D-E3B87187CF41}"/>
              </a:ext>
            </a:extLst>
          </p:cNvPr>
          <p:cNvSpPr/>
          <p:nvPr userDrawn="1"/>
        </p:nvSpPr>
        <p:spPr>
          <a:xfrm>
            <a:off x="0" y="2977768"/>
            <a:ext cx="1450975" cy="3880232"/>
          </a:xfrm>
          <a:custGeom>
            <a:avLst/>
            <a:gdLst>
              <a:gd name="connsiteX0" fmla="*/ 1450975 w 1450975"/>
              <a:gd name="connsiteY0" fmla="*/ 0 h 3880232"/>
              <a:gd name="connsiteX1" fmla="*/ 1450975 w 1450975"/>
              <a:gd name="connsiteY1" fmla="*/ 3880232 h 3880232"/>
              <a:gd name="connsiteX2" fmla="*/ 0 w 1450975"/>
              <a:gd name="connsiteY2" fmla="*/ 3880232 h 3880232"/>
              <a:gd name="connsiteX3" fmla="*/ 0 w 1450975"/>
              <a:gd name="connsiteY3" fmla="*/ 982332 h 3880232"/>
              <a:gd name="connsiteX4" fmla="*/ 80748 w 1450975"/>
              <a:gd name="connsiteY4" fmla="*/ 912387 h 3880232"/>
              <a:gd name="connsiteX5" fmla="*/ 1372159 w 1450975"/>
              <a:gd name="connsiteY5" fmla="*/ 40367 h 3880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0975" h="3880232">
                <a:moveTo>
                  <a:pt x="1450975" y="0"/>
                </a:moveTo>
                <a:lnTo>
                  <a:pt x="1450975" y="3880232"/>
                </a:lnTo>
                <a:lnTo>
                  <a:pt x="0" y="3880232"/>
                </a:lnTo>
                <a:lnTo>
                  <a:pt x="0" y="982332"/>
                </a:lnTo>
                <a:lnTo>
                  <a:pt x="80748" y="912387"/>
                </a:lnTo>
                <a:cubicBezTo>
                  <a:pt x="480793" y="582240"/>
                  <a:pt x="913073" y="289757"/>
                  <a:pt x="1372159" y="4036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de-DE" sz="1700" spc="30" dirty="0" err="1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62921" y="938374"/>
            <a:ext cx="8605080" cy="4383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3750" y="1557338"/>
            <a:ext cx="8604251" cy="46085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D872A42-BB1C-49BB-A53E-DC69F0F431DE}"/>
              </a:ext>
            </a:extLst>
          </p:cNvPr>
          <p:cNvSpPr/>
          <p:nvPr userDrawn="1"/>
        </p:nvSpPr>
        <p:spPr>
          <a:xfrm>
            <a:off x="299357" y="6302177"/>
            <a:ext cx="1044116" cy="15115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>
              <a:lnSpc>
                <a:spcPts val="1200"/>
              </a:lnSpc>
            </a:pPr>
            <a:r>
              <a:rPr lang="de-DE" sz="900" b="1" spc="20" baseline="0" dirty="0">
                <a:solidFill>
                  <a:schemeClr val="bg1"/>
                </a:solidFill>
              </a:rPr>
              <a:t>Seite </a:t>
            </a:r>
            <a:fld id="{B68CA67E-C928-4610-8613-D29F25DDB709}" type="slidenum">
              <a:rPr lang="de-DE" sz="900" b="1" spc="20" baseline="0" smtClean="0">
                <a:solidFill>
                  <a:schemeClr val="bg1"/>
                </a:solidFill>
              </a:rPr>
              <a:t>‹Nr.›</a:t>
            </a:fld>
            <a:r>
              <a:rPr lang="de-DE" sz="900" b="1" spc="20" baseline="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40C3931-080E-49C4-BBA5-6BE341C11BF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94" y="299033"/>
            <a:ext cx="911476" cy="59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547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0" r:id="rId3"/>
    <p:sldLayoutId id="2147483669" r:id="rId4"/>
    <p:sldLayoutId id="2147483662" r:id="rId5"/>
    <p:sldLayoutId id="2147483664" r:id="rId6"/>
    <p:sldLayoutId id="2147483672" r:id="rId7"/>
    <p:sldLayoutId id="2147483668" r:id="rId8"/>
    <p:sldLayoutId id="2147483666" r:id="rId9"/>
    <p:sldLayoutId id="2147483667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spc="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5425" indent="-225425" algn="l" defTabSz="914400" rtl="0" eaLnBrk="1" latinLnBrk="0" hangingPunct="1">
        <a:lnSpc>
          <a:spcPct val="110000"/>
        </a:lnSpc>
        <a:spcBef>
          <a:spcPts val="0"/>
        </a:spcBef>
        <a:spcAft>
          <a:spcPts val="1800"/>
        </a:spcAft>
        <a:buFont typeface="Arial" panose="020B0604020202020204" pitchFamily="34" charset="0"/>
        <a:buChar char="‒"/>
        <a:defRPr sz="18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77800" algn="l" defTabSz="914400" rtl="0" eaLnBrk="1" latinLnBrk="0" hangingPunct="1">
        <a:lnSpc>
          <a:spcPct val="110000"/>
        </a:lnSpc>
        <a:spcBef>
          <a:spcPts val="0"/>
        </a:spcBef>
        <a:spcAft>
          <a:spcPts val="1800"/>
        </a:spcAft>
        <a:buFont typeface="Arial" panose="020B0604020202020204" pitchFamily="34" charset="0"/>
        <a:buChar char="‒"/>
        <a:defRPr sz="18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079500" indent="-184150" algn="l" defTabSz="914400" rtl="0" eaLnBrk="1" latinLnBrk="0" hangingPunct="1">
        <a:lnSpc>
          <a:spcPct val="110000"/>
        </a:lnSpc>
        <a:spcBef>
          <a:spcPts val="0"/>
        </a:spcBef>
        <a:spcAft>
          <a:spcPts val="1800"/>
        </a:spcAft>
        <a:buFont typeface="Arial" panose="020B0604020202020204" pitchFamily="34" charset="0"/>
        <a:buChar char="‒"/>
        <a:defRPr sz="18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524000" indent="-177800" algn="l" defTabSz="914400" rtl="0" eaLnBrk="1" latinLnBrk="0" hangingPunct="1">
        <a:lnSpc>
          <a:spcPct val="110000"/>
        </a:lnSpc>
        <a:spcBef>
          <a:spcPts val="0"/>
        </a:spcBef>
        <a:spcAft>
          <a:spcPts val="1800"/>
        </a:spcAft>
        <a:buFont typeface="Arial" panose="020B0604020202020204" pitchFamily="34" charset="0"/>
        <a:buChar char="‒"/>
        <a:defRPr sz="18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1974850" indent="-177800" algn="l" defTabSz="628650" rtl="0" eaLnBrk="1" latinLnBrk="0" hangingPunct="1">
        <a:lnSpc>
          <a:spcPct val="110000"/>
        </a:lnSpc>
        <a:spcBef>
          <a:spcPts val="0"/>
        </a:spcBef>
        <a:spcAft>
          <a:spcPts val="1800"/>
        </a:spcAft>
        <a:buFont typeface="Arial" panose="020B0604020202020204" pitchFamily="34" charset="0"/>
        <a:buChar char="‒"/>
        <a:defRPr sz="18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300" userDrawn="1">
          <p15:clr>
            <a:srgbClr val="F26B43"/>
          </p15:clr>
        </p15:guide>
        <p15:guide id="2" pos="6720" userDrawn="1">
          <p15:clr>
            <a:srgbClr val="F26B43"/>
          </p15:clr>
        </p15:guide>
        <p15:guide id="3" orient="horz" pos="981" userDrawn="1">
          <p15:clr>
            <a:srgbClr val="F26B43"/>
          </p15:clr>
        </p15:guide>
        <p15:guide id="4" orient="horz" pos="3884" userDrawn="1">
          <p15:clr>
            <a:srgbClr val="F26B43"/>
          </p15:clr>
        </p15:guide>
        <p15:guide id="5" pos="91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CEAA9037-3E19-45C5-BEED-B0F7425912A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" b="1211"/>
          <a:stretch>
            <a:fillRect/>
          </a:stretch>
        </p:blipFill>
        <p:spPr/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AA2D7EF-B855-44BC-BBBF-9E54EB18F3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6000" dirty="0"/>
              <a:t>Open </a:t>
            </a:r>
            <a:r>
              <a:rPr lang="de-DE" sz="6000" dirty="0" err="1"/>
              <a:t>to</a:t>
            </a:r>
            <a:r>
              <a:rPr lang="de-DE" sz="6000" dirty="0"/>
              <a:t> </a:t>
            </a:r>
            <a:br>
              <a:rPr lang="de-DE" sz="6000" dirty="0"/>
            </a:br>
            <a:r>
              <a:rPr lang="de-DE" sz="6000" dirty="0"/>
              <a:t>New  </a:t>
            </a:r>
            <a:r>
              <a:rPr lang="de-DE" sz="6000" dirty="0" err="1"/>
              <a:t>Approaches</a:t>
            </a:r>
            <a:endParaRPr lang="de-DE" sz="6000" dirty="0"/>
          </a:p>
        </p:txBody>
      </p:sp>
    </p:spTree>
    <p:extLst>
      <p:ext uri="{BB962C8B-B14F-4D97-AF65-F5344CB8AC3E}">
        <p14:creationId xmlns:p14="http://schemas.microsoft.com/office/powerpoint/2010/main" val="4084680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FCEC2D-2F60-4AF0-96CB-016EF42666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62921" y="1520788"/>
            <a:ext cx="5832450" cy="4608513"/>
          </a:xfrm>
        </p:spPr>
        <p:txBody>
          <a:bodyPr/>
          <a:lstStyle/>
          <a:p>
            <a:pPr marL="0" indent="0" defTabSz="720000">
              <a:buNone/>
            </a:pPr>
            <a:r>
              <a:rPr lang="en-US" dirty="0"/>
              <a:t>Hands-on event for career orientation and career planning</a:t>
            </a:r>
          </a:p>
          <a:p>
            <a:pPr marL="0" indent="0" defTabSz="720000">
              <a:buNone/>
            </a:pPr>
            <a:r>
              <a:rPr lang="en-US" dirty="0"/>
              <a:t>Talks by experts from professional life on entry and development opportunities in their own company</a:t>
            </a:r>
          </a:p>
          <a:p>
            <a:pPr marL="0" indent="0" defTabSz="720000">
              <a:buNone/>
            </a:pPr>
            <a:r>
              <a:rPr lang="en-US" dirty="0"/>
              <a:t>Concrete offers for entering the job market with our own job and internship exchange </a:t>
            </a:r>
          </a:p>
          <a:p>
            <a:pPr marL="0" indent="0" defTabSz="720000">
              <a:buNone/>
            </a:pPr>
            <a:r>
              <a:rPr lang="en-US" dirty="0"/>
              <a:t>Career Day - the career fair of the UOL</a:t>
            </a:r>
          </a:p>
          <a:p>
            <a:pPr marL="0" indent="0" defTabSz="720000">
              <a:buNone/>
            </a:pPr>
            <a:r>
              <a:rPr lang="en-US" dirty="0"/>
              <a:t>Cooperation with internal and external institutions and regional companies </a:t>
            </a:r>
          </a:p>
          <a:p>
            <a:pPr marL="0" indent="0" defTabSz="720000">
              <a:buNone/>
            </a:pPr>
            <a:r>
              <a:rPr lang="en-US" dirty="0"/>
              <a:t>Business Networking</a:t>
            </a:r>
            <a:endParaRPr lang="de-DE" dirty="0"/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395018B7-3D12-4DA4-B148-FFE681100FE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20236" y="1592796"/>
            <a:ext cx="3971764" cy="2638502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137AD71-2447-4151-9AAA-AA677B575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and Career Counselling Service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2800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E1B651-998D-4A29-82FF-B49B942B7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Research Profile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CF4D46-88AB-4097-9A39-E1906EF1AE7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de-DE" sz="1600" dirty="0">
                <a:solidFill>
                  <a:srgbClr val="00ABDA"/>
                </a:solidFill>
              </a:rPr>
              <a:t>Environment and </a:t>
            </a:r>
            <a:r>
              <a:rPr lang="de-DE" sz="1600" dirty="0" err="1">
                <a:solidFill>
                  <a:srgbClr val="00ABDA"/>
                </a:solidFill>
              </a:rPr>
              <a:t>Sustainability</a:t>
            </a:r>
            <a:endParaRPr lang="de-DE" sz="1600" dirty="0">
              <a:solidFill>
                <a:srgbClr val="00ABDA"/>
              </a:solidFill>
            </a:endParaRPr>
          </a:p>
          <a:p>
            <a:pPr marL="0" indent="0">
              <a:spcAft>
                <a:spcPts val="1200"/>
              </a:spcAft>
              <a:buNone/>
            </a:pPr>
            <a:r>
              <a:rPr lang="en-US" sz="1600" dirty="0"/>
              <a:t>Biodiversity and Marine sciences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1600" dirty="0"/>
              <a:t>Sustainability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1600" dirty="0"/>
              <a:t>Future Energies</a:t>
            </a:r>
          </a:p>
          <a:p>
            <a:pPr marL="0" indent="0">
              <a:spcAft>
                <a:spcPts val="1200"/>
              </a:spcAft>
              <a:buNone/>
            </a:pPr>
            <a:br>
              <a:rPr lang="de-DE" sz="1600" dirty="0">
                <a:solidFill>
                  <a:srgbClr val="00ABDA"/>
                </a:solidFill>
              </a:rPr>
            </a:br>
            <a:r>
              <a:rPr lang="de-DE" sz="1600" dirty="0">
                <a:solidFill>
                  <a:srgbClr val="00ABDA"/>
                </a:solidFill>
              </a:rPr>
              <a:t>Human and Technology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1600" dirty="0"/>
              <a:t>Hearing Research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1600" dirty="0"/>
              <a:t>Cooperative Critical Systems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1600" dirty="0"/>
              <a:t>Sensory Neuroscience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1600" dirty="0"/>
              <a:t>Health Care Systems and </a:t>
            </a:r>
            <a:br>
              <a:rPr lang="en-US" sz="1600" dirty="0"/>
            </a:br>
            <a:r>
              <a:rPr lang="en-US" sz="1600" dirty="0"/>
              <a:t>Patient-</a:t>
            </a:r>
            <a:r>
              <a:rPr lang="en-US" sz="1600" dirty="0" err="1"/>
              <a:t>Centredness</a:t>
            </a:r>
            <a:endParaRPr lang="de-DE" sz="1600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6B1C66B6-08FD-4399-8F2E-EDCACF0DFF0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>
                <a:solidFill>
                  <a:srgbClr val="00ABDA"/>
                </a:solidFill>
              </a:rPr>
              <a:t>Society and Education</a:t>
            </a:r>
          </a:p>
          <a:p>
            <a:pPr marL="0" indent="0">
              <a:buNone/>
            </a:pPr>
            <a:r>
              <a:rPr lang="de-DE" dirty="0" err="1"/>
              <a:t>Diversity</a:t>
            </a:r>
            <a:r>
              <a:rPr lang="de-DE" dirty="0"/>
              <a:t> and </a:t>
            </a:r>
            <a:r>
              <a:rPr lang="de-DE" dirty="0" err="1"/>
              <a:t>Participation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Education and </a:t>
            </a:r>
            <a:r>
              <a:rPr lang="de-DE" dirty="0" err="1"/>
              <a:t>Social</a:t>
            </a:r>
            <a:r>
              <a:rPr lang="de-DE" dirty="0"/>
              <a:t> </a:t>
            </a:r>
            <a:r>
              <a:rPr lang="de-DE" dirty="0" err="1"/>
              <a:t>Participation</a:t>
            </a:r>
            <a:endParaRPr lang="de-DE" dirty="0"/>
          </a:p>
          <a:p>
            <a:pPr marL="0" indent="0">
              <a:buNone/>
            </a:pPr>
            <a:r>
              <a:rPr lang="de-DE" dirty="0" err="1"/>
              <a:t>Professionalisation</a:t>
            </a:r>
            <a:r>
              <a:rPr lang="de-DE" dirty="0"/>
              <a:t> </a:t>
            </a:r>
            <a:r>
              <a:rPr lang="de-DE" dirty="0" err="1"/>
              <a:t>Processes</a:t>
            </a:r>
            <a:r>
              <a:rPr lang="de-DE" dirty="0"/>
              <a:t> in Teacher Education</a:t>
            </a:r>
          </a:p>
          <a:p>
            <a:pPr marL="0" indent="0">
              <a:buNone/>
            </a:pPr>
            <a:r>
              <a:rPr lang="de-DE" dirty="0" err="1"/>
              <a:t>Social</a:t>
            </a:r>
            <a:r>
              <a:rPr lang="de-DE" dirty="0"/>
              <a:t> Transformation and </a:t>
            </a:r>
            <a:r>
              <a:rPr lang="de-DE" dirty="0" err="1"/>
              <a:t>Subjectivation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7467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E1B651-998D-4A29-82FF-B49B942B7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An-Institute der Universität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CF4D46-88AB-4097-9A39-E1906EF1AE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63750" y="1557338"/>
            <a:ext cx="9792890" cy="4608513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de-DE" sz="1600" dirty="0">
                <a:solidFill>
                  <a:srgbClr val="00ABDA"/>
                </a:solidFill>
              </a:rPr>
              <a:t>BKGE</a:t>
            </a:r>
            <a:r>
              <a:rPr lang="de-DE" sz="1600" dirty="0"/>
              <a:t> – </a:t>
            </a:r>
            <a:r>
              <a:rPr lang="en-US" sz="1600" dirty="0"/>
              <a:t>Federal Institute for the Culture and History of the Germans in Eastern Europe</a:t>
            </a:r>
            <a:endParaRPr lang="de-DE" sz="1600" dirty="0"/>
          </a:p>
          <a:p>
            <a:pPr marL="0" indent="0">
              <a:spcAft>
                <a:spcPts val="1200"/>
              </a:spcAft>
              <a:buNone/>
            </a:pPr>
            <a:r>
              <a:rPr lang="de-DE" sz="1600" dirty="0" err="1">
                <a:solidFill>
                  <a:srgbClr val="00ABDA"/>
                </a:solidFill>
              </a:rPr>
              <a:t>ecco</a:t>
            </a:r>
            <a:r>
              <a:rPr lang="de-DE" sz="1600" dirty="0"/>
              <a:t> – </a:t>
            </a:r>
            <a:r>
              <a:rPr lang="de-DE" sz="1600" dirty="0" err="1"/>
              <a:t>ecology</a:t>
            </a:r>
            <a:r>
              <a:rPr lang="de-DE" sz="1600" dirty="0"/>
              <a:t> + </a:t>
            </a:r>
            <a:r>
              <a:rPr lang="de-DE" sz="1600" dirty="0" err="1"/>
              <a:t>communication</a:t>
            </a:r>
            <a:r>
              <a:rPr lang="de-DE" sz="1600" dirty="0"/>
              <a:t> Unternehmensberatung GmbH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de-DE" sz="1600" dirty="0">
                <a:solidFill>
                  <a:srgbClr val="00ABDA"/>
                </a:solidFill>
              </a:rPr>
              <a:t>Hörzentrum Oldenburg GmbH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de-DE" sz="1600" dirty="0">
                <a:solidFill>
                  <a:srgbClr val="00ABDA"/>
                </a:solidFill>
              </a:rPr>
              <a:t>IÖB</a:t>
            </a:r>
            <a:r>
              <a:rPr lang="de-DE" sz="1600" dirty="0"/>
              <a:t> – </a:t>
            </a:r>
            <a:r>
              <a:rPr lang="en-US" sz="1600" dirty="0"/>
              <a:t>Institute for Economic Education </a:t>
            </a:r>
            <a:r>
              <a:rPr lang="en-US" sz="1600" dirty="0" err="1"/>
              <a:t>gGmbH</a:t>
            </a:r>
            <a:endParaRPr lang="en-US" sz="1600" dirty="0"/>
          </a:p>
          <a:p>
            <a:pPr marL="0" indent="0">
              <a:spcAft>
                <a:spcPts val="1200"/>
              </a:spcAft>
              <a:buNone/>
            </a:pPr>
            <a:r>
              <a:rPr lang="de-DE" sz="1600" dirty="0">
                <a:solidFill>
                  <a:srgbClr val="00ABDA"/>
                </a:solidFill>
              </a:rPr>
              <a:t>ISN</a:t>
            </a:r>
            <a:r>
              <a:rPr lang="de-DE" sz="1600" dirty="0"/>
              <a:t> – </a:t>
            </a:r>
            <a:r>
              <a:rPr lang="en-US" sz="1600" dirty="0"/>
              <a:t>Institute for Science Networking GmbH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de-DE" sz="1600" dirty="0">
                <a:solidFill>
                  <a:srgbClr val="00ABDA"/>
                </a:solidFill>
              </a:rPr>
              <a:t>DLR</a:t>
            </a:r>
            <a:r>
              <a:rPr lang="de-DE" sz="1600" dirty="0"/>
              <a:t> – Institute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Networked</a:t>
            </a:r>
            <a:r>
              <a:rPr lang="de-DE" sz="1600" dirty="0"/>
              <a:t> Energy Systems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de-DE" sz="1600" dirty="0">
                <a:solidFill>
                  <a:srgbClr val="00ABDA"/>
                </a:solidFill>
              </a:rPr>
              <a:t>LTP</a:t>
            </a:r>
            <a:r>
              <a:rPr lang="de-DE" sz="1600" dirty="0"/>
              <a:t> </a:t>
            </a:r>
            <a:r>
              <a:rPr lang="de-DE" sz="1600" dirty="0">
                <a:solidFill>
                  <a:srgbClr val="00ABDA"/>
                </a:solidFill>
              </a:rPr>
              <a:t>– Laboratory </a:t>
            </a:r>
            <a:r>
              <a:rPr lang="de-DE" sz="1600" dirty="0" err="1">
                <a:solidFill>
                  <a:srgbClr val="00ABDA"/>
                </a:solidFill>
              </a:rPr>
              <a:t>for</a:t>
            </a:r>
            <a:r>
              <a:rPr lang="de-DE" sz="1600" dirty="0">
                <a:solidFill>
                  <a:srgbClr val="00ABDA"/>
                </a:solidFill>
              </a:rPr>
              <a:t> </a:t>
            </a:r>
            <a:r>
              <a:rPr lang="de-DE" sz="1600" dirty="0" err="1">
                <a:solidFill>
                  <a:srgbClr val="00ABDA"/>
                </a:solidFill>
              </a:rPr>
              <a:t>Thermophysical</a:t>
            </a:r>
            <a:r>
              <a:rPr lang="de-DE" sz="1600" dirty="0">
                <a:solidFill>
                  <a:srgbClr val="00ABDA"/>
                </a:solidFill>
              </a:rPr>
              <a:t> Properties GmbH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de-DE" sz="1600" dirty="0">
                <a:solidFill>
                  <a:srgbClr val="00ABDA"/>
                </a:solidFill>
              </a:rPr>
              <a:t>OFFIS</a:t>
            </a:r>
            <a:r>
              <a:rPr lang="de-DE" sz="1600" dirty="0"/>
              <a:t> – Oldenburg Institute </a:t>
            </a:r>
            <a:r>
              <a:rPr lang="de-DE" sz="1600" dirty="0" err="1"/>
              <a:t>for</a:t>
            </a:r>
            <a:r>
              <a:rPr lang="de-DE" sz="1600" dirty="0"/>
              <a:t> Information Technology e.V.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de-DE" sz="1600" dirty="0">
                <a:solidFill>
                  <a:srgbClr val="00ABDA"/>
                </a:solidFill>
              </a:rPr>
              <a:t>Sirius </a:t>
            </a:r>
            <a:r>
              <a:rPr lang="de-DE" sz="1600" dirty="0" err="1">
                <a:solidFill>
                  <a:srgbClr val="00ABDA"/>
                </a:solidFill>
              </a:rPr>
              <a:t>Minds</a:t>
            </a:r>
            <a:r>
              <a:rPr lang="de-DE" sz="1600" dirty="0">
                <a:solidFill>
                  <a:srgbClr val="00ABDA"/>
                </a:solidFill>
              </a:rPr>
              <a:t> GmbH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de-DE" sz="1600" dirty="0" err="1">
                <a:solidFill>
                  <a:srgbClr val="00ABDA"/>
                </a:solidFill>
              </a:rPr>
              <a:t>ZUKUNFT.unternehmen</a:t>
            </a:r>
            <a:r>
              <a:rPr lang="de-DE" sz="1600" dirty="0">
                <a:solidFill>
                  <a:srgbClr val="00ABDA"/>
                </a:solidFill>
              </a:rPr>
              <a:t> gGmbH </a:t>
            </a:r>
            <a:r>
              <a:rPr lang="de-DE" sz="1600" dirty="0">
                <a:solidFill>
                  <a:srgbClr val="00406B"/>
                </a:solidFill>
              </a:rPr>
              <a:t>(</a:t>
            </a:r>
            <a:r>
              <a:rPr lang="de-DE" sz="1600" dirty="0" err="1">
                <a:solidFill>
                  <a:srgbClr val="00406B"/>
                </a:solidFill>
              </a:rPr>
              <a:t>formerly</a:t>
            </a:r>
            <a:r>
              <a:rPr lang="de-DE" sz="1600" dirty="0">
                <a:solidFill>
                  <a:srgbClr val="00406B"/>
                </a:solidFill>
              </a:rPr>
              <a:t> GIZ </a:t>
            </a:r>
            <a:r>
              <a:rPr lang="de-DE" sz="1600" dirty="0"/>
              <a:t>– </a:t>
            </a:r>
            <a:r>
              <a:rPr lang="en-US" sz="1600" dirty="0"/>
              <a:t>Founding and Innovation Centre GmbH</a:t>
            </a:r>
            <a:endParaRPr lang="de-DE" sz="1600" dirty="0">
              <a:solidFill>
                <a:srgbClr val="00ABDA"/>
              </a:solidFill>
            </a:endParaRPr>
          </a:p>
          <a:p>
            <a:pPr marL="0" indent="0">
              <a:spcAft>
                <a:spcPts val="1200"/>
              </a:spcAft>
              <a:buNone/>
            </a:pP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036369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E1B651-998D-4A29-82FF-B49B942B7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2920" y="938374"/>
            <a:ext cx="9397675" cy="438398"/>
          </a:xfrm>
        </p:spPr>
        <p:txBody>
          <a:bodyPr/>
          <a:lstStyle/>
          <a:p>
            <a:r>
              <a:rPr lang="en-US" dirty="0"/>
              <a:t>Non-University Research Institutions on Campus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CF4D46-88AB-4097-9A39-E1906EF1AE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63750" y="1557338"/>
            <a:ext cx="9936906" cy="4608513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de-DE" sz="1600" dirty="0">
                <a:solidFill>
                  <a:srgbClr val="00ABDA"/>
                </a:solidFill>
              </a:rPr>
              <a:t>HIFMB </a:t>
            </a:r>
            <a:r>
              <a:rPr lang="de-DE" sz="1600" dirty="0"/>
              <a:t>– Helmholtz Institute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Functional</a:t>
            </a:r>
            <a:r>
              <a:rPr lang="de-DE" sz="1600" dirty="0"/>
              <a:t> Marine </a:t>
            </a:r>
            <a:r>
              <a:rPr lang="de-DE" sz="1600" dirty="0" err="1"/>
              <a:t>Biodiversity</a:t>
            </a:r>
            <a:r>
              <a:rPr lang="de-DE" sz="1600" dirty="0"/>
              <a:t> at </a:t>
            </a:r>
            <a:r>
              <a:rPr lang="de-DE" sz="1600" dirty="0" err="1"/>
              <a:t>the</a:t>
            </a:r>
            <a:r>
              <a:rPr lang="de-DE" sz="1600" dirty="0"/>
              <a:t> University </a:t>
            </a:r>
            <a:r>
              <a:rPr lang="de-DE" sz="1600" dirty="0" err="1"/>
              <a:t>of</a:t>
            </a:r>
            <a:r>
              <a:rPr lang="de-DE" sz="1600" dirty="0"/>
              <a:t> Oldenburg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de-DE" sz="1600" dirty="0"/>
              <a:t>Max-Planck </a:t>
            </a:r>
            <a:r>
              <a:rPr lang="de-DE" sz="1600" dirty="0" err="1"/>
              <a:t>research</a:t>
            </a:r>
            <a:r>
              <a:rPr lang="de-DE" sz="1600" dirty="0"/>
              <a:t> </a:t>
            </a:r>
            <a:r>
              <a:rPr lang="de-DE" sz="1600" dirty="0" err="1"/>
              <a:t>group</a:t>
            </a:r>
            <a:r>
              <a:rPr lang="de-DE" sz="1600" dirty="0"/>
              <a:t> Marine Isotope </a:t>
            </a:r>
            <a:r>
              <a:rPr lang="de-DE" sz="1600" dirty="0" err="1"/>
              <a:t>Geochemistry</a:t>
            </a:r>
            <a:endParaRPr lang="de-DE" sz="1600" dirty="0"/>
          </a:p>
          <a:p>
            <a:pPr marL="0" indent="0">
              <a:spcAft>
                <a:spcPts val="1200"/>
              </a:spcAft>
              <a:buNone/>
            </a:pPr>
            <a:r>
              <a:rPr lang="de-DE" sz="1600" dirty="0">
                <a:solidFill>
                  <a:srgbClr val="00ABDA"/>
                </a:solidFill>
              </a:rPr>
              <a:t>IFAM</a:t>
            </a:r>
            <a:r>
              <a:rPr lang="de-DE" sz="1600" dirty="0"/>
              <a:t> – Fraunhofer Institute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Manufactoring</a:t>
            </a:r>
            <a:r>
              <a:rPr lang="de-DE" sz="1600" dirty="0"/>
              <a:t> Technology and </a:t>
            </a:r>
            <a:r>
              <a:rPr lang="de-DE" sz="1600" dirty="0" err="1"/>
              <a:t>Advanced</a:t>
            </a:r>
            <a:r>
              <a:rPr lang="de-DE" sz="1600" dirty="0"/>
              <a:t> Materials, Oldenburg </a:t>
            </a:r>
            <a:r>
              <a:rPr lang="de-DE" sz="1600" dirty="0" err="1"/>
              <a:t>site</a:t>
            </a:r>
            <a:endParaRPr lang="de-DE" sz="1600" dirty="0"/>
          </a:p>
          <a:p>
            <a:pPr marL="0" indent="0">
              <a:spcAft>
                <a:spcPts val="1200"/>
              </a:spcAft>
              <a:buNone/>
            </a:pPr>
            <a:r>
              <a:rPr lang="de-DE" sz="1600" dirty="0">
                <a:solidFill>
                  <a:srgbClr val="00ABDA"/>
                </a:solidFill>
              </a:rPr>
              <a:t>IDMT </a:t>
            </a:r>
            <a:r>
              <a:rPr lang="de-DE" sz="1600" dirty="0"/>
              <a:t>– Fraunhofer Institute </a:t>
            </a:r>
            <a:r>
              <a:rPr lang="de-DE" sz="1600" dirty="0" err="1"/>
              <a:t>for</a:t>
            </a:r>
            <a:r>
              <a:rPr lang="de-DE" sz="1600" dirty="0"/>
              <a:t> Digital Media Technology, Project Group </a:t>
            </a:r>
            <a:r>
              <a:rPr lang="de-DE" sz="1600" dirty="0" err="1"/>
              <a:t>for</a:t>
            </a:r>
            <a:r>
              <a:rPr lang="de-DE" sz="1600" dirty="0"/>
              <a:t> Hearing, Speech and Audio Technology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de-DE" sz="1600" dirty="0">
                <a:solidFill>
                  <a:srgbClr val="00ABDA"/>
                </a:solidFill>
              </a:rPr>
              <a:t>IWES</a:t>
            </a:r>
            <a:r>
              <a:rPr lang="de-DE" sz="1600" dirty="0"/>
              <a:t> – Fraunhofer Institute </a:t>
            </a:r>
            <a:r>
              <a:rPr lang="de-DE" sz="1600" dirty="0" err="1"/>
              <a:t>for</a:t>
            </a:r>
            <a:r>
              <a:rPr lang="de-DE" sz="1600" dirty="0"/>
              <a:t> Wind Energy and Energy System Technology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de-DE" sz="1600" dirty="0"/>
              <a:t>DLR-Institute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Networked</a:t>
            </a:r>
            <a:r>
              <a:rPr lang="de-DE" sz="1600" dirty="0"/>
              <a:t> </a:t>
            </a:r>
            <a:r>
              <a:rPr lang="de-DE" sz="1600"/>
              <a:t>Energy Systems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422707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E1B651-998D-4A29-82FF-B49B942B7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International University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CF4D46-88AB-4097-9A39-E1906EF1AE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63750" y="1557339"/>
            <a:ext cx="9792890" cy="1043570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1600" dirty="0"/>
              <a:t>more than 250 cooperation projects with universities all over the world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1600" dirty="0"/>
              <a:t>just below 1,300 foreign students from over 110 nations</a:t>
            </a:r>
            <a:endParaRPr lang="de-DE" sz="16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2E4DF73-FB2B-424B-A9B4-5CF7CA7FE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908" y="4077072"/>
            <a:ext cx="8134091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543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E1B651-998D-4A29-82FF-B49B942B7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Main Partner </a:t>
            </a:r>
            <a:r>
              <a:rPr lang="de-DE" dirty="0" err="1"/>
              <a:t>Universities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CF4D46-88AB-4097-9A39-E1906EF1AE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63750" y="1557338"/>
            <a:ext cx="9792890" cy="4608513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1600" dirty="0"/>
              <a:t>University of Groningen (the Netherlands)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1600" dirty="0"/>
              <a:t>Nelson Mandela University, Port Elizabeth (South Africa)</a:t>
            </a:r>
            <a:endParaRPr lang="de-DE" sz="16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B89D1E5-6DBB-48EE-901C-A0FDFEB11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564" y="3969060"/>
            <a:ext cx="3564396" cy="83567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4F90752-005A-487A-B6D0-61C865B961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195" y="3876798"/>
            <a:ext cx="4232728" cy="102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862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FCEC2D-2F60-4AF0-96CB-016EF426662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defTabSz="720000">
              <a:buNone/>
            </a:pPr>
            <a:r>
              <a:rPr lang="en-US" dirty="0"/>
              <a:t>More than 1.3 million books and almost </a:t>
            </a:r>
            <a:br>
              <a:rPr lang="en-US" dirty="0"/>
            </a:br>
            <a:r>
              <a:rPr lang="en-US" dirty="0"/>
              <a:t>300,000 e-books</a:t>
            </a:r>
          </a:p>
          <a:p>
            <a:pPr marL="0" indent="0" defTabSz="720000">
              <a:buNone/>
            </a:pPr>
            <a:r>
              <a:rPr lang="en-US" dirty="0"/>
              <a:t>30,500 electronic journals</a:t>
            </a:r>
          </a:p>
          <a:p>
            <a:pPr marL="0" indent="0" defTabSz="720000">
              <a:buNone/>
            </a:pPr>
            <a:r>
              <a:rPr lang="en-US" dirty="0"/>
              <a:t>1,420 study spaces for students, about 300 equipped with a computer</a:t>
            </a:r>
          </a:p>
          <a:p>
            <a:pPr marL="0" indent="0" defTabSz="720000">
              <a:buNone/>
            </a:pPr>
            <a:r>
              <a:rPr lang="en-US" dirty="0"/>
              <a:t>A comprehensive Multimedia Centre</a:t>
            </a:r>
            <a:endParaRPr lang="de-DE" dirty="0"/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395018B7-3D12-4DA4-B148-FFE681100FE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2714" y="0"/>
            <a:ext cx="3799286" cy="5709662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137AD71-2447-4151-9AAA-AA677B575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University Library</a:t>
            </a:r>
          </a:p>
        </p:txBody>
      </p:sp>
    </p:spTree>
    <p:extLst>
      <p:ext uri="{BB962C8B-B14F-4D97-AF65-F5344CB8AC3E}">
        <p14:creationId xmlns:p14="http://schemas.microsoft.com/office/powerpoint/2010/main" val="149156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FCEC2D-2F60-4AF0-96CB-016EF426662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defTabSz="720000">
              <a:buNone/>
            </a:pPr>
            <a:r>
              <a:rPr lang="en-US" dirty="0"/>
              <a:t>Emphasis on recreational and amateur sport</a:t>
            </a:r>
          </a:p>
          <a:p>
            <a:pPr marL="0" indent="0" defTabSz="720000">
              <a:buNone/>
            </a:pPr>
            <a:r>
              <a:rPr lang="en-US" dirty="0"/>
              <a:t>Modern sport facilities including gyms, large and small sport fields and an indoor swimming pool</a:t>
            </a:r>
          </a:p>
          <a:p>
            <a:pPr marL="0" indent="0" defTabSz="720000">
              <a:buNone/>
            </a:pPr>
            <a:r>
              <a:rPr lang="en-US" dirty="0"/>
              <a:t>„</a:t>
            </a:r>
            <a:r>
              <a:rPr lang="en-US" dirty="0" err="1"/>
              <a:t>StudiO</a:t>
            </a:r>
            <a:r>
              <a:rPr lang="en-US" dirty="0"/>
              <a:t>“ – Modern fitness and health </a:t>
            </a:r>
            <a:r>
              <a:rPr lang="en-US" dirty="0" err="1"/>
              <a:t>centre</a:t>
            </a:r>
            <a:endParaRPr lang="en-US" dirty="0"/>
          </a:p>
          <a:p>
            <a:pPr marL="0" indent="0" defTabSz="720000">
              <a:buNone/>
            </a:pPr>
            <a:r>
              <a:rPr lang="en-US" dirty="0"/>
              <a:t>Courses for students, employees and members of the public in more than 100 sports</a:t>
            </a:r>
            <a:endParaRPr lang="de-DE" dirty="0"/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395018B7-3D12-4DA4-B148-FFE681100FE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2714" y="0"/>
            <a:ext cx="3799286" cy="5379788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137AD71-2447-4151-9AAA-AA677B575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University Sports </a:t>
            </a:r>
            <a:r>
              <a:rPr lang="de-DE" dirty="0" err="1"/>
              <a:t>Centre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3990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FCEC2D-2F60-4AF0-96CB-016EF426662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defTabSz="720000">
              <a:buNone/>
            </a:pPr>
            <a:r>
              <a:rPr lang="en-US" dirty="0"/>
              <a:t>Cafeterias at the Haarentor and </a:t>
            </a:r>
            <a:r>
              <a:rPr lang="en-US" dirty="0" err="1"/>
              <a:t>Wechloy</a:t>
            </a:r>
            <a:r>
              <a:rPr lang="en-US" dirty="0"/>
              <a:t> campuses</a:t>
            </a:r>
          </a:p>
          <a:p>
            <a:pPr marL="0" indent="0" defTabSz="720000">
              <a:buNone/>
            </a:pPr>
            <a:r>
              <a:rPr lang="en-US" dirty="0"/>
              <a:t>Cafeteria food made using organic farming products from the region</a:t>
            </a:r>
          </a:p>
          <a:p>
            <a:pPr marL="0" indent="0" defTabSz="720000">
              <a:buNone/>
            </a:pPr>
            <a:r>
              <a:rPr lang="en-US" dirty="0"/>
              <a:t>Certified under the EU-Eco regulation since 2004</a:t>
            </a:r>
          </a:p>
          <a:p>
            <a:pPr marL="0" indent="0" defTabSz="720000">
              <a:buNone/>
            </a:pPr>
            <a:r>
              <a:rPr lang="en-US" dirty="0"/>
              <a:t>Coffee bars on </a:t>
            </a:r>
            <a:r>
              <a:rPr lang="en-US" dirty="0" err="1"/>
              <a:t>Haarentor</a:t>
            </a:r>
            <a:r>
              <a:rPr lang="en-US" dirty="0"/>
              <a:t> Campus and </a:t>
            </a:r>
            <a:r>
              <a:rPr lang="en-US" dirty="0" err="1"/>
              <a:t>Wechloy</a:t>
            </a:r>
            <a:r>
              <a:rPr lang="en-US" dirty="0"/>
              <a:t> Campus</a:t>
            </a:r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395018B7-3D12-4DA4-B148-FFE681100FE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2714" y="1052736"/>
            <a:ext cx="3799286" cy="3955727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137AD71-2447-4151-9AAA-AA677B575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University Catering</a:t>
            </a:r>
          </a:p>
        </p:txBody>
      </p:sp>
    </p:spTree>
    <p:extLst>
      <p:ext uri="{BB962C8B-B14F-4D97-AF65-F5344CB8AC3E}">
        <p14:creationId xmlns:p14="http://schemas.microsoft.com/office/powerpoint/2010/main" val="24078826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FCEC2D-2F60-4AF0-96CB-016EF42666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62921" y="1718810"/>
            <a:ext cx="5832450" cy="2322258"/>
          </a:xfrm>
        </p:spPr>
        <p:txBody>
          <a:bodyPr/>
          <a:lstStyle/>
          <a:p>
            <a:pPr marL="0" indent="0" defTabSz="720000">
              <a:buNone/>
            </a:pPr>
            <a:r>
              <a:rPr lang="en-US" dirty="0"/>
              <a:t>FAIRTRADE UNIVERSITY award since January 2022</a:t>
            </a:r>
          </a:p>
          <a:p>
            <a:pPr marL="0" indent="0" defTabSz="720000">
              <a:buNone/>
            </a:pPr>
            <a:r>
              <a:rPr lang="en-US" dirty="0"/>
              <a:t>Use of fair trade products on campus</a:t>
            </a:r>
          </a:p>
          <a:p>
            <a:pPr marL="0" indent="0" defTabSz="720000">
              <a:buNone/>
            </a:pPr>
            <a:r>
              <a:rPr lang="en-US" dirty="0"/>
              <a:t>Talks and workshops on the topic of fair trade</a:t>
            </a:r>
            <a:endParaRPr lang="de-DE" dirty="0"/>
          </a:p>
          <a:p>
            <a:pPr marL="0" indent="0" defTabSz="720000">
              <a:buNone/>
            </a:pPr>
            <a:endParaRPr lang="de-DE" dirty="0"/>
          </a:p>
          <a:p>
            <a:pPr marL="0" indent="0" defTabSz="720000">
              <a:buNone/>
            </a:pP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137AD71-2447-4151-9AAA-AA677B575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#</a:t>
            </a:r>
            <a:r>
              <a:rPr lang="de-DE" dirty="0" err="1"/>
              <a:t>FairtradeUniversity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C5E915E-6016-4E9D-ACDA-8848F14C3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1460" y="4307420"/>
            <a:ext cx="4860540" cy="255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28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C878C2B4-F93A-4DC1-A931-EE3AAB1D5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0"/>
            <a:ext cx="6528048" cy="679653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BE6F17C1-FFE1-417C-A437-5C28664B7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524" y="656692"/>
            <a:ext cx="4536504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685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FCEC2D-2F60-4AF0-96CB-016EF426662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defTabSz="720000">
              <a:buNone/>
            </a:pPr>
            <a:r>
              <a:rPr lang="en-US" dirty="0"/>
              <a:t>1,602 rooms and apartments in student residences</a:t>
            </a:r>
          </a:p>
          <a:p>
            <a:pPr marL="0" indent="0" defTabSz="720000">
              <a:buNone/>
            </a:pPr>
            <a:r>
              <a:rPr lang="en-US" dirty="0"/>
              <a:t>Halls of residence close to campus and the city </a:t>
            </a:r>
            <a:r>
              <a:rPr lang="en-US" dirty="0" err="1"/>
              <a:t>centre</a:t>
            </a:r>
            <a:endParaRPr lang="de-DE" dirty="0"/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395018B7-3D12-4DA4-B148-FFE681100FE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7544" y="0"/>
            <a:ext cx="4104456" cy="6179744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137AD71-2447-4151-9AAA-AA677B575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University Living</a:t>
            </a:r>
          </a:p>
        </p:txBody>
      </p:sp>
    </p:spTree>
    <p:extLst>
      <p:ext uri="{BB962C8B-B14F-4D97-AF65-F5344CB8AC3E}">
        <p14:creationId xmlns:p14="http://schemas.microsoft.com/office/powerpoint/2010/main" val="533482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FCEC2D-2F60-4AF0-96CB-016EF42666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63750" y="1988840"/>
            <a:ext cx="5832450" cy="4177011"/>
          </a:xfrm>
        </p:spPr>
        <p:txBody>
          <a:bodyPr/>
          <a:lstStyle/>
          <a:p>
            <a:pPr marL="0" indent="0" defTabSz="720000">
              <a:buNone/>
            </a:pPr>
            <a:r>
              <a:rPr lang="de-DE" dirty="0"/>
              <a:t>Oldenburg Uni </a:t>
            </a:r>
            <a:r>
              <a:rPr lang="de-DE" dirty="0" err="1"/>
              <a:t>Theatre</a:t>
            </a:r>
            <a:r>
              <a:rPr lang="de-DE" dirty="0"/>
              <a:t> „</a:t>
            </a:r>
            <a:r>
              <a:rPr lang="de-DE" dirty="0" err="1"/>
              <a:t>unikum</a:t>
            </a:r>
            <a:r>
              <a:rPr lang="de-DE" dirty="0"/>
              <a:t>“</a:t>
            </a:r>
          </a:p>
          <a:p>
            <a:pPr marL="0" indent="0" defTabSz="720000">
              <a:lnSpc>
                <a:spcPct val="100000"/>
              </a:lnSpc>
              <a:spcAft>
                <a:spcPts val="0"/>
              </a:spcAft>
              <a:buNone/>
            </a:pPr>
            <a:r>
              <a:rPr lang="de-DE" dirty="0">
                <a:solidFill>
                  <a:srgbClr val="00ABDA"/>
                </a:solidFill>
              </a:rPr>
              <a:t>Music Ensembles</a:t>
            </a:r>
            <a:br>
              <a:rPr lang="en-US" dirty="0"/>
            </a:br>
            <a:r>
              <a:rPr lang="en-US" dirty="0"/>
              <a:t>The University Orchestra</a:t>
            </a:r>
            <a:br>
              <a:rPr lang="en-US" dirty="0"/>
            </a:br>
            <a:r>
              <a:rPr lang="en-US" dirty="0"/>
              <a:t>The University Choir</a:t>
            </a:r>
            <a:br>
              <a:rPr lang="en-US" dirty="0"/>
            </a:br>
            <a:r>
              <a:rPr lang="en-US" dirty="0"/>
              <a:t>Pop- and </a:t>
            </a:r>
            <a:r>
              <a:rPr lang="en-US" dirty="0" err="1"/>
              <a:t>Jazzchoir</a:t>
            </a:r>
            <a:br>
              <a:rPr lang="en-US" dirty="0"/>
            </a:br>
            <a:r>
              <a:rPr lang="en-US" dirty="0"/>
              <a:t>Ensemble Alte </a:t>
            </a:r>
            <a:r>
              <a:rPr lang="en-US" dirty="0" err="1"/>
              <a:t>Musik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European Brass Music</a:t>
            </a:r>
            <a:br>
              <a:rPr lang="en-US" dirty="0"/>
            </a:br>
            <a:r>
              <a:rPr lang="en-US" dirty="0"/>
              <a:t>Uni-</a:t>
            </a:r>
            <a:r>
              <a:rPr lang="en-US" dirty="0" err="1"/>
              <a:t>Soulband</a:t>
            </a:r>
            <a:endParaRPr lang="en-US" dirty="0"/>
          </a:p>
          <a:p>
            <a:pPr marL="0" indent="0" defTabSz="72000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dirty="0"/>
              <a:t>Uni-Big Band</a:t>
            </a:r>
          </a:p>
          <a:p>
            <a:pPr marL="0" indent="0" defTabSz="720000">
              <a:buNone/>
            </a:pPr>
            <a:r>
              <a:rPr lang="en-US" dirty="0"/>
              <a:t>World Music Ensemble</a:t>
            </a:r>
          </a:p>
          <a:p>
            <a:pPr marL="0" indent="0" defTabSz="720000">
              <a:buNone/>
            </a:pPr>
            <a:r>
              <a:rPr lang="en-US" dirty="0"/>
              <a:t>Student cinema „</a:t>
            </a:r>
            <a:r>
              <a:rPr lang="en-US" dirty="0" err="1"/>
              <a:t>Gegenlicht</a:t>
            </a:r>
            <a:r>
              <a:rPr lang="en-US" dirty="0"/>
              <a:t>“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137AD71-2447-4151-9AAA-AA677B575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Culture on Campus</a:t>
            </a:r>
          </a:p>
        </p:txBody>
      </p:sp>
      <p:pic>
        <p:nvPicPr>
          <p:cNvPr id="7" name="Bildplatzhalter 13">
            <a:extLst>
              <a:ext uri="{FF2B5EF4-FFF2-40B4-BE49-F238E27FC236}">
                <a16:creationId xmlns:a16="http://schemas.microsoft.com/office/drawing/2014/main" id="{F09563B3-10EC-4AD4-9723-35344B4C912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" r="407"/>
          <a:stretch>
            <a:fillRect/>
          </a:stretch>
        </p:blipFill>
        <p:spPr>
          <a:xfrm>
            <a:off x="8227146" y="836612"/>
            <a:ext cx="3971925" cy="6021388"/>
          </a:xfrm>
        </p:spPr>
      </p:pic>
    </p:spTree>
    <p:extLst>
      <p:ext uri="{BB962C8B-B14F-4D97-AF65-F5344CB8AC3E}">
        <p14:creationId xmlns:p14="http://schemas.microsoft.com/office/powerpoint/2010/main" val="270323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FCEC2D-2F60-4AF0-96CB-016EF42666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63750" y="1556792"/>
            <a:ext cx="5076366" cy="4609059"/>
          </a:xfrm>
        </p:spPr>
        <p:txBody>
          <a:bodyPr/>
          <a:lstStyle/>
          <a:p>
            <a:pPr marL="0" indent="0" defTabSz="720000">
              <a:buNone/>
            </a:pPr>
            <a:r>
              <a:rPr lang="en-US" dirty="0"/>
              <a:t>Residential city in Northwest Germany with 170,000 inhabitants</a:t>
            </a:r>
          </a:p>
          <a:p>
            <a:pPr marL="0" indent="0" defTabSz="720000">
              <a:buNone/>
            </a:pPr>
            <a:r>
              <a:rPr lang="en-US" dirty="0"/>
              <a:t>Designated Germany‘s „City of Science 2009“ by the </a:t>
            </a:r>
            <a:r>
              <a:rPr lang="en-US" dirty="0" err="1"/>
              <a:t>Stifterverband</a:t>
            </a:r>
            <a:r>
              <a:rPr lang="en-US" dirty="0"/>
              <a:t> – the German Donors' Association for the Promotion of Sciences and Humanities</a:t>
            </a:r>
          </a:p>
          <a:p>
            <a:pPr marL="0" indent="0" defTabSz="720000">
              <a:buNone/>
            </a:pPr>
            <a:r>
              <a:rPr lang="en-US" dirty="0"/>
              <a:t>A hub for technology and start-ups – Oldenburg is Lower Saxony‘s top location for start-ups</a:t>
            </a:r>
            <a:endParaRPr lang="de-DE" dirty="0"/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395018B7-3D12-4DA4-B148-FFE681100FE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7544" y="1556792"/>
            <a:ext cx="4104456" cy="2709265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137AD71-2447-4151-9AAA-AA677B575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Oldenburg</a:t>
            </a:r>
          </a:p>
        </p:txBody>
      </p:sp>
    </p:spTree>
    <p:extLst>
      <p:ext uri="{BB962C8B-B14F-4D97-AF65-F5344CB8AC3E}">
        <p14:creationId xmlns:p14="http://schemas.microsoft.com/office/powerpoint/2010/main" val="42379801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69870840-6039-44CE-8886-9ADE3B3B2BE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" b="1211"/>
          <a:stretch>
            <a:fillRect/>
          </a:stretch>
        </p:blipFill>
        <p:spPr/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AA2D7EF-B855-44BC-BBBF-9E54EB18F3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200" dirty="0"/>
              <a:t>Further </a:t>
            </a:r>
            <a:r>
              <a:rPr lang="de-DE" sz="3200" dirty="0" err="1"/>
              <a:t>information</a:t>
            </a:r>
            <a:br>
              <a:rPr lang="de-DE" sz="6000" dirty="0"/>
            </a:br>
            <a:r>
              <a:rPr lang="de-DE" sz="6000" dirty="0">
                <a:solidFill>
                  <a:srgbClr val="00ABDA"/>
                </a:solidFill>
              </a:rPr>
              <a:t>www.uol.de/en</a:t>
            </a:r>
          </a:p>
        </p:txBody>
      </p:sp>
    </p:spTree>
    <p:extLst>
      <p:ext uri="{BB962C8B-B14F-4D97-AF65-F5344CB8AC3E}">
        <p14:creationId xmlns:p14="http://schemas.microsoft.com/office/powerpoint/2010/main" val="2129020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898A86-58C8-4C8A-946C-CC4966B0A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Campus Haarentor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1D2B0EC-7DFA-4275-B08D-E579F9CDA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1484" y="1936316"/>
            <a:ext cx="10740516" cy="492168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5BE09E4-0739-4334-AA45-15F6DAAF51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092" y="332656"/>
            <a:ext cx="3489123" cy="344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958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E0B11A42-EC60-4655-8011-ACE4270CA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84" y="2172271"/>
            <a:ext cx="10740516" cy="468572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57E0E05-0DDA-49F5-8EB7-657D2B62C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Campus </a:t>
            </a:r>
            <a:r>
              <a:rPr lang="de-DE" dirty="0" err="1"/>
              <a:t>Wechloy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FDAE0A1-6C97-4277-B5CC-777D1AD48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015">
            <a:off x="7164413" y="136536"/>
            <a:ext cx="3207691" cy="319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017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E1B651-998D-4A29-82FF-B49B942B7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Facts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CF4D46-88AB-4097-9A39-E1906EF1AE7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Around 15,700 students</a:t>
            </a:r>
          </a:p>
          <a:p>
            <a:pPr marL="0" indent="0">
              <a:buNone/>
            </a:pPr>
            <a:r>
              <a:rPr lang="en-US" dirty="0"/>
              <a:t>Around 2,600 employees (including 1,300 academic staff members)</a:t>
            </a:r>
          </a:p>
          <a:p>
            <a:pPr marL="0" indent="0">
              <a:buNone/>
            </a:pPr>
            <a:r>
              <a:rPr lang="en-US" dirty="0"/>
              <a:t>257 professorships</a:t>
            </a:r>
            <a:endParaRPr lang="de-DE" dirty="0"/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6C51EAA5-78A7-4E66-B718-2AD338D8997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8" r="47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5921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FCEC2D-2F60-4AF0-96CB-016EF426662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000" dirty="0">
                <a:solidFill>
                  <a:srgbClr val="00406B"/>
                </a:solidFill>
              </a:rPr>
              <a:t>1793</a:t>
            </a:r>
            <a:r>
              <a:rPr lang="de-DE" sz="2000" dirty="0"/>
              <a:t>	</a:t>
            </a:r>
            <a:r>
              <a:rPr lang="en-US" sz="2000" dirty="0"/>
              <a:t>A teacher training college is established, </a:t>
            </a:r>
            <a:br>
              <a:rPr lang="en-US" sz="2000" dirty="0"/>
            </a:br>
            <a:r>
              <a:rPr lang="en-US" sz="2000" dirty="0"/>
              <a:t>	which later becomes the </a:t>
            </a:r>
            <a:r>
              <a:rPr lang="en-US" sz="2000" dirty="0" err="1"/>
              <a:t>Pädagogische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/>
              <a:t>	Hochschule</a:t>
            </a:r>
            <a:endParaRPr lang="de-DE" sz="2000" dirty="0"/>
          </a:p>
          <a:p>
            <a:pPr marL="0" indent="0">
              <a:buNone/>
            </a:pPr>
            <a:r>
              <a:rPr lang="de-DE" sz="2000" dirty="0">
                <a:solidFill>
                  <a:srgbClr val="00406B"/>
                </a:solidFill>
              </a:rPr>
              <a:t>1973</a:t>
            </a:r>
            <a:r>
              <a:rPr lang="de-DE" sz="2000" dirty="0"/>
              <a:t>	</a:t>
            </a:r>
            <a:r>
              <a:rPr lang="en-US" sz="2000" dirty="0"/>
              <a:t>The University of Oldenburg is founded </a:t>
            </a:r>
            <a:br>
              <a:rPr lang="en-US" sz="2000" dirty="0"/>
            </a:br>
            <a:r>
              <a:rPr lang="en-US" sz="2000" dirty="0"/>
              <a:t>	and the </a:t>
            </a:r>
            <a:r>
              <a:rPr lang="en-US" sz="2000" dirty="0" err="1"/>
              <a:t>Pädagogische</a:t>
            </a:r>
            <a:r>
              <a:rPr lang="en-US" sz="2000" dirty="0"/>
              <a:t> Hochschule is </a:t>
            </a:r>
            <a:br>
              <a:rPr lang="en-US" sz="2000" dirty="0"/>
            </a:br>
            <a:r>
              <a:rPr lang="en-US" sz="2000" dirty="0"/>
              <a:t>	integrated</a:t>
            </a:r>
            <a:endParaRPr lang="de-DE" sz="2000" dirty="0"/>
          </a:p>
          <a:p>
            <a:pPr marL="0" indent="0">
              <a:buNone/>
            </a:pPr>
            <a:r>
              <a:rPr lang="de-DE" sz="2000" dirty="0">
                <a:solidFill>
                  <a:srgbClr val="00406B"/>
                </a:solidFill>
              </a:rPr>
              <a:t>1974</a:t>
            </a:r>
            <a:r>
              <a:rPr lang="de-DE" sz="2000" dirty="0"/>
              <a:t>	</a:t>
            </a:r>
            <a:r>
              <a:rPr lang="en-US" sz="2000" dirty="0"/>
              <a:t>Teaching and research activities begin</a:t>
            </a:r>
            <a:endParaRPr lang="de-DE" sz="2000" dirty="0"/>
          </a:p>
          <a:p>
            <a:pPr marL="0" indent="0">
              <a:buNone/>
            </a:pPr>
            <a:r>
              <a:rPr lang="de-DE" sz="2000" dirty="0">
                <a:solidFill>
                  <a:srgbClr val="00406B"/>
                </a:solidFill>
              </a:rPr>
              <a:t>1991</a:t>
            </a:r>
            <a:r>
              <a:rPr lang="de-DE" sz="2000" dirty="0"/>
              <a:t>	</a:t>
            </a:r>
            <a:r>
              <a:rPr lang="en-US" sz="2000" dirty="0"/>
              <a:t>The University is named after </a:t>
            </a:r>
            <a:br>
              <a:rPr lang="en-US" sz="2000" dirty="0"/>
            </a:br>
            <a:r>
              <a:rPr lang="en-US" sz="2000" dirty="0"/>
              <a:t>	Carl von Ossietzky</a:t>
            </a:r>
            <a:endParaRPr lang="de-DE" sz="2000" dirty="0"/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395018B7-3D12-4DA4-B148-FFE681100FE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9" b="6889"/>
          <a:stretch>
            <a:fillRect/>
          </a:stretch>
        </p:blipFill>
        <p:spPr/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137AD71-2447-4151-9AAA-AA677B575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History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309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FCEC2D-2F60-4AF0-96CB-016EF42666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63750" y="1988840"/>
            <a:ext cx="5832450" cy="417701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Publisher of the magazine „</a:t>
            </a:r>
            <a:r>
              <a:rPr lang="en-US" sz="2000" dirty="0" err="1"/>
              <a:t>Weltbühne</a:t>
            </a:r>
            <a:r>
              <a:rPr lang="en-US" sz="2000" dirty="0"/>
              <a:t>“ </a:t>
            </a:r>
          </a:p>
          <a:p>
            <a:pPr marL="0" indent="0">
              <a:buNone/>
            </a:pPr>
            <a:r>
              <a:rPr lang="en-US" sz="2000" dirty="0"/>
              <a:t>Pacifist and opponent of National Socialism</a:t>
            </a:r>
          </a:p>
          <a:p>
            <a:pPr marL="0" indent="0">
              <a:buNone/>
            </a:pPr>
            <a:r>
              <a:rPr lang="en-US" sz="2000" dirty="0"/>
              <a:t>Nobel Peace Prize laureate 1936</a:t>
            </a:r>
          </a:p>
          <a:p>
            <a:pPr marL="0" indent="0">
              <a:buNone/>
            </a:pPr>
            <a:r>
              <a:rPr lang="en-US" sz="2000" dirty="0"/>
              <a:t>Prisoner at </a:t>
            </a:r>
            <a:r>
              <a:rPr lang="en-US" sz="2000" dirty="0" err="1"/>
              <a:t>Esterwegen</a:t>
            </a:r>
            <a:r>
              <a:rPr lang="en-US" sz="2000" dirty="0"/>
              <a:t> concentration Camp </a:t>
            </a:r>
            <a:br>
              <a:rPr lang="en-US" sz="2000" dirty="0"/>
            </a:br>
            <a:r>
              <a:rPr lang="en-US" sz="2000" dirty="0"/>
              <a:t>(near Oldenburg)</a:t>
            </a:r>
            <a:endParaRPr lang="de-DE" sz="2000" dirty="0"/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23811FD2-DC55-45ED-B5AF-CFBD1F1E7CE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" r="2078"/>
          <a:stretch>
            <a:fillRect/>
          </a:stretch>
        </p:blipFill>
        <p:spPr/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137AD71-2447-4151-9AAA-AA677B575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University’s</a:t>
            </a:r>
            <a:r>
              <a:rPr lang="de-DE" dirty="0"/>
              <a:t> Eponym </a:t>
            </a:r>
            <a:br>
              <a:rPr lang="de-DE" dirty="0"/>
            </a:br>
            <a:r>
              <a:rPr lang="de-DE" dirty="0"/>
              <a:t>Carl von Ossietzky (1889 – 1938)</a:t>
            </a:r>
          </a:p>
        </p:txBody>
      </p:sp>
    </p:spTree>
    <p:extLst>
      <p:ext uri="{BB962C8B-B14F-4D97-AF65-F5344CB8AC3E}">
        <p14:creationId xmlns:p14="http://schemas.microsoft.com/office/powerpoint/2010/main" val="218994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FCEC2D-2F60-4AF0-96CB-016EF42666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63750" y="1557338"/>
            <a:ext cx="6156486" cy="4608513"/>
          </a:xfrm>
        </p:spPr>
        <p:txBody>
          <a:bodyPr/>
          <a:lstStyle/>
          <a:p>
            <a:pPr marL="0" indent="0" defTabSz="720000">
              <a:buNone/>
            </a:pPr>
            <a:r>
              <a:rPr lang="de-DE" dirty="0">
                <a:solidFill>
                  <a:srgbClr val="00406B"/>
                </a:solidFill>
              </a:rPr>
              <a:t>School I </a:t>
            </a:r>
            <a:r>
              <a:rPr lang="de-DE" dirty="0"/>
              <a:t>	</a:t>
            </a:r>
            <a:r>
              <a:rPr lang="en-US" dirty="0"/>
              <a:t>School of Educational and </a:t>
            </a:r>
            <a:br>
              <a:rPr lang="en-US" dirty="0"/>
            </a:br>
            <a:r>
              <a:rPr lang="en-US" dirty="0"/>
              <a:t>		Social Sciences</a:t>
            </a:r>
            <a:endParaRPr lang="de-DE" dirty="0"/>
          </a:p>
          <a:p>
            <a:pPr marL="0" indent="0" defTabSz="720000">
              <a:buNone/>
            </a:pPr>
            <a:r>
              <a:rPr lang="de-DE" dirty="0">
                <a:solidFill>
                  <a:srgbClr val="00406B"/>
                </a:solidFill>
              </a:rPr>
              <a:t>School II </a:t>
            </a:r>
            <a:r>
              <a:rPr lang="de-DE" dirty="0"/>
              <a:t>	</a:t>
            </a:r>
            <a:r>
              <a:rPr lang="en-US" dirty="0"/>
              <a:t>School of Computing Science, Business </a:t>
            </a:r>
            <a:br>
              <a:rPr lang="en-US" dirty="0"/>
            </a:br>
            <a:r>
              <a:rPr lang="en-US" dirty="0"/>
              <a:t>		Administration, Economics, and Law</a:t>
            </a:r>
            <a:endParaRPr lang="de-DE" dirty="0"/>
          </a:p>
          <a:p>
            <a:pPr marL="0" indent="0" defTabSz="720000">
              <a:buNone/>
            </a:pPr>
            <a:r>
              <a:rPr lang="de-DE" dirty="0">
                <a:solidFill>
                  <a:srgbClr val="00406B"/>
                </a:solidFill>
              </a:rPr>
              <a:t>School III </a:t>
            </a:r>
            <a:r>
              <a:rPr lang="de-DE" dirty="0"/>
              <a:t>	</a:t>
            </a:r>
            <a:r>
              <a:rPr lang="en-US" dirty="0"/>
              <a:t>School of Linguistics and Cultural Studies</a:t>
            </a:r>
            <a:endParaRPr lang="de-DE" dirty="0"/>
          </a:p>
          <a:p>
            <a:pPr marL="0" indent="0" defTabSz="720000">
              <a:buNone/>
            </a:pPr>
            <a:r>
              <a:rPr lang="de-DE" dirty="0">
                <a:solidFill>
                  <a:srgbClr val="00406B"/>
                </a:solidFill>
              </a:rPr>
              <a:t>School IV </a:t>
            </a:r>
            <a:r>
              <a:rPr lang="de-DE" dirty="0"/>
              <a:t>	</a:t>
            </a:r>
            <a:r>
              <a:rPr lang="en-US" dirty="0"/>
              <a:t>School of Humanities and Social Sciences</a:t>
            </a:r>
            <a:endParaRPr lang="de-DE" dirty="0"/>
          </a:p>
          <a:p>
            <a:pPr marL="0" indent="0" defTabSz="720000">
              <a:buNone/>
            </a:pPr>
            <a:r>
              <a:rPr lang="de-DE" dirty="0">
                <a:solidFill>
                  <a:srgbClr val="00406B"/>
                </a:solidFill>
              </a:rPr>
              <a:t>School V </a:t>
            </a:r>
            <a:r>
              <a:rPr lang="de-DE" dirty="0"/>
              <a:t>	</a:t>
            </a:r>
            <a:r>
              <a:rPr lang="en-US" dirty="0"/>
              <a:t>School of Mathematics and </a:t>
            </a:r>
            <a:br>
              <a:rPr lang="en-US" dirty="0"/>
            </a:br>
            <a:r>
              <a:rPr lang="en-US" dirty="0"/>
              <a:t>		Science </a:t>
            </a:r>
            <a:endParaRPr lang="de-DE" dirty="0"/>
          </a:p>
          <a:p>
            <a:pPr marL="0" indent="0" defTabSz="720000">
              <a:buNone/>
            </a:pPr>
            <a:r>
              <a:rPr lang="de-DE">
                <a:solidFill>
                  <a:srgbClr val="00406B"/>
                </a:solidFill>
              </a:rPr>
              <a:t>School </a:t>
            </a:r>
            <a:r>
              <a:rPr lang="de-DE" dirty="0">
                <a:solidFill>
                  <a:srgbClr val="00406B"/>
                </a:solidFill>
              </a:rPr>
              <a:t>VI</a:t>
            </a:r>
            <a:r>
              <a:rPr lang="de-DE" dirty="0"/>
              <a:t>	</a:t>
            </a:r>
            <a:r>
              <a:rPr lang="en-US" dirty="0"/>
              <a:t>School of Medicine and Health Sciences</a:t>
            </a:r>
            <a:endParaRPr lang="de-DE" dirty="0"/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395018B7-3D12-4DA4-B148-FFE681100FE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20236" y="0"/>
            <a:ext cx="3971764" cy="5709662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137AD71-2447-4151-9AAA-AA677B575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Schools</a:t>
            </a:r>
          </a:p>
        </p:txBody>
      </p:sp>
    </p:spTree>
    <p:extLst>
      <p:ext uri="{BB962C8B-B14F-4D97-AF65-F5344CB8AC3E}">
        <p14:creationId xmlns:p14="http://schemas.microsoft.com/office/powerpoint/2010/main" val="1045494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FCEC2D-2F60-4AF0-96CB-016EF42666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63750" y="1550254"/>
            <a:ext cx="5832450" cy="505418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Campus university</a:t>
            </a:r>
          </a:p>
          <a:p>
            <a:pPr marL="0" indent="0">
              <a:buNone/>
            </a:pPr>
            <a:r>
              <a:rPr lang="en-US" sz="2000" dirty="0"/>
              <a:t>More than 100 courses of study</a:t>
            </a:r>
          </a:p>
          <a:p>
            <a:pPr marL="0" indent="0">
              <a:buNone/>
            </a:pPr>
            <a:r>
              <a:rPr lang="en-US" sz="2000" dirty="0"/>
              <a:t>Interdisciplinary teaching and research</a:t>
            </a:r>
          </a:p>
          <a:p>
            <a:pPr marL="0" indent="0">
              <a:buNone/>
            </a:pPr>
            <a:r>
              <a:rPr lang="en-US" sz="2000" dirty="0"/>
              <a:t>Small seminars</a:t>
            </a:r>
          </a:p>
          <a:p>
            <a:pPr marL="0" indent="0">
              <a:buNone/>
            </a:pPr>
            <a:r>
              <a:rPr lang="en-US" sz="2000" dirty="0"/>
              <a:t>Friendly Atmosphere</a:t>
            </a:r>
            <a:endParaRPr lang="de-DE" sz="20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137AD71-2447-4151-9AAA-AA677B575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Studying</a:t>
            </a:r>
            <a:r>
              <a:rPr lang="de-DE" dirty="0"/>
              <a:t> in Oldenburg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63EA0AA-1CCC-4486-B9BE-35DAC94CD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3" y="4844723"/>
            <a:ext cx="2448273" cy="162911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D8BA764-7D80-4EA7-B959-D17886398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023" y="3212976"/>
            <a:ext cx="2450385" cy="163051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349034C-1318-4ABF-B015-7D1EAF650F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3016" y="4844901"/>
            <a:ext cx="2447542" cy="162911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DDC918A-70B7-4D78-A3EB-833B6491A7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3383" y="4843673"/>
            <a:ext cx="2450385" cy="1630164"/>
          </a:xfrm>
          <a:prstGeom prst="rect">
            <a:avLst/>
          </a:prstGeom>
        </p:spPr>
      </p:pic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23811FD2-DC55-45ED-B5AF-CFBD1F1E7CE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2651" y="0"/>
            <a:ext cx="4879423" cy="3246602"/>
          </a:xfrm>
        </p:spPr>
      </p:pic>
    </p:spTree>
    <p:extLst>
      <p:ext uri="{BB962C8B-B14F-4D97-AF65-F5344CB8AC3E}">
        <p14:creationId xmlns:p14="http://schemas.microsoft.com/office/powerpoint/2010/main" val="2928801468"/>
      </p:ext>
    </p:extLst>
  </p:cSld>
  <p:clrMapOvr>
    <a:masterClrMapping/>
  </p:clrMapOvr>
</p:sld>
</file>

<file path=ppt/theme/theme1.xml><?xml version="1.0" encoding="utf-8"?>
<a:theme xmlns:a="http://schemas.openxmlformats.org/drawingml/2006/main" name="UOL">
  <a:themeElements>
    <a:clrScheme name="Benutzerdefiniert 6">
      <a:dk1>
        <a:sysClr val="windowText" lastClr="000000"/>
      </a:dk1>
      <a:lt1>
        <a:sysClr val="window" lastClr="FFFFFF"/>
      </a:lt1>
      <a:dk2>
        <a:srgbClr val="003F6B"/>
      </a:dk2>
      <a:lt2>
        <a:srgbClr val="A5A5A5"/>
      </a:lt2>
      <a:accent1>
        <a:srgbClr val="004F9F"/>
      </a:accent1>
      <a:accent2>
        <a:srgbClr val="00ABDA"/>
      </a:accent2>
      <a:accent3>
        <a:srgbClr val="5BC5F2"/>
      </a:accent3>
      <a:accent4>
        <a:srgbClr val="A1DAF8"/>
      </a:accent4>
      <a:accent5>
        <a:srgbClr val="00786B"/>
      </a:accent5>
      <a:accent6>
        <a:srgbClr val="D53D0E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lnSpc>
            <a:spcPct val="110000"/>
          </a:lnSpc>
          <a:defRPr spc="3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110000"/>
          </a:lnSpc>
          <a:defRPr spc="30" dirty="0" err="1" smtClean="0"/>
        </a:defPPr>
      </a:lstStyle>
    </a:txDef>
  </a:objectDefaults>
  <a:extraClrSchemeLst/>
  <a:custClrLst>
    <a:custClr name="Grün 1">
      <a:srgbClr val="00786B"/>
    </a:custClr>
    <a:custClr name="Grün 2">
      <a:srgbClr val="00A97A"/>
    </a:custClr>
    <a:custClr name="Grün 3">
      <a:srgbClr val="95C11F"/>
    </a:custClr>
    <a:custClr name="Grün 4">
      <a:srgbClr val="C8D300"/>
    </a:custClr>
    <a:custClr name="Orange 1">
      <a:srgbClr val="D53D0E"/>
    </a:custClr>
    <a:custClr name="Orange 2">
      <a:srgbClr val="EE7203"/>
    </a:custClr>
    <a:custClr name="Orange 3">
      <a:srgbClr val="F39200"/>
    </a:custClr>
    <a:custClr name="Orange 4">
      <a:srgbClr val="FDC300"/>
    </a:custClr>
  </a:custClrLst>
  <a:extLst>
    <a:ext uri="{05A4C25C-085E-4340-85A3-A5531E510DB2}">
      <thm15:themeFamily xmlns:thm15="http://schemas.microsoft.com/office/thememl/2012/main" name="UOL_Offen_fuer_neue_Wege_DE.potx" id="{1514794A-4E40-4EF4-A972-715996C7797E}" vid="{F1E65735-78A9-45C9-A59A-2A31C683E344}"/>
    </a:ext>
  </a:extLst>
</a:theme>
</file>

<file path=ppt/theme/theme2.xml><?xml version="1.0" encoding="utf-8"?>
<a:theme xmlns:a="http://schemas.openxmlformats.org/drawingml/2006/main" name="Office">
  <a:themeElements>
    <a:clrScheme name="Benutzerdefiniert 6">
      <a:dk1>
        <a:sysClr val="windowText" lastClr="000000"/>
      </a:dk1>
      <a:lt1>
        <a:sysClr val="window" lastClr="FFFFFF"/>
      </a:lt1>
      <a:dk2>
        <a:srgbClr val="003F6B"/>
      </a:dk2>
      <a:lt2>
        <a:srgbClr val="A5A5A5"/>
      </a:lt2>
      <a:accent1>
        <a:srgbClr val="004F9F"/>
      </a:accent1>
      <a:accent2>
        <a:srgbClr val="00ABDA"/>
      </a:accent2>
      <a:accent3>
        <a:srgbClr val="5BC5F2"/>
      </a:accent3>
      <a:accent4>
        <a:srgbClr val="A1DAF8"/>
      </a:accent4>
      <a:accent5>
        <a:srgbClr val="00786B"/>
      </a:accent5>
      <a:accent6>
        <a:srgbClr val="D53D0E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6">
      <a:dk1>
        <a:sysClr val="windowText" lastClr="000000"/>
      </a:dk1>
      <a:lt1>
        <a:sysClr val="window" lastClr="FFFFFF"/>
      </a:lt1>
      <a:dk2>
        <a:srgbClr val="003F6B"/>
      </a:dk2>
      <a:lt2>
        <a:srgbClr val="A5A5A5"/>
      </a:lt2>
      <a:accent1>
        <a:srgbClr val="004F9F"/>
      </a:accent1>
      <a:accent2>
        <a:srgbClr val="00ABDA"/>
      </a:accent2>
      <a:accent3>
        <a:srgbClr val="5BC5F2"/>
      </a:accent3>
      <a:accent4>
        <a:srgbClr val="A1DAF8"/>
      </a:accent4>
      <a:accent5>
        <a:srgbClr val="00786B"/>
      </a:accent5>
      <a:accent6>
        <a:srgbClr val="D53D0E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561</Words>
  <Application>Microsoft Office PowerPoint</Application>
  <PresentationFormat>Breitbild</PresentationFormat>
  <Paragraphs>109</Paragraphs>
  <Slides>23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5" baseType="lpstr">
      <vt:lpstr>Arial</vt:lpstr>
      <vt:lpstr>UOL</vt:lpstr>
      <vt:lpstr>Open to  New  Approaches</vt:lpstr>
      <vt:lpstr>PowerPoint-Präsentation</vt:lpstr>
      <vt:lpstr>Campus Haarentor</vt:lpstr>
      <vt:lpstr>Campus Wechloy</vt:lpstr>
      <vt:lpstr>Facts</vt:lpstr>
      <vt:lpstr>History</vt:lpstr>
      <vt:lpstr>The University’s Eponym  Carl von Ossietzky (1889 – 1938)</vt:lpstr>
      <vt:lpstr>Schools</vt:lpstr>
      <vt:lpstr>Studying in Oldenburg</vt:lpstr>
      <vt:lpstr>Study and Career Counselling Service</vt:lpstr>
      <vt:lpstr>Research Profile</vt:lpstr>
      <vt:lpstr>An-Institute der Universität</vt:lpstr>
      <vt:lpstr>Non-University Research Institutions on Campus</vt:lpstr>
      <vt:lpstr>International University</vt:lpstr>
      <vt:lpstr>Main Partner Universities</vt:lpstr>
      <vt:lpstr>University Library</vt:lpstr>
      <vt:lpstr>University Sports Centre</vt:lpstr>
      <vt:lpstr>University Catering</vt:lpstr>
      <vt:lpstr>#FairtradeUniversity</vt:lpstr>
      <vt:lpstr>University Living</vt:lpstr>
      <vt:lpstr>Culture on Campus</vt:lpstr>
      <vt:lpstr>Oldenburg</vt:lpstr>
      <vt:lpstr>Further information www.uol.de/en</vt:lpstr>
    </vt:vector>
  </TitlesOfParts>
  <Company>Universität Oldenburg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der Präsentation Arial Regular, 44 pt</dc:title>
  <dc:creator>Universität Oldenburg</dc:creator>
  <cp:lastModifiedBy>Katja Brandt</cp:lastModifiedBy>
  <cp:revision>106</cp:revision>
  <dcterms:created xsi:type="dcterms:W3CDTF">2020-05-29T13:09:20Z</dcterms:created>
  <dcterms:modified xsi:type="dcterms:W3CDTF">2022-05-25T14:03:05Z</dcterms:modified>
</cp:coreProperties>
</file>