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024"/>
    <a:srgbClr val="5EAF25"/>
    <a:srgbClr val="5EBC2A"/>
    <a:srgbClr val="5AB428"/>
    <a:srgbClr val="5FAF23"/>
    <a:srgbClr val="71CE2C"/>
    <a:srgbClr val="7DD53B"/>
    <a:srgbClr val="8FDD55"/>
    <a:srgbClr val="66FF3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26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2AAF-98E2-4674-8B20-006540EA2B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92B8-3066-488A-8DAB-9EEEF30745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2AAF-98E2-4674-8B20-006540EA2B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92B8-3066-488A-8DAB-9EEEF30745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9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2AAF-98E2-4674-8B20-006540EA2B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92B8-3066-488A-8DAB-9EEEF30745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2AAF-98E2-4674-8B20-006540EA2B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92B8-3066-488A-8DAB-9EEEF30745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7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2AAF-98E2-4674-8B20-006540EA2B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92B8-3066-488A-8DAB-9EEEF30745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9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2AAF-98E2-4674-8B20-006540EA2B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92B8-3066-488A-8DAB-9EEEF30745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2AAF-98E2-4674-8B20-006540EA2B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92B8-3066-488A-8DAB-9EEEF30745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2AAF-98E2-4674-8B20-006540EA2B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92B8-3066-488A-8DAB-9EEEF30745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2AAF-98E2-4674-8B20-006540EA2B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92B8-3066-488A-8DAB-9EEEF30745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9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2AAF-98E2-4674-8B20-006540EA2B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92B8-3066-488A-8DAB-9EEEF30745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0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2AAF-98E2-4674-8B20-006540EA2B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92B8-3066-488A-8DAB-9EEEF30745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2AAF-98E2-4674-8B20-006540EA2B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492B8-3066-488A-8DAB-9EEEF30745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5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elearning.uni-oldenburg.de/dispatch.php/course/details?sem_id=9c14a9bc6faf84983fe2a12289f917ce&amp;again=yes" TargetMode="External"/><Relationship Id="rId18" Type="http://schemas.openxmlformats.org/officeDocument/2006/relationships/image" Target="../media/image12.png"/><Relationship Id="rId3" Type="http://schemas.microsoft.com/office/2007/relationships/hdphoto" Target="../media/hdphoto1.wdp"/><Relationship Id="rId21" Type="http://schemas.openxmlformats.org/officeDocument/2006/relationships/image" Target="../media/image15.png"/><Relationship Id="rId7" Type="http://schemas.openxmlformats.org/officeDocument/2006/relationships/image" Target="../media/image5.tiff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5" Type="http://schemas.openxmlformats.org/officeDocument/2006/relationships/image" Target="../media/image17.jpe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s://uol.de/en/oltech/courses-events/career-path" TargetMode="External"/><Relationship Id="rId24" Type="http://schemas.microsoft.com/office/2007/relationships/hdphoto" Target="../media/hdphoto5.wdp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23" Type="http://schemas.openxmlformats.org/officeDocument/2006/relationships/image" Target="../media/image16.png"/><Relationship Id="rId10" Type="http://schemas.openxmlformats.org/officeDocument/2006/relationships/image" Target="../media/image8.jpeg"/><Relationship Id="rId19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0.png"/><Relationship Id="rId22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/>
          <p:cNvSpPr/>
          <p:nvPr/>
        </p:nvSpPr>
        <p:spPr>
          <a:xfrm>
            <a:off x="-261726" y="315036"/>
            <a:ext cx="55891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cap="small" dirty="0">
                <a:solidFill>
                  <a:srgbClr val="124D75"/>
                </a:solidFill>
              </a:rPr>
              <a:t>OLTECH</a:t>
            </a:r>
            <a:r>
              <a:rPr lang="en-GB" sz="2400" b="1" cap="small" dirty="0">
                <a:solidFill>
                  <a:srgbClr val="124D75"/>
                </a:solidFill>
              </a:rPr>
              <a:t> </a:t>
            </a:r>
            <a:br>
              <a:rPr lang="en-GB" sz="2400" b="1" cap="small" dirty="0">
                <a:solidFill>
                  <a:srgbClr val="124D75"/>
                </a:solidFill>
              </a:rPr>
            </a:br>
            <a:r>
              <a:rPr lang="en-GB" sz="2400" b="1" cap="small" dirty="0">
                <a:solidFill>
                  <a:srgbClr val="124D75"/>
                </a:solidFill>
              </a:rPr>
              <a:t>Career paths</a:t>
            </a:r>
          </a:p>
          <a:p>
            <a:pPr algn="ctr"/>
            <a:r>
              <a:rPr lang="en-GB" sz="2400" b="1" cap="small" dirty="0">
                <a:solidFill>
                  <a:srgbClr val="124D75"/>
                </a:solidFill>
              </a:rPr>
              <a:t> in Science, Medicine and Technology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Seminar series for young researchers enrolled in the</a:t>
            </a:r>
            <a:br>
              <a:rPr lang="en-US" sz="1200" b="1" dirty="0"/>
            </a:br>
            <a:r>
              <a:rPr lang="en-GB" sz="1200" b="1" dirty="0"/>
              <a:t>PhD study programmes of the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/>
              <a:t>Graduate School OLTECH</a:t>
            </a:r>
            <a:endParaRPr lang="en-US" sz="12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45"/>
          <a:stretch/>
        </p:blipFill>
        <p:spPr>
          <a:xfrm>
            <a:off x="4868996" y="456610"/>
            <a:ext cx="6997533" cy="552279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259574" y="1053077"/>
            <a:ext cx="1873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5">
                    <a:lumMod val="50000"/>
                  </a:schemeClr>
                </a:solidFill>
              </a:rPr>
              <a:t>Dr. Beena Punnamoottil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39368" y="1543428"/>
            <a:ext cx="2223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i="1" dirty="0"/>
              <a:t>Beena completed her PhD in 2008 in OL in the field of neuro- and developmental genetics. She worked as project manager at a contract research organization, </a:t>
            </a:r>
            <a:r>
              <a:rPr lang="en-US" sz="1200" b="1" i="1" dirty="0"/>
              <a:t>Chimera </a:t>
            </a:r>
            <a:r>
              <a:rPr lang="en-US" sz="1200" b="1" i="1" dirty="0" err="1"/>
              <a:t>Biotec</a:t>
            </a:r>
            <a:r>
              <a:rPr lang="en-US" sz="1200" b="1" i="1" dirty="0"/>
              <a:t> GmbH</a:t>
            </a:r>
            <a:r>
              <a:rPr lang="en-US" sz="1200" i="1" dirty="0"/>
              <a:t>. In 2020, she returned to the UOL as a </a:t>
            </a:r>
            <a:r>
              <a:rPr lang="en-US" sz="1200" b="1" i="1" dirty="0"/>
              <a:t>research officer for medical research</a:t>
            </a:r>
            <a:r>
              <a:rPr lang="en-US" sz="1200" i="1" dirty="0"/>
              <a:t>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9403822" y="1364913"/>
            <a:ext cx="1741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5">
                    <a:lumMod val="50000"/>
                  </a:schemeClr>
                </a:solidFill>
              </a:rPr>
              <a:t>Dr. Florian Denk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134566" y="1963120"/>
            <a:ext cx="2223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/>
              <a:t>Deutsches Hörgeräte </a:t>
            </a:r>
          </a:p>
          <a:p>
            <a:pPr algn="ctr"/>
            <a:r>
              <a:rPr lang="de-DE" sz="1400" i="1" dirty="0"/>
              <a:t>Institut GmbH</a:t>
            </a:r>
          </a:p>
          <a:p>
            <a:pPr algn="ctr"/>
            <a:r>
              <a:rPr lang="de-DE" sz="1400" i="1" dirty="0"/>
              <a:t>Leitung Forschung und Studien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1" b="21245"/>
          <a:stretch/>
        </p:blipFill>
        <p:spPr>
          <a:xfrm>
            <a:off x="6487935" y="6367569"/>
            <a:ext cx="718468" cy="41286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478" y="6372221"/>
            <a:ext cx="455937" cy="403562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45" y="6383508"/>
            <a:ext cx="1456862" cy="380988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3" y="6344017"/>
            <a:ext cx="1250489" cy="45997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7" y="6391982"/>
            <a:ext cx="514912" cy="364040"/>
          </a:xfrm>
          <a:prstGeom prst="rect">
            <a:avLst/>
          </a:prstGeom>
        </p:spPr>
      </p:pic>
      <p:sp>
        <p:nvSpPr>
          <p:cNvPr id="33" name="AutoShape 9" descr="Deutsche Telekom – Logos Download"/>
          <p:cNvSpPr>
            <a:spLocks noChangeAspect="1" noChangeArrowheads="1"/>
          </p:cNvSpPr>
          <p:nvPr/>
        </p:nvSpPr>
        <p:spPr bwMode="auto">
          <a:xfrm>
            <a:off x="-998496" y="-2310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hteck 34"/>
          <p:cNvSpPr/>
          <p:nvPr/>
        </p:nvSpPr>
        <p:spPr>
          <a:xfrm rot="5400000">
            <a:off x="5796856" y="422056"/>
            <a:ext cx="598284" cy="1219200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94" y="380916"/>
            <a:ext cx="1080000" cy="762669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505" y="430450"/>
            <a:ext cx="1044000" cy="674872"/>
          </a:xfrm>
          <a:prstGeom prst="rect">
            <a:avLst/>
          </a:prstGeom>
        </p:spPr>
      </p:pic>
      <p:sp>
        <p:nvSpPr>
          <p:cNvPr id="42" name="Textfeld 41"/>
          <p:cNvSpPr txBox="1"/>
          <p:nvPr/>
        </p:nvSpPr>
        <p:spPr>
          <a:xfrm>
            <a:off x="6804234" y="3769871"/>
            <a:ext cx="2874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accent5">
                    <a:lumMod val="50000"/>
                  </a:schemeClr>
                </a:solidFill>
              </a:rPr>
              <a:t>November 11</a:t>
            </a:r>
            <a:r>
              <a:rPr lang="de-DE" sz="2400" b="1" baseline="30000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de-DE" sz="2400" b="1" dirty="0">
                <a:solidFill>
                  <a:schemeClr val="accent5">
                    <a:lumMod val="50000"/>
                  </a:schemeClr>
                </a:solidFill>
              </a:rPr>
              <a:t>, 2025</a:t>
            </a:r>
          </a:p>
          <a:p>
            <a:pPr algn="ctr"/>
            <a:r>
              <a:rPr lang="de-DE" sz="2400" b="1" dirty="0">
                <a:solidFill>
                  <a:schemeClr val="accent5">
                    <a:lumMod val="50000"/>
                  </a:schemeClr>
                </a:solidFill>
              </a:rPr>
              <a:t>4:00 – 5:30 p.m.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729101" y="4255305"/>
            <a:ext cx="3607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GB" sz="1200" dirty="0"/>
              <a:t>Hear from their experiences and interact with them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GB" sz="1200" dirty="0"/>
              <a:t>Learn about a variety of career paths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GB" sz="1200" dirty="0"/>
              <a:t>Get insights into different areas of work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US" sz="1200" dirty="0"/>
              <a:t>In English via </a:t>
            </a:r>
            <a:r>
              <a:rPr lang="en-US" sz="1200" dirty="0" err="1"/>
              <a:t>BigBlueButton</a:t>
            </a:r>
            <a:endParaRPr lang="en-US" sz="1200" dirty="0"/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US" sz="1200" dirty="0"/>
              <a:t>max. 40 participants</a:t>
            </a:r>
            <a:endParaRPr lang="en-GB" sz="1200" dirty="0"/>
          </a:p>
        </p:txBody>
      </p:sp>
      <p:sp>
        <p:nvSpPr>
          <p:cNvPr id="44" name="Textfeld 43"/>
          <p:cNvSpPr txBox="1"/>
          <p:nvPr/>
        </p:nvSpPr>
        <p:spPr>
          <a:xfrm>
            <a:off x="691198" y="5582864"/>
            <a:ext cx="3683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For more information, check out our </a:t>
            </a:r>
            <a:r>
              <a:rPr lang="en-GB" sz="1400" dirty="0">
                <a:hlinkClick r:id="rId11"/>
              </a:rPr>
              <a:t>Webpage</a:t>
            </a:r>
            <a:endParaRPr lang="en-GB" sz="1400" dirty="0"/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98" y="5244098"/>
            <a:ext cx="829696" cy="829696"/>
          </a:xfrm>
          <a:prstGeom prst="rect">
            <a:avLst/>
          </a:prstGeom>
        </p:spPr>
      </p:pic>
      <p:sp>
        <p:nvSpPr>
          <p:cNvPr id="46" name="Rechteck 45"/>
          <p:cNvSpPr/>
          <p:nvPr/>
        </p:nvSpPr>
        <p:spPr>
          <a:xfrm>
            <a:off x="5845822" y="5560452"/>
            <a:ext cx="2338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Registration via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  <a:hlinkClick r:id="rId13"/>
              </a:rPr>
              <a:t>Stud.IP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515781" y="2442332"/>
            <a:ext cx="403418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EB024"/>
                </a:solidFill>
              </a:rPr>
              <a:t>Find out about career paths for your next steps and meet OLTECH alumni </a:t>
            </a:r>
          </a:p>
          <a:p>
            <a:pPr algn="ctr"/>
            <a:r>
              <a:rPr lang="en-US" b="1" dirty="0">
                <a:solidFill>
                  <a:srgbClr val="7EB024"/>
                </a:solidFill>
              </a:rPr>
              <a:t>and other role models!</a:t>
            </a:r>
          </a:p>
          <a:p>
            <a:pPr algn="ctr"/>
            <a:endParaRPr lang="en-US" sz="1400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400" i="1" dirty="0">
                <a:solidFill>
                  <a:schemeClr val="accent5">
                    <a:lumMod val="50000"/>
                  </a:schemeClr>
                </a:solidFill>
              </a:rPr>
              <a:t>What is their current job like? </a:t>
            </a:r>
          </a:p>
          <a:p>
            <a:pPr algn="ctr"/>
            <a:r>
              <a:rPr lang="en-US" sz="1400" i="1" dirty="0">
                <a:solidFill>
                  <a:schemeClr val="accent5">
                    <a:lumMod val="50000"/>
                  </a:schemeClr>
                </a:solidFill>
              </a:rPr>
              <a:t>How did they get it? </a:t>
            </a:r>
          </a:p>
          <a:p>
            <a:pPr algn="ctr"/>
            <a:r>
              <a:rPr lang="en-US" sz="1400" i="1" dirty="0">
                <a:solidFill>
                  <a:schemeClr val="accent5">
                    <a:lumMod val="50000"/>
                  </a:schemeClr>
                </a:solidFill>
              </a:rPr>
              <a:t>Which skills do they need?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5593026" y="457171"/>
            <a:ext cx="6213100" cy="3226906"/>
            <a:chOff x="6071794" y="882021"/>
            <a:chExt cx="5910453" cy="3069721"/>
          </a:xfrm>
        </p:grpSpPr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522675">
              <a:off x="6071794" y="882021"/>
              <a:ext cx="3074524" cy="3069721"/>
            </a:xfrm>
            <a:custGeom>
              <a:avLst/>
              <a:gdLst>
                <a:gd name="connsiteX0" fmla="*/ 1342572 w 3017520"/>
                <a:gd name="connsiteY0" fmla="*/ 421781 h 3012806"/>
                <a:gd name="connsiteX1" fmla="*/ 424138 w 3017520"/>
                <a:gd name="connsiteY1" fmla="*/ 1672591 h 3012806"/>
                <a:gd name="connsiteX2" fmla="*/ 1674948 w 3017520"/>
                <a:gd name="connsiteY2" fmla="*/ 2591025 h 3012806"/>
                <a:gd name="connsiteX3" fmla="*/ 2593382 w 3017520"/>
                <a:gd name="connsiteY3" fmla="*/ 1340215 h 3012806"/>
                <a:gd name="connsiteX4" fmla="*/ 1342572 w 3017520"/>
                <a:gd name="connsiteY4" fmla="*/ 421781 h 3012806"/>
                <a:gd name="connsiteX5" fmla="*/ 0 w 3017520"/>
                <a:gd name="connsiteY5" fmla="*/ 0 h 3012806"/>
                <a:gd name="connsiteX6" fmla="*/ 3017520 w 3017520"/>
                <a:gd name="connsiteY6" fmla="*/ 0 h 3012806"/>
                <a:gd name="connsiteX7" fmla="*/ 3017520 w 3017520"/>
                <a:gd name="connsiteY7" fmla="*/ 3012806 h 3012806"/>
                <a:gd name="connsiteX8" fmla="*/ 0 w 3017520"/>
                <a:gd name="connsiteY8" fmla="*/ 3012806 h 301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7520" h="3012806">
                  <a:moveTo>
                    <a:pt x="1342572" y="421781"/>
                  </a:moveTo>
                  <a:cubicBezTo>
                    <a:pt x="743551" y="513564"/>
                    <a:pt x="332355" y="1073571"/>
                    <a:pt x="424138" y="1672591"/>
                  </a:cubicBezTo>
                  <a:cubicBezTo>
                    <a:pt x="515921" y="2271612"/>
                    <a:pt x="1075928" y="2682808"/>
                    <a:pt x="1674948" y="2591025"/>
                  </a:cubicBezTo>
                  <a:cubicBezTo>
                    <a:pt x="2273969" y="2499242"/>
                    <a:pt x="2685165" y="1939235"/>
                    <a:pt x="2593382" y="1340215"/>
                  </a:cubicBezTo>
                  <a:cubicBezTo>
                    <a:pt x="2501599" y="741194"/>
                    <a:pt x="1941592" y="329998"/>
                    <a:pt x="1342572" y="421781"/>
                  </a:cubicBezTo>
                  <a:close/>
                  <a:moveTo>
                    <a:pt x="0" y="0"/>
                  </a:moveTo>
                  <a:lnTo>
                    <a:pt x="3017520" y="0"/>
                  </a:lnTo>
                  <a:lnTo>
                    <a:pt x="3017520" y="3012806"/>
                  </a:lnTo>
                  <a:lnTo>
                    <a:pt x="0" y="3012806"/>
                  </a:lnTo>
                  <a:close/>
                </a:path>
              </a:pathLst>
            </a:cu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522675">
              <a:off x="9147607" y="998585"/>
              <a:ext cx="2834640" cy="2830212"/>
            </a:xfrm>
            <a:custGeom>
              <a:avLst/>
              <a:gdLst>
                <a:gd name="connsiteX0" fmla="*/ 1342572 w 3017520"/>
                <a:gd name="connsiteY0" fmla="*/ 421781 h 3012806"/>
                <a:gd name="connsiteX1" fmla="*/ 424138 w 3017520"/>
                <a:gd name="connsiteY1" fmla="*/ 1672591 h 3012806"/>
                <a:gd name="connsiteX2" fmla="*/ 1674948 w 3017520"/>
                <a:gd name="connsiteY2" fmla="*/ 2591025 h 3012806"/>
                <a:gd name="connsiteX3" fmla="*/ 2593382 w 3017520"/>
                <a:gd name="connsiteY3" fmla="*/ 1340215 h 3012806"/>
                <a:gd name="connsiteX4" fmla="*/ 1342572 w 3017520"/>
                <a:gd name="connsiteY4" fmla="*/ 421781 h 3012806"/>
                <a:gd name="connsiteX5" fmla="*/ 0 w 3017520"/>
                <a:gd name="connsiteY5" fmla="*/ 0 h 3012806"/>
                <a:gd name="connsiteX6" fmla="*/ 3017520 w 3017520"/>
                <a:gd name="connsiteY6" fmla="*/ 0 h 3012806"/>
                <a:gd name="connsiteX7" fmla="*/ 3017520 w 3017520"/>
                <a:gd name="connsiteY7" fmla="*/ 3012806 h 3012806"/>
                <a:gd name="connsiteX8" fmla="*/ 0 w 3017520"/>
                <a:gd name="connsiteY8" fmla="*/ 3012806 h 301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7520" h="3012806">
                  <a:moveTo>
                    <a:pt x="1342572" y="421781"/>
                  </a:moveTo>
                  <a:cubicBezTo>
                    <a:pt x="743551" y="513564"/>
                    <a:pt x="332355" y="1073571"/>
                    <a:pt x="424138" y="1672591"/>
                  </a:cubicBezTo>
                  <a:cubicBezTo>
                    <a:pt x="515921" y="2271612"/>
                    <a:pt x="1075928" y="2682808"/>
                    <a:pt x="1674948" y="2591025"/>
                  </a:cubicBezTo>
                  <a:cubicBezTo>
                    <a:pt x="2273969" y="2499242"/>
                    <a:pt x="2685165" y="1939235"/>
                    <a:pt x="2593382" y="1340215"/>
                  </a:cubicBezTo>
                  <a:cubicBezTo>
                    <a:pt x="2501599" y="741194"/>
                    <a:pt x="1941592" y="329998"/>
                    <a:pt x="1342572" y="421781"/>
                  </a:cubicBezTo>
                  <a:close/>
                  <a:moveTo>
                    <a:pt x="0" y="0"/>
                  </a:moveTo>
                  <a:lnTo>
                    <a:pt x="3017520" y="0"/>
                  </a:lnTo>
                  <a:lnTo>
                    <a:pt x="3017520" y="3012806"/>
                  </a:lnTo>
                  <a:lnTo>
                    <a:pt x="0" y="3012806"/>
                  </a:lnTo>
                  <a:close/>
                </a:path>
              </a:pathLst>
            </a:custGeom>
          </p:spPr>
        </p:pic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4A349381-6D98-B96E-58BF-E8E67346ADF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00357" y="5380488"/>
            <a:ext cx="1402583" cy="497169"/>
          </a:xfrm>
          <a:prstGeom prst="rect">
            <a:avLst/>
          </a:prstGeom>
        </p:spPr>
      </p:pic>
      <p:sp>
        <p:nvSpPr>
          <p:cNvPr id="12" name="AutoShape 2" descr="Carl von Ossietzky Universität Oldenburg">
            <a:extLst>
              <a:ext uri="{FF2B5EF4-FFF2-40B4-BE49-F238E27FC236}">
                <a16:creationId xmlns:a16="http://schemas.microsoft.com/office/drawing/2014/main" id="{A319CD2C-7EBE-A98B-D1D0-F14233E822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4" descr="Carl von Ossietzky Universität Oldenburg">
            <a:extLst>
              <a:ext uri="{FF2B5EF4-FFF2-40B4-BE49-F238E27FC236}">
                <a16:creationId xmlns:a16="http://schemas.microsoft.com/office/drawing/2014/main" id="{AF95913A-FCDA-5940-6256-6973D974EC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536D4445-B41A-59E7-F5BA-EEEBBEA5684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73542" y="3839982"/>
            <a:ext cx="1085379" cy="10853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B83AFA52-3EBC-E5AC-FC61-67DC79B5182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24804" y="3754000"/>
            <a:ext cx="762269" cy="1013369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E261968F-8E56-2BC7-230D-6C9C30282CB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22675">
            <a:off x="5652817" y="3554768"/>
            <a:ext cx="1106244" cy="1367329"/>
          </a:xfrm>
          <a:custGeom>
            <a:avLst/>
            <a:gdLst>
              <a:gd name="connsiteX0" fmla="*/ 1342572 w 3017520"/>
              <a:gd name="connsiteY0" fmla="*/ 421781 h 3012806"/>
              <a:gd name="connsiteX1" fmla="*/ 424138 w 3017520"/>
              <a:gd name="connsiteY1" fmla="*/ 1672591 h 3012806"/>
              <a:gd name="connsiteX2" fmla="*/ 1674948 w 3017520"/>
              <a:gd name="connsiteY2" fmla="*/ 2591025 h 3012806"/>
              <a:gd name="connsiteX3" fmla="*/ 2593382 w 3017520"/>
              <a:gd name="connsiteY3" fmla="*/ 1340215 h 3012806"/>
              <a:gd name="connsiteX4" fmla="*/ 1342572 w 3017520"/>
              <a:gd name="connsiteY4" fmla="*/ 421781 h 3012806"/>
              <a:gd name="connsiteX5" fmla="*/ 0 w 3017520"/>
              <a:gd name="connsiteY5" fmla="*/ 0 h 3012806"/>
              <a:gd name="connsiteX6" fmla="*/ 3017520 w 3017520"/>
              <a:gd name="connsiteY6" fmla="*/ 0 h 3012806"/>
              <a:gd name="connsiteX7" fmla="*/ 3017520 w 3017520"/>
              <a:gd name="connsiteY7" fmla="*/ 3012806 h 3012806"/>
              <a:gd name="connsiteX8" fmla="*/ 0 w 3017520"/>
              <a:gd name="connsiteY8" fmla="*/ 3012806 h 301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520" h="3012806">
                <a:moveTo>
                  <a:pt x="1342572" y="421781"/>
                </a:moveTo>
                <a:cubicBezTo>
                  <a:pt x="743551" y="513564"/>
                  <a:pt x="332355" y="1073571"/>
                  <a:pt x="424138" y="1672591"/>
                </a:cubicBezTo>
                <a:cubicBezTo>
                  <a:pt x="515921" y="2271612"/>
                  <a:pt x="1075928" y="2682808"/>
                  <a:pt x="1674948" y="2591025"/>
                </a:cubicBezTo>
                <a:cubicBezTo>
                  <a:pt x="2273969" y="2499242"/>
                  <a:pt x="2685165" y="1939235"/>
                  <a:pt x="2593382" y="1340215"/>
                </a:cubicBezTo>
                <a:cubicBezTo>
                  <a:pt x="2501599" y="741194"/>
                  <a:pt x="1941592" y="329998"/>
                  <a:pt x="1342572" y="421781"/>
                </a:cubicBezTo>
                <a:close/>
                <a:moveTo>
                  <a:pt x="0" y="0"/>
                </a:moveTo>
                <a:lnTo>
                  <a:pt x="3017520" y="0"/>
                </a:lnTo>
                <a:lnTo>
                  <a:pt x="3017520" y="3012806"/>
                </a:lnTo>
                <a:lnTo>
                  <a:pt x="0" y="3012806"/>
                </a:lnTo>
                <a:close/>
              </a:path>
            </a:pathLst>
          </a:cu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3281AB78-F23D-6846-4CF8-D6E2D4F7FB6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22675">
            <a:off x="9545847" y="3609969"/>
            <a:ext cx="1540769" cy="1538362"/>
          </a:xfrm>
          <a:custGeom>
            <a:avLst/>
            <a:gdLst>
              <a:gd name="connsiteX0" fmla="*/ 1342572 w 3017520"/>
              <a:gd name="connsiteY0" fmla="*/ 421781 h 3012806"/>
              <a:gd name="connsiteX1" fmla="*/ 424138 w 3017520"/>
              <a:gd name="connsiteY1" fmla="*/ 1672591 h 3012806"/>
              <a:gd name="connsiteX2" fmla="*/ 1674948 w 3017520"/>
              <a:gd name="connsiteY2" fmla="*/ 2591025 h 3012806"/>
              <a:gd name="connsiteX3" fmla="*/ 2593382 w 3017520"/>
              <a:gd name="connsiteY3" fmla="*/ 1340215 h 3012806"/>
              <a:gd name="connsiteX4" fmla="*/ 1342572 w 3017520"/>
              <a:gd name="connsiteY4" fmla="*/ 421781 h 3012806"/>
              <a:gd name="connsiteX5" fmla="*/ 0 w 3017520"/>
              <a:gd name="connsiteY5" fmla="*/ 0 h 3012806"/>
              <a:gd name="connsiteX6" fmla="*/ 3017520 w 3017520"/>
              <a:gd name="connsiteY6" fmla="*/ 0 h 3012806"/>
              <a:gd name="connsiteX7" fmla="*/ 3017520 w 3017520"/>
              <a:gd name="connsiteY7" fmla="*/ 3012806 h 3012806"/>
              <a:gd name="connsiteX8" fmla="*/ 0 w 3017520"/>
              <a:gd name="connsiteY8" fmla="*/ 3012806 h 301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520" h="3012806">
                <a:moveTo>
                  <a:pt x="1342572" y="421781"/>
                </a:moveTo>
                <a:cubicBezTo>
                  <a:pt x="743551" y="513564"/>
                  <a:pt x="332355" y="1073571"/>
                  <a:pt x="424138" y="1672591"/>
                </a:cubicBezTo>
                <a:cubicBezTo>
                  <a:pt x="515921" y="2271612"/>
                  <a:pt x="1075928" y="2682808"/>
                  <a:pt x="1674948" y="2591025"/>
                </a:cubicBezTo>
                <a:cubicBezTo>
                  <a:pt x="2273969" y="2499242"/>
                  <a:pt x="2685165" y="1939235"/>
                  <a:pt x="2593382" y="1340215"/>
                </a:cubicBezTo>
                <a:cubicBezTo>
                  <a:pt x="2501599" y="741194"/>
                  <a:pt x="1941592" y="329998"/>
                  <a:pt x="1342572" y="421781"/>
                </a:cubicBezTo>
                <a:close/>
                <a:moveTo>
                  <a:pt x="0" y="0"/>
                </a:moveTo>
                <a:lnTo>
                  <a:pt x="3017520" y="0"/>
                </a:lnTo>
                <a:lnTo>
                  <a:pt x="3017520" y="3012806"/>
                </a:lnTo>
                <a:lnTo>
                  <a:pt x="0" y="3012806"/>
                </a:lnTo>
                <a:close/>
              </a:path>
            </a:pathLst>
          </a:cu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E1459901-990A-477B-6B93-C89C68E8B85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98" y="5027717"/>
            <a:ext cx="803003" cy="51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21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Breitbild</PresentationFormat>
  <Paragraphs>25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>Alfred-Wegener-Institut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Tabea Hildebrand</dc:creator>
  <cp:lastModifiedBy>Dr. rer. nat. Ferdinand Esser</cp:lastModifiedBy>
  <cp:revision>62</cp:revision>
  <cp:lastPrinted>2021-08-03T09:55:53Z</cp:lastPrinted>
  <dcterms:created xsi:type="dcterms:W3CDTF">2021-07-23T08:56:53Z</dcterms:created>
  <dcterms:modified xsi:type="dcterms:W3CDTF">2025-08-13T12:55:23Z</dcterms:modified>
</cp:coreProperties>
</file>