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829" r:id="rId2"/>
    <p:sldId id="845" r:id="rId3"/>
    <p:sldId id="830" r:id="rId4"/>
    <p:sldId id="847" r:id="rId5"/>
    <p:sldId id="846" r:id="rId6"/>
    <p:sldId id="831" r:id="rId7"/>
    <p:sldId id="832" r:id="rId8"/>
    <p:sldId id="833" r:id="rId9"/>
    <p:sldId id="834" r:id="rId10"/>
    <p:sldId id="835" r:id="rId11"/>
    <p:sldId id="836" r:id="rId12"/>
    <p:sldId id="837" r:id="rId13"/>
    <p:sldId id="838" r:id="rId14"/>
    <p:sldId id="839" r:id="rId15"/>
    <p:sldId id="843" r:id="rId16"/>
    <p:sldId id="844" r:id="rId17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A53"/>
    <a:srgbClr val="4E7491"/>
    <a:srgbClr val="CCECFF"/>
    <a:srgbClr val="ECF2F8"/>
    <a:srgbClr val="C7D9EB"/>
    <a:srgbClr val="008663"/>
    <a:srgbClr val="FF5050"/>
    <a:srgbClr val="FAD9CA"/>
    <a:srgbClr val="CC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53" autoAdjust="0"/>
    <p:restoredTop sz="94283" autoAdjust="0"/>
  </p:normalViewPr>
  <p:slideViewPr>
    <p:cSldViewPr snapToGrid="0" snapToObjects="1">
      <p:cViewPr varScale="1">
        <p:scale>
          <a:sx n="106" d="100"/>
          <a:sy n="106" d="100"/>
        </p:scale>
        <p:origin x="15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DA568C-3526-4029-9AB6-A2D4A4AE06E5}" type="doc">
      <dgm:prSet loTypeId="urn:microsoft.com/office/officeart/2005/8/layout/chevron2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de-DE"/>
        </a:p>
      </dgm:t>
    </dgm:pt>
    <dgm:pt modelId="{DEC7EF66-A7B7-4544-9341-26D3A315906B}">
      <dgm:prSet phldrT="[Text]"/>
      <dgm:spPr/>
      <dgm:t>
        <a:bodyPr/>
        <a:lstStyle/>
        <a:p>
          <a:r>
            <a:rPr lang="de-DE" dirty="0" smtClean="0"/>
            <a:t>bis 2002</a:t>
          </a:r>
          <a:endParaRPr lang="de-DE" dirty="0"/>
        </a:p>
      </dgm:t>
    </dgm:pt>
    <dgm:pt modelId="{857AA7DF-C32A-40B3-86C2-3592F33296BC}" type="parTrans" cxnId="{4D4DB4CB-E55A-47EA-BFD4-1A9AD52395AC}">
      <dgm:prSet/>
      <dgm:spPr/>
      <dgm:t>
        <a:bodyPr/>
        <a:lstStyle/>
        <a:p>
          <a:endParaRPr lang="de-DE"/>
        </a:p>
      </dgm:t>
    </dgm:pt>
    <dgm:pt modelId="{9383B4BE-5B5A-4C55-9E1B-B1F298587668}" type="sibTrans" cxnId="{4D4DB4CB-E55A-47EA-BFD4-1A9AD52395AC}">
      <dgm:prSet/>
      <dgm:spPr/>
      <dgm:t>
        <a:bodyPr/>
        <a:lstStyle/>
        <a:p>
          <a:endParaRPr lang="de-DE"/>
        </a:p>
      </dgm:t>
    </dgm:pt>
    <dgm:pt modelId="{04BEB89E-0ED3-4FC6-98CC-7EEF76295095}">
      <dgm:prSet phldrT="[Text]"/>
      <dgm:spPr>
        <a:solidFill>
          <a:srgbClr val="DDDDDD">
            <a:alpha val="89804"/>
          </a:srgb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de-DE" dirty="0" smtClean="0"/>
            <a:t>lediglich Anrechnung </a:t>
          </a:r>
          <a:r>
            <a:rPr lang="de-DE" b="1" dirty="0" smtClean="0"/>
            <a:t>hochschulischer </a:t>
          </a:r>
          <a:r>
            <a:rPr lang="de-DE" dirty="0" smtClean="0"/>
            <a:t>Vorleistungen</a:t>
          </a:r>
          <a:endParaRPr lang="de-DE" dirty="0"/>
        </a:p>
      </dgm:t>
    </dgm:pt>
    <dgm:pt modelId="{62E22C42-5320-4456-8AD8-7A3EB83E981F}" type="parTrans" cxnId="{14B1929A-DE24-4F33-8CED-7B3782181BA1}">
      <dgm:prSet/>
      <dgm:spPr/>
      <dgm:t>
        <a:bodyPr/>
        <a:lstStyle/>
        <a:p>
          <a:endParaRPr lang="de-DE"/>
        </a:p>
      </dgm:t>
    </dgm:pt>
    <dgm:pt modelId="{465F0D95-F03D-446A-82AF-068C5B93E7E8}" type="sibTrans" cxnId="{14B1929A-DE24-4F33-8CED-7B3782181BA1}">
      <dgm:prSet/>
      <dgm:spPr/>
      <dgm:t>
        <a:bodyPr/>
        <a:lstStyle/>
        <a:p>
          <a:endParaRPr lang="de-DE"/>
        </a:p>
      </dgm:t>
    </dgm:pt>
    <dgm:pt modelId="{26F0B991-F107-4959-BB72-BA596814275D}">
      <dgm:prSet phldrT="[Text]"/>
      <dgm:spPr>
        <a:solidFill>
          <a:srgbClr val="DDDDDD">
            <a:alpha val="89804"/>
          </a:srgb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de-DE" dirty="0" smtClean="0"/>
            <a:t>Anrechnung beruflicher Kompetenzen nur auf </a:t>
          </a:r>
          <a:r>
            <a:rPr lang="de-DE" b="1" dirty="0" smtClean="0"/>
            <a:t>Praktika</a:t>
          </a:r>
          <a:endParaRPr lang="de-DE" b="1" dirty="0"/>
        </a:p>
      </dgm:t>
    </dgm:pt>
    <dgm:pt modelId="{5C4A7EB8-AA84-42BA-8AC2-5531132A9E28}" type="parTrans" cxnId="{21B89DB4-EBBC-4353-8905-32F1E9737CAF}">
      <dgm:prSet/>
      <dgm:spPr/>
      <dgm:t>
        <a:bodyPr/>
        <a:lstStyle/>
        <a:p>
          <a:endParaRPr lang="de-DE"/>
        </a:p>
      </dgm:t>
    </dgm:pt>
    <dgm:pt modelId="{5D5D40FF-1380-4A4A-BC45-B77A5ACEB0DB}" type="sibTrans" cxnId="{21B89DB4-EBBC-4353-8905-32F1E9737CAF}">
      <dgm:prSet/>
      <dgm:spPr/>
      <dgm:t>
        <a:bodyPr/>
        <a:lstStyle/>
        <a:p>
          <a:endParaRPr lang="de-DE"/>
        </a:p>
      </dgm:t>
    </dgm:pt>
    <dgm:pt modelId="{BBB0ABE0-FB5A-4450-9637-486B1BC87CF6}">
      <dgm:prSet phldrT="[Text]"/>
      <dgm:spPr/>
      <dgm:t>
        <a:bodyPr/>
        <a:lstStyle/>
        <a:p>
          <a:r>
            <a:rPr lang="de-DE" dirty="0" smtClean="0"/>
            <a:t>2002</a:t>
          </a:r>
          <a:endParaRPr lang="de-DE" dirty="0"/>
        </a:p>
      </dgm:t>
    </dgm:pt>
    <dgm:pt modelId="{F4B800CC-EF39-4FDD-B3DA-C847E08FDD82}" type="parTrans" cxnId="{2D7AAC2B-5123-4C8E-BC33-65361F30C0EE}">
      <dgm:prSet/>
      <dgm:spPr/>
      <dgm:t>
        <a:bodyPr/>
        <a:lstStyle/>
        <a:p>
          <a:endParaRPr lang="de-DE"/>
        </a:p>
      </dgm:t>
    </dgm:pt>
    <dgm:pt modelId="{3B3194BE-047B-452E-931E-889ECAA6A3C1}" type="sibTrans" cxnId="{2D7AAC2B-5123-4C8E-BC33-65361F30C0EE}">
      <dgm:prSet/>
      <dgm:spPr/>
      <dgm:t>
        <a:bodyPr/>
        <a:lstStyle/>
        <a:p>
          <a:endParaRPr lang="de-DE"/>
        </a:p>
      </dgm:t>
    </dgm:pt>
    <dgm:pt modelId="{D3FFE33C-DEFC-4962-9184-2D22C3C95F9E}">
      <dgm:prSet phldrT="[Text]"/>
      <dgm:spPr>
        <a:solidFill>
          <a:srgbClr val="DDDDDD">
            <a:alpha val="90000"/>
          </a:srgb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de-DE" dirty="0" smtClean="0"/>
            <a:t>KMK-Beschluss vom 28.06.2002: „Außerhalb des Hochschulwesens erworbene Kenntnisse und Fähigkeiten können höchstens 50 % eines Hochschulstudiums ersetzen“</a:t>
          </a:r>
          <a:endParaRPr lang="de-DE" dirty="0"/>
        </a:p>
      </dgm:t>
    </dgm:pt>
    <dgm:pt modelId="{17A9C6ED-96C3-4ABD-B138-A171CA9E9124}" type="parTrans" cxnId="{5895DDD8-64C0-48A3-B76B-3E588E96C443}">
      <dgm:prSet/>
      <dgm:spPr/>
      <dgm:t>
        <a:bodyPr/>
        <a:lstStyle/>
        <a:p>
          <a:endParaRPr lang="de-DE"/>
        </a:p>
      </dgm:t>
    </dgm:pt>
    <dgm:pt modelId="{5A6AD3AC-D628-42BC-9FAC-7AA3DDA59D1C}" type="sibTrans" cxnId="{5895DDD8-64C0-48A3-B76B-3E588E96C443}">
      <dgm:prSet/>
      <dgm:spPr/>
      <dgm:t>
        <a:bodyPr/>
        <a:lstStyle/>
        <a:p>
          <a:endParaRPr lang="de-DE"/>
        </a:p>
      </dgm:t>
    </dgm:pt>
    <dgm:pt modelId="{2D31F7CB-7619-487C-9732-1A6DF770349D}">
      <dgm:prSet phldrT="[Text]"/>
      <dgm:spPr/>
      <dgm:t>
        <a:bodyPr/>
        <a:lstStyle/>
        <a:p>
          <a:r>
            <a:rPr lang="de-DE" dirty="0" smtClean="0"/>
            <a:t>2003</a:t>
          </a:r>
          <a:endParaRPr lang="de-DE" dirty="0"/>
        </a:p>
      </dgm:t>
    </dgm:pt>
    <dgm:pt modelId="{D1305126-DD37-4C8A-B45A-6E4AB96EAC54}" type="parTrans" cxnId="{899C5183-9D3D-44A1-A75A-B9B2793BD79E}">
      <dgm:prSet/>
      <dgm:spPr/>
      <dgm:t>
        <a:bodyPr/>
        <a:lstStyle/>
        <a:p>
          <a:endParaRPr lang="de-DE"/>
        </a:p>
      </dgm:t>
    </dgm:pt>
    <dgm:pt modelId="{F4CE6BC4-F48B-44C7-BF61-D91383F127F2}" type="sibTrans" cxnId="{899C5183-9D3D-44A1-A75A-B9B2793BD79E}">
      <dgm:prSet/>
      <dgm:spPr/>
      <dgm:t>
        <a:bodyPr/>
        <a:lstStyle/>
        <a:p>
          <a:endParaRPr lang="de-DE"/>
        </a:p>
      </dgm:t>
    </dgm:pt>
    <dgm:pt modelId="{8897F69A-A8B7-4BA9-A130-020DC4B15A0B}">
      <dgm:prSet phldrT="[Text]"/>
      <dgm:spPr>
        <a:solidFill>
          <a:srgbClr val="DDDDDD">
            <a:alpha val="90000"/>
          </a:srgb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de-DE" dirty="0" smtClean="0"/>
            <a:t>Empfehlung von BMBF, KMK und HRK: „[…] sollen im Rahmen der beruflichen Fortbildung für durch Prüfung nachgewiesene Qualifikationen ECTS-Leistungspunkte vergeben werden“</a:t>
          </a:r>
          <a:endParaRPr lang="de-DE" dirty="0"/>
        </a:p>
      </dgm:t>
    </dgm:pt>
    <dgm:pt modelId="{8EEB1C20-687C-4214-A2D5-164FF33DF2F6}" type="parTrans" cxnId="{B3564E83-9953-4681-906F-7C0C92407B58}">
      <dgm:prSet/>
      <dgm:spPr/>
      <dgm:t>
        <a:bodyPr/>
        <a:lstStyle/>
        <a:p>
          <a:endParaRPr lang="de-DE"/>
        </a:p>
      </dgm:t>
    </dgm:pt>
    <dgm:pt modelId="{B2CC98EC-6259-4D59-9514-3CDDAB29BF38}" type="sibTrans" cxnId="{B3564E83-9953-4681-906F-7C0C92407B58}">
      <dgm:prSet/>
      <dgm:spPr/>
      <dgm:t>
        <a:bodyPr/>
        <a:lstStyle/>
        <a:p>
          <a:endParaRPr lang="de-DE"/>
        </a:p>
      </dgm:t>
    </dgm:pt>
    <dgm:pt modelId="{A2E3E2E0-3110-4E4F-BD37-32A8153B5770}">
      <dgm:prSet phldrT="[Text]"/>
      <dgm:spPr/>
      <dgm:t>
        <a:bodyPr/>
        <a:lstStyle/>
        <a:p>
          <a:r>
            <a:rPr lang="de-DE" dirty="0" smtClean="0"/>
            <a:t>ab 2005</a:t>
          </a:r>
          <a:endParaRPr lang="de-DE" dirty="0"/>
        </a:p>
      </dgm:t>
    </dgm:pt>
    <dgm:pt modelId="{0037CFAE-36D7-4C53-BE35-F8E8315232D9}" type="parTrans" cxnId="{E1B0B189-7437-4A57-B586-7F23FD9AB860}">
      <dgm:prSet/>
      <dgm:spPr/>
      <dgm:t>
        <a:bodyPr/>
        <a:lstStyle/>
        <a:p>
          <a:endParaRPr lang="de-DE"/>
        </a:p>
      </dgm:t>
    </dgm:pt>
    <dgm:pt modelId="{819CBCBB-4439-4825-8BAB-B7477A12D8E6}" type="sibTrans" cxnId="{E1B0B189-7437-4A57-B586-7F23FD9AB860}">
      <dgm:prSet/>
      <dgm:spPr/>
      <dgm:t>
        <a:bodyPr/>
        <a:lstStyle/>
        <a:p>
          <a:endParaRPr lang="de-DE"/>
        </a:p>
      </dgm:t>
    </dgm:pt>
    <dgm:pt modelId="{F1439446-055C-492B-8113-44622498FBB7}">
      <dgm:prSet phldrT="[Text]"/>
      <dgm:spPr>
        <a:solidFill>
          <a:srgbClr val="DDDDDD">
            <a:alpha val="90000"/>
          </a:srgb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de-DE" dirty="0" smtClean="0"/>
            <a:t>BMBF-Initiative ANKOM I  (12 Modellprojekte und Wissenschaftliche Begleitung entwickeln Anrechnungsverfahren) – aktuell: ANKOM III (Übergänge)</a:t>
          </a:r>
          <a:endParaRPr lang="de-DE" dirty="0"/>
        </a:p>
      </dgm:t>
    </dgm:pt>
    <dgm:pt modelId="{039B9111-A6C9-4C1B-8D7A-10C662DCF2D0}" type="parTrans" cxnId="{61B6982C-B5AF-4943-AF35-80BDEB6C37EE}">
      <dgm:prSet/>
      <dgm:spPr/>
      <dgm:t>
        <a:bodyPr/>
        <a:lstStyle/>
        <a:p>
          <a:endParaRPr lang="de-DE"/>
        </a:p>
      </dgm:t>
    </dgm:pt>
    <dgm:pt modelId="{B9B148C3-3957-4066-BB7D-59BAF05EFEA5}" type="sibTrans" cxnId="{61B6982C-B5AF-4943-AF35-80BDEB6C37EE}">
      <dgm:prSet/>
      <dgm:spPr/>
      <dgm:t>
        <a:bodyPr/>
        <a:lstStyle/>
        <a:p>
          <a:endParaRPr lang="de-DE"/>
        </a:p>
      </dgm:t>
    </dgm:pt>
    <dgm:pt modelId="{8B661AE7-BBDB-4C21-8952-02617D3088B8}">
      <dgm:prSet phldrT="[Text]"/>
      <dgm:spPr/>
      <dgm:t>
        <a:bodyPr/>
        <a:lstStyle/>
        <a:p>
          <a:r>
            <a:rPr lang="de-DE" dirty="0" smtClean="0"/>
            <a:t>seit 2009</a:t>
          </a:r>
          <a:endParaRPr lang="de-DE" dirty="0"/>
        </a:p>
      </dgm:t>
    </dgm:pt>
    <dgm:pt modelId="{AE7B827F-9E14-46C8-8D8F-C8591B6B49BD}" type="parTrans" cxnId="{CA297B14-3AB7-46A2-B25F-2E6E9850456F}">
      <dgm:prSet/>
      <dgm:spPr/>
      <dgm:t>
        <a:bodyPr/>
        <a:lstStyle/>
        <a:p>
          <a:endParaRPr lang="de-DE"/>
        </a:p>
      </dgm:t>
    </dgm:pt>
    <dgm:pt modelId="{E95256E8-5426-4ADA-9FDE-63C7A9427B54}" type="sibTrans" cxnId="{CA297B14-3AB7-46A2-B25F-2E6E9850456F}">
      <dgm:prSet/>
      <dgm:spPr/>
      <dgm:t>
        <a:bodyPr/>
        <a:lstStyle/>
        <a:p>
          <a:endParaRPr lang="de-DE"/>
        </a:p>
      </dgm:t>
    </dgm:pt>
    <dgm:pt modelId="{D1E70ABF-8C6C-477C-84D4-B936E0E3D312}">
      <dgm:prSet phldrT="[Text]"/>
      <dgm:spPr>
        <a:solidFill>
          <a:srgbClr val="DDDDDD">
            <a:alpha val="90000"/>
          </a:srgb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de-DE" dirty="0" smtClean="0"/>
            <a:t>Umsetzung der KMK-Beschlüsse zur Anrechnung außerhochschulischer Kompetenzen in Landeshochschulgesetze</a:t>
          </a:r>
          <a:endParaRPr lang="de-DE" dirty="0"/>
        </a:p>
      </dgm:t>
    </dgm:pt>
    <dgm:pt modelId="{4F9F4B09-3C95-4E89-9F81-727A5C6FBB06}" type="parTrans" cxnId="{4988ED8B-52FC-4269-A960-84072E8E6723}">
      <dgm:prSet/>
      <dgm:spPr/>
      <dgm:t>
        <a:bodyPr/>
        <a:lstStyle/>
        <a:p>
          <a:endParaRPr lang="de-DE"/>
        </a:p>
      </dgm:t>
    </dgm:pt>
    <dgm:pt modelId="{D840EF48-47D8-4E6D-98AD-BACB40B43965}" type="sibTrans" cxnId="{4988ED8B-52FC-4269-A960-84072E8E6723}">
      <dgm:prSet/>
      <dgm:spPr/>
      <dgm:t>
        <a:bodyPr/>
        <a:lstStyle/>
        <a:p>
          <a:endParaRPr lang="de-DE"/>
        </a:p>
      </dgm:t>
    </dgm:pt>
    <dgm:pt modelId="{F42B233E-D3EE-4E59-9A10-6429516B674D}" type="pres">
      <dgm:prSet presAssocID="{7ADA568C-3526-4029-9AB6-A2D4A4AE06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F514412-4A86-4E81-A673-AFDDFCD210D8}" type="pres">
      <dgm:prSet presAssocID="{DEC7EF66-A7B7-4544-9341-26D3A315906B}" presName="composite" presStyleCnt="0"/>
      <dgm:spPr/>
    </dgm:pt>
    <dgm:pt modelId="{0A02CE88-D8DE-42A6-A403-041D43D70F4C}" type="pres">
      <dgm:prSet presAssocID="{DEC7EF66-A7B7-4544-9341-26D3A315906B}" presName="parentText" presStyleLbl="alignNode1" presStyleIdx="0" presStyleCnt="5" custLinFactNeighborX="0" custLinFactNeighborY="-218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153626-CC77-4BBE-8A65-529974FB9968}" type="pres">
      <dgm:prSet presAssocID="{DEC7EF66-A7B7-4544-9341-26D3A315906B}" presName="descendantText" presStyleLbl="alignAcc1" presStyleIdx="0" presStyleCnt="5" custLinFactNeighborX="0" custLinFactNeighborY="-12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2A6F82D-70B4-45F3-890F-9A18AEDD4973}" type="pres">
      <dgm:prSet presAssocID="{9383B4BE-5B5A-4C55-9E1B-B1F298587668}" presName="sp" presStyleCnt="0"/>
      <dgm:spPr/>
    </dgm:pt>
    <dgm:pt modelId="{D8DA892A-0BD8-4EF8-98D5-D8E2932E845C}" type="pres">
      <dgm:prSet presAssocID="{BBB0ABE0-FB5A-4450-9637-486B1BC87CF6}" presName="composite" presStyleCnt="0"/>
      <dgm:spPr/>
    </dgm:pt>
    <dgm:pt modelId="{BF8DD9B3-1CFE-49AC-9D96-439B8A0B1C22}" type="pres">
      <dgm:prSet presAssocID="{BBB0ABE0-FB5A-4450-9637-486B1BC87CF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6DC09A3-B731-4FDE-A6D5-93E5FB2A27B2}" type="pres">
      <dgm:prSet presAssocID="{BBB0ABE0-FB5A-4450-9637-486B1BC87CF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D3D9BB3-A82B-4CDD-884B-F798BAD0487E}" type="pres">
      <dgm:prSet presAssocID="{3B3194BE-047B-452E-931E-889ECAA6A3C1}" presName="sp" presStyleCnt="0"/>
      <dgm:spPr/>
    </dgm:pt>
    <dgm:pt modelId="{F65D1079-CFA4-4A26-8E53-CB1B868B5E88}" type="pres">
      <dgm:prSet presAssocID="{2D31F7CB-7619-487C-9732-1A6DF770349D}" presName="composite" presStyleCnt="0"/>
      <dgm:spPr/>
    </dgm:pt>
    <dgm:pt modelId="{19E5757A-A27A-421D-A7E8-F755E62B4545}" type="pres">
      <dgm:prSet presAssocID="{2D31F7CB-7619-487C-9732-1A6DF770349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D6F2766-F82E-4AC4-972C-E5A36855D238}" type="pres">
      <dgm:prSet presAssocID="{2D31F7CB-7619-487C-9732-1A6DF770349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B1297B-078A-486A-9DFA-C120748010DA}" type="pres">
      <dgm:prSet presAssocID="{F4CE6BC4-F48B-44C7-BF61-D91383F127F2}" presName="sp" presStyleCnt="0"/>
      <dgm:spPr/>
    </dgm:pt>
    <dgm:pt modelId="{6A7026CE-7268-4B96-8E58-AD9B2E9D7CA7}" type="pres">
      <dgm:prSet presAssocID="{A2E3E2E0-3110-4E4F-BD37-32A8153B5770}" presName="composite" presStyleCnt="0"/>
      <dgm:spPr/>
    </dgm:pt>
    <dgm:pt modelId="{9A0A0C5F-A338-47C4-891B-435593022536}" type="pres">
      <dgm:prSet presAssocID="{A2E3E2E0-3110-4E4F-BD37-32A8153B5770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E40CCB8-C28C-4ECB-AFAA-A5D4F9AA801F}" type="pres">
      <dgm:prSet presAssocID="{A2E3E2E0-3110-4E4F-BD37-32A8153B5770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874A821-9145-493A-99D4-E2353645F393}" type="pres">
      <dgm:prSet presAssocID="{819CBCBB-4439-4825-8BAB-B7477A12D8E6}" presName="sp" presStyleCnt="0"/>
      <dgm:spPr/>
    </dgm:pt>
    <dgm:pt modelId="{F68343D5-110A-483A-85B4-AA50E2C6CC5C}" type="pres">
      <dgm:prSet presAssocID="{8B661AE7-BBDB-4C21-8952-02617D3088B8}" presName="composite" presStyleCnt="0"/>
      <dgm:spPr/>
    </dgm:pt>
    <dgm:pt modelId="{ED1C2EDF-0ECC-44FD-BB4D-241681CF321E}" type="pres">
      <dgm:prSet presAssocID="{8B661AE7-BBDB-4C21-8952-02617D3088B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3772C2D-579A-44A1-B00A-56842EC4DBF3}" type="pres">
      <dgm:prSet presAssocID="{8B661AE7-BBDB-4C21-8952-02617D3088B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1B89DB4-EBBC-4353-8905-32F1E9737CAF}" srcId="{DEC7EF66-A7B7-4544-9341-26D3A315906B}" destId="{26F0B991-F107-4959-BB72-BA596814275D}" srcOrd="1" destOrd="0" parTransId="{5C4A7EB8-AA84-42BA-8AC2-5531132A9E28}" sibTransId="{5D5D40FF-1380-4A4A-BC45-B77A5ACEB0DB}"/>
    <dgm:cxn modelId="{3CF6EA64-5650-41E6-BA15-8E8D363DC6EE}" type="presOf" srcId="{04BEB89E-0ED3-4FC6-98CC-7EEF76295095}" destId="{49153626-CC77-4BBE-8A65-529974FB9968}" srcOrd="0" destOrd="0" presId="urn:microsoft.com/office/officeart/2005/8/layout/chevron2"/>
    <dgm:cxn modelId="{4D4DB4CB-E55A-47EA-BFD4-1A9AD52395AC}" srcId="{7ADA568C-3526-4029-9AB6-A2D4A4AE06E5}" destId="{DEC7EF66-A7B7-4544-9341-26D3A315906B}" srcOrd="0" destOrd="0" parTransId="{857AA7DF-C32A-40B3-86C2-3592F33296BC}" sibTransId="{9383B4BE-5B5A-4C55-9E1B-B1F298587668}"/>
    <dgm:cxn modelId="{5895DDD8-64C0-48A3-B76B-3E588E96C443}" srcId="{BBB0ABE0-FB5A-4450-9637-486B1BC87CF6}" destId="{D3FFE33C-DEFC-4962-9184-2D22C3C95F9E}" srcOrd="0" destOrd="0" parTransId="{17A9C6ED-96C3-4ABD-B138-A171CA9E9124}" sibTransId="{5A6AD3AC-D628-42BC-9FAC-7AA3DDA59D1C}"/>
    <dgm:cxn modelId="{A6A50B4F-001E-4D27-B147-A55C86DBECB4}" type="presOf" srcId="{BBB0ABE0-FB5A-4450-9637-486B1BC87CF6}" destId="{BF8DD9B3-1CFE-49AC-9D96-439B8A0B1C22}" srcOrd="0" destOrd="0" presId="urn:microsoft.com/office/officeart/2005/8/layout/chevron2"/>
    <dgm:cxn modelId="{91A90E18-B401-4161-B177-E215B66EDF73}" type="presOf" srcId="{F1439446-055C-492B-8113-44622498FBB7}" destId="{9E40CCB8-C28C-4ECB-AFAA-A5D4F9AA801F}" srcOrd="0" destOrd="0" presId="urn:microsoft.com/office/officeart/2005/8/layout/chevron2"/>
    <dgm:cxn modelId="{4988ED8B-52FC-4269-A960-84072E8E6723}" srcId="{8B661AE7-BBDB-4C21-8952-02617D3088B8}" destId="{D1E70ABF-8C6C-477C-84D4-B936E0E3D312}" srcOrd="0" destOrd="0" parTransId="{4F9F4B09-3C95-4E89-9F81-727A5C6FBB06}" sibTransId="{D840EF48-47D8-4E6D-98AD-BACB40B43965}"/>
    <dgm:cxn modelId="{14B1929A-DE24-4F33-8CED-7B3782181BA1}" srcId="{DEC7EF66-A7B7-4544-9341-26D3A315906B}" destId="{04BEB89E-0ED3-4FC6-98CC-7EEF76295095}" srcOrd="0" destOrd="0" parTransId="{62E22C42-5320-4456-8AD8-7A3EB83E981F}" sibTransId="{465F0D95-F03D-446A-82AF-068C5B93E7E8}"/>
    <dgm:cxn modelId="{CA297B14-3AB7-46A2-B25F-2E6E9850456F}" srcId="{7ADA568C-3526-4029-9AB6-A2D4A4AE06E5}" destId="{8B661AE7-BBDB-4C21-8952-02617D3088B8}" srcOrd="4" destOrd="0" parTransId="{AE7B827F-9E14-46C8-8D8F-C8591B6B49BD}" sibTransId="{E95256E8-5426-4ADA-9FDE-63C7A9427B54}"/>
    <dgm:cxn modelId="{115C91AA-DC6F-4000-B8CD-5A311A98EF20}" type="presOf" srcId="{DEC7EF66-A7B7-4544-9341-26D3A315906B}" destId="{0A02CE88-D8DE-42A6-A403-041D43D70F4C}" srcOrd="0" destOrd="0" presId="urn:microsoft.com/office/officeart/2005/8/layout/chevron2"/>
    <dgm:cxn modelId="{2D7AAC2B-5123-4C8E-BC33-65361F30C0EE}" srcId="{7ADA568C-3526-4029-9AB6-A2D4A4AE06E5}" destId="{BBB0ABE0-FB5A-4450-9637-486B1BC87CF6}" srcOrd="1" destOrd="0" parTransId="{F4B800CC-EF39-4FDD-B3DA-C847E08FDD82}" sibTransId="{3B3194BE-047B-452E-931E-889ECAA6A3C1}"/>
    <dgm:cxn modelId="{BFB95FF8-BE8B-45DA-BFA7-52B59F0B5134}" type="presOf" srcId="{D1E70ABF-8C6C-477C-84D4-B936E0E3D312}" destId="{63772C2D-579A-44A1-B00A-56842EC4DBF3}" srcOrd="0" destOrd="0" presId="urn:microsoft.com/office/officeart/2005/8/layout/chevron2"/>
    <dgm:cxn modelId="{1B14AD6B-F14B-4B7B-9C7B-22FC5D892CB2}" type="presOf" srcId="{26F0B991-F107-4959-BB72-BA596814275D}" destId="{49153626-CC77-4BBE-8A65-529974FB9968}" srcOrd="0" destOrd="1" presId="urn:microsoft.com/office/officeart/2005/8/layout/chevron2"/>
    <dgm:cxn modelId="{61B6982C-B5AF-4943-AF35-80BDEB6C37EE}" srcId="{A2E3E2E0-3110-4E4F-BD37-32A8153B5770}" destId="{F1439446-055C-492B-8113-44622498FBB7}" srcOrd="0" destOrd="0" parTransId="{039B9111-A6C9-4C1B-8D7A-10C662DCF2D0}" sibTransId="{B9B148C3-3957-4066-BB7D-59BAF05EFEA5}"/>
    <dgm:cxn modelId="{674741DF-E538-45CE-B9FF-E4BE4FEF805C}" type="presOf" srcId="{7ADA568C-3526-4029-9AB6-A2D4A4AE06E5}" destId="{F42B233E-D3EE-4E59-9A10-6429516B674D}" srcOrd="0" destOrd="0" presId="urn:microsoft.com/office/officeart/2005/8/layout/chevron2"/>
    <dgm:cxn modelId="{E1B0B189-7437-4A57-B586-7F23FD9AB860}" srcId="{7ADA568C-3526-4029-9AB6-A2D4A4AE06E5}" destId="{A2E3E2E0-3110-4E4F-BD37-32A8153B5770}" srcOrd="3" destOrd="0" parTransId="{0037CFAE-36D7-4C53-BE35-F8E8315232D9}" sibTransId="{819CBCBB-4439-4825-8BAB-B7477A12D8E6}"/>
    <dgm:cxn modelId="{B3564E83-9953-4681-906F-7C0C92407B58}" srcId="{2D31F7CB-7619-487C-9732-1A6DF770349D}" destId="{8897F69A-A8B7-4BA9-A130-020DC4B15A0B}" srcOrd="0" destOrd="0" parTransId="{8EEB1C20-687C-4214-A2D5-164FF33DF2F6}" sibTransId="{B2CC98EC-6259-4D59-9514-3CDDAB29BF38}"/>
    <dgm:cxn modelId="{2E74227E-F405-4057-B9D1-222585337733}" type="presOf" srcId="{D3FFE33C-DEFC-4962-9184-2D22C3C95F9E}" destId="{C6DC09A3-B731-4FDE-A6D5-93E5FB2A27B2}" srcOrd="0" destOrd="0" presId="urn:microsoft.com/office/officeart/2005/8/layout/chevron2"/>
    <dgm:cxn modelId="{899C5183-9D3D-44A1-A75A-B9B2793BD79E}" srcId="{7ADA568C-3526-4029-9AB6-A2D4A4AE06E5}" destId="{2D31F7CB-7619-487C-9732-1A6DF770349D}" srcOrd="2" destOrd="0" parTransId="{D1305126-DD37-4C8A-B45A-6E4AB96EAC54}" sibTransId="{F4CE6BC4-F48B-44C7-BF61-D91383F127F2}"/>
    <dgm:cxn modelId="{C035B19E-5C39-4512-A210-3F94A1D89714}" type="presOf" srcId="{8B661AE7-BBDB-4C21-8952-02617D3088B8}" destId="{ED1C2EDF-0ECC-44FD-BB4D-241681CF321E}" srcOrd="0" destOrd="0" presId="urn:microsoft.com/office/officeart/2005/8/layout/chevron2"/>
    <dgm:cxn modelId="{58A7F8D1-616D-43E7-861F-EE37A1D950C2}" type="presOf" srcId="{8897F69A-A8B7-4BA9-A130-020DC4B15A0B}" destId="{3D6F2766-F82E-4AC4-972C-E5A36855D238}" srcOrd="0" destOrd="0" presId="urn:microsoft.com/office/officeart/2005/8/layout/chevron2"/>
    <dgm:cxn modelId="{B574FE3E-DED9-434B-AA6B-95D53F10BD02}" type="presOf" srcId="{A2E3E2E0-3110-4E4F-BD37-32A8153B5770}" destId="{9A0A0C5F-A338-47C4-891B-435593022536}" srcOrd="0" destOrd="0" presId="urn:microsoft.com/office/officeart/2005/8/layout/chevron2"/>
    <dgm:cxn modelId="{C9FA6D46-2C6F-44FB-88A8-B27503F07A63}" type="presOf" srcId="{2D31F7CB-7619-487C-9732-1A6DF770349D}" destId="{19E5757A-A27A-421D-A7E8-F755E62B4545}" srcOrd="0" destOrd="0" presId="urn:microsoft.com/office/officeart/2005/8/layout/chevron2"/>
    <dgm:cxn modelId="{2065AE79-A80B-49C3-9960-5AAA2CF4288E}" type="presParOf" srcId="{F42B233E-D3EE-4E59-9A10-6429516B674D}" destId="{2F514412-4A86-4E81-A673-AFDDFCD210D8}" srcOrd="0" destOrd="0" presId="urn:microsoft.com/office/officeart/2005/8/layout/chevron2"/>
    <dgm:cxn modelId="{5A223ADA-6BCF-4CDF-A977-100EFB27D21C}" type="presParOf" srcId="{2F514412-4A86-4E81-A673-AFDDFCD210D8}" destId="{0A02CE88-D8DE-42A6-A403-041D43D70F4C}" srcOrd="0" destOrd="0" presId="urn:microsoft.com/office/officeart/2005/8/layout/chevron2"/>
    <dgm:cxn modelId="{506BDCA6-7444-4840-9EB0-BAF97793B87A}" type="presParOf" srcId="{2F514412-4A86-4E81-A673-AFDDFCD210D8}" destId="{49153626-CC77-4BBE-8A65-529974FB9968}" srcOrd="1" destOrd="0" presId="urn:microsoft.com/office/officeart/2005/8/layout/chevron2"/>
    <dgm:cxn modelId="{5E1CCBBD-23F9-4656-9D79-F1764746780E}" type="presParOf" srcId="{F42B233E-D3EE-4E59-9A10-6429516B674D}" destId="{22A6F82D-70B4-45F3-890F-9A18AEDD4973}" srcOrd="1" destOrd="0" presId="urn:microsoft.com/office/officeart/2005/8/layout/chevron2"/>
    <dgm:cxn modelId="{69094B0E-9AC7-457A-B79D-4D6827BD8A98}" type="presParOf" srcId="{F42B233E-D3EE-4E59-9A10-6429516B674D}" destId="{D8DA892A-0BD8-4EF8-98D5-D8E2932E845C}" srcOrd="2" destOrd="0" presId="urn:microsoft.com/office/officeart/2005/8/layout/chevron2"/>
    <dgm:cxn modelId="{8ED90EE0-E797-455E-B973-6296CF13C8EB}" type="presParOf" srcId="{D8DA892A-0BD8-4EF8-98D5-D8E2932E845C}" destId="{BF8DD9B3-1CFE-49AC-9D96-439B8A0B1C22}" srcOrd="0" destOrd="0" presId="urn:microsoft.com/office/officeart/2005/8/layout/chevron2"/>
    <dgm:cxn modelId="{CFD44735-7F8F-4317-9AA5-D371AA9C78B4}" type="presParOf" srcId="{D8DA892A-0BD8-4EF8-98D5-D8E2932E845C}" destId="{C6DC09A3-B731-4FDE-A6D5-93E5FB2A27B2}" srcOrd="1" destOrd="0" presId="urn:microsoft.com/office/officeart/2005/8/layout/chevron2"/>
    <dgm:cxn modelId="{A91F77D7-5F30-43D5-BF35-4FF83963348F}" type="presParOf" srcId="{F42B233E-D3EE-4E59-9A10-6429516B674D}" destId="{AD3D9BB3-A82B-4CDD-884B-F798BAD0487E}" srcOrd="3" destOrd="0" presId="urn:microsoft.com/office/officeart/2005/8/layout/chevron2"/>
    <dgm:cxn modelId="{353D9E02-1E01-4A0A-B0DE-4FEEFC63BB8D}" type="presParOf" srcId="{F42B233E-D3EE-4E59-9A10-6429516B674D}" destId="{F65D1079-CFA4-4A26-8E53-CB1B868B5E88}" srcOrd="4" destOrd="0" presId="urn:microsoft.com/office/officeart/2005/8/layout/chevron2"/>
    <dgm:cxn modelId="{1C667110-E473-49EC-AB8E-9D20A6C8C4AE}" type="presParOf" srcId="{F65D1079-CFA4-4A26-8E53-CB1B868B5E88}" destId="{19E5757A-A27A-421D-A7E8-F755E62B4545}" srcOrd="0" destOrd="0" presId="urn:microsoft.com/office/officeart/2005/8/layout/chevron2"/>
    <dgm:cxn modelId="{BE0A5756-39A1-485F-BF91-52E90F5A153B}" type="presParOf" srcId="{F65D1079-CFA4-4A26-8E53-CB1B868B5E88}" destId="{3D6F2766-F82E-4AC4-972C-E5A36855D238}" srcOrd="1" destOrd="0" presId="urn:microsoft.com/office/officeart/2005/8/layout/chevron2"/>
    <dgm:cxn modelId="{FC3563A3-1651-4463-B7BF-C5406D11ED22}" type="presParOf" srcId="{F42B233E-D3EE-4E59-9A10-6429516B674D}" destId="{60B1297B-078A-486A-9DFA-C120748010DA}" srcOrd="5" destOrd="0" presId="urn:microsoft.com/office/officeart/2005/8/layout/chevron2"/>
    <dgm:cxn modelId="{1BBC84D0-A42E-488E-AA34-926674ED71D0}" type="presParOf" srcId="{F42B233E-D3EE-4E59-9A10-6429516B674D}" destId="{6A7026CE-7268-4B96-8E58-AD9B2E9D7CA7}" srcOrd="6" destOrd="0" presId="urn:microsoft.com/office/officeart/2005/8/layout/chevron2"/>
    <dgm:cxn modelId="{2F4A2B6B-23E9-4C0F-BC89-4B254FE08D71}" type="presParOf" srcId="{6A7026CE-7268-4B96-8E58-AD9B2E9D7CA7}" destId="{9A0A0C5F-A338-47C4-891B-435593022536}" srcOrd="0" destOrd="0" presId="urn:microsoft.com/office/officeart/2005/8/layout/chevron2"/>
    <dgm:cxn modelId="{6EB36741-F425-48A6-90FB-B54F658696E7}" type="presParOf" srcId="{6A7026CE-7268-4B96-8E58-AD9B2E9D7CA7}" destId="{9E40CCB8-C28C-4ECB-AFAA-A5D4F9AA801F}" srcOrd="1" destOrd="0" presId="urn:microsoft.com/office/officeart/2005/8/layout/chevron2"/>
    <dgm:cxn modelId="{AAC865CE-4379-405A-872E-3CCC0D792163}" type="presParOf" srcId="{F42B233E-D3EE-4E59-9A10-6429516B674D}" destId="{A874A821-9145-493A-99D4-E2353645F393}" srcOrd="7" destOrd="0" presId="urn:microsoft.com/office/officeart/2005/8/layout/chevron2"/>
    <dgm:cxn modelId="{8982AA2E-231E-4155-AFCC-4489B43A4718}" type="presParOf" srcId="{F42B233E-D3EE-4E59-9A10-6429516B674D}" destId="{F68343D5-110A-483A-85B4-AA50E2C6CC5C}" srcOrd="8" destOrd="0" presId="urn:microsoft.com/office/officeart/2005/8/layout/chevron2"/>
    <dgm:cxn modelId="{E7F1BF39-E772-4DFC-AF8F-3F77001B5007}" type="presParOf" srcId="{F68343D5-110A-483A-85B4-AA50E2C6CC5C}" destId="{ED1C2EDF-0ECC-44FD-BB4D-241681CF321E}" srcOrd="0" destOrd="0" presId="urn:microsoft.com/office/officeart/2005/8/layout/chevron2"/>
    <dgm:cxn modelId="{D0FBB5C2-5848-4F5D-ACBA-EFAC98F91EF3}" type="presParOf" srcId="{F68343D5-110A-483A-85B4-AA50E2C6CC5C}" destId="{63772C2D-579A-44A1-B00A-56842EC4DBF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2CE88-D8DE-42A6-A403-041D43D70F4C}">
      <dsp:nvSpPr>
        <dsp:cNvPr id="0" name=""/>
        <dsp:cNvSpPr/>
      </dsp:nvSpPr>
      <dsp:spPr>
        <a:xfrm rot="5400000">
          <a:off x="-149676" y="149946"/>
          <a:ext cx="997843" cy="698490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bis 2002</a:t>
          </a:r>
          <a:endParaRPr lang="de-DE" sz="1300" kern="1200" dirty="0"/>
        </a:p>
      </dsp:txBody>
      <dsp:txXfrm rot="-5400000">
        <a:off x="1" y="349514"/>
        <a:ext cx="698490" cy="299353"/>
      </dsp:txXfrm>
    </dsp:sp>
    <dsp:sp modelId="{49153626-CC77-4BBE-8A65-529974FB9968}">
      <dsp:nvSpPr>
        <dsp:cNvPr id="0" name=""/>
        <dsp:cNvSpPr/>
      </dsp:nvSpPr>
      <dsp:spPr>
        <a:xfrm rot="5400000">
          <a:off x="4397133" y="-3696989"/>
          <a:ext cx="648598" cy="8045883"/>
        </a:xfrm>
        <a:prstGeom prst="round2SameRect">
          <a:avLst/>
        </a:prstGeom>
        <a:solidFill>
          <a:srgbClr val="DDDDDD">
            <a:alpha val="89804"/>
          </a:srgbClr>
        </a:solidFill>
        <a:ln w="9525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lediglich Anrechnung </a:t>
          </a:r>
          <a:r>
            <a:rPr lang="de-DE" sz="1500" b="1" kern="1200" dirty="0" smtClean="0"/>
            <a:t>hochschulischer </a:t>
          </a:r>
          <a:r>
            <a:rPr lang="de-DE" sz="1500" kern="1200" dirty="0" smtClean="0"/>
            <a:t>Vorleistungen</a:t>
          </a:r>
          <a:endParaRPr lang="de-D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Anrechnung beruflicher Kompetenzen nur auf </a:t>
          </a:r>
          <a:r>
            <a:rPr lang="de-DE" sz="1500" b="1" kern="1200" dirty="0" smtClean="0"/>
            <a:t>Praktika</a:t>
          </a:r>
          <a:endParaRPr lang="de-DE" sz="1500" b="1" kern="1200" dirty="0"/>
        </a:p>
      </dsp:txBody>
      <dsp:txXfrm rot="-5400000">
        <a:off x="698491" y="33315"/>
        <a:ext cx="8014221" cy="585274"/>
      </dsp:txXfrm>
    </dsp:sp>
    <dsp:sp modelId="{BF8DD9B3-1CFE-49AC-9D96-439B8A0B1C22}">
      <dsp:nvSpPr>
        <dsp:cNvPr id="0" name=""/>
        <dsp:cNvSpPr/>
      </dsp:nvSpPr>
      <dsp:spPr>
        <a:xfrm rot="5400000">
          <a:off x="-149676" y="1031738"/>
          <a:ext cx="997843" cy="698490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2002</a:t>
          </a:r>
          <a:endParaRPr lang="de-DE" sz="1300" kern="1200" dirty="0"/>
        </a:p>
      </dsp:txBody>
      <dsp:txXfrm rot="-5400000">
        <a:off x="1" y="1231306"/>
        <a:ext cx="698490" cy="299353"/>
      </dsp:txXfrm>
    </dsp:sp>
    <dsp:sp modelId="{C6DC09A3-B731-4FDE-A6D5-93E5FB2A27B2}">
      <dsp:nvSpPr>
        <dsp:cNvPr id="0" name=""/>
        <dsp:cNvSpPr/>
      </dsp:nvSpPr>
      <dsp:spPr>
        <a:xfrm rot="5400000">
          <a:off x="4397133" y="-2816580"/>
          <a:ext cx="648598" cy="8045883"/>
        </a:xfrm>
        <a:prstGeom prst="round2SameRect">
          <a:avLst/>
        </a:prstGeom>
        <a:solidFill>
          <a:srgbClr val="DDDDDD">
            <a:alpha val="90000"/>
          </a:srgbClr>
        </a:solidFill>
        <a:ln w="9525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KMK-Beschluss vom 28.06.2002: „Außerhalb des Hochschulwesens erworbene Kenntnisse und Fähigkeiten können höchstens 50 % eines Hochschulstudiums ersetzen“</a:t>
          </a:r>
          <a:endParaRPr lang="de-DE" sz="1500" kern="1200" dirty="0"/>
        </a:p>
      </dsp:txBody>
      <dsp:txXfrm rot="-5400000">
        <a:off x="698491" y="913724"/>
        <a:ext cx="8014221" cy="585274"/>
      </dsp:txXfrm>
    </dsp:sp>
    <dsp:sp modelId="{19E5757A-A27A-421D-A7E8-F755E62B4545}">
      <dsp:nvSpPr>
        <dsp:cNvPr id="0" name=""/>
        <dsp:cNvSpPr/>
      </dsp:nvSpPr>
      <dsp:spPr>
        <a:xfrm rot="5400000">
          <a:off x="-149676" y="1911355"/>
          <a:ext cx="997843" cy="698490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2003</a:t>
          </a:r>
          <a:endParaRPr lang="de-DE" sz="1300" kern="1200" dirty="0"/>
        </a:p>
      </dsp:txBody>
      <dsp:txXfrm rot="-5400000">
        <a:off x="1" y="2110923"/>
        <a:ext cx="698490" cy="299353"/>
      </dsp:txXfrm>
    </dsp:sp>
    <dsp:sp modelId="{3D6F2766-F82E-4AC4-972C-E5A36855D238}">
      <dsp:nvSpPr>
        <dsp:cNvPr id="0" name=""/>
        <dsp:cNvSpPr/>
      </dsp:nvSpPr>
      <dsp:spPr>
        <a:xfrm rot="5400000">
          <a:off x="4397133" y="-1936963"/>
          <a:ext cx="648598" cy="8045883"/>
        </a:xfrm>
        <a:prstGeom prst="round2SameRect">
          <a:avLst/>
        </a:prstGeom>
        <a:solidFill>
          <a:srgbClr val="DDDDDD">
            <a:alpha val="90000"/>
          </a:srgbClr>
        </a:solidFill>
        <a:ln w="9525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Empfehlung von BMBF, KMK und HRK: „[…] sollen im Rahmen der beruflichen Fortbildung für durch Prüfung nachgewiesene Qualifikationen ECTS-Leistungspunkte vergeben werden“</a:t>
          </a:r>
          <a:endParaRPr lang="de-DE" sz="1500" kern="1200" dirty="0"/>
        </a:p>
      </dsp:txBody>
      <dsp:txXfrm rot="-5400000">
        <a:off x="698491" y="1793341"/>
        <a:ext cx="8014221" cy="585274"/>
      </dsp:txXfrm>
    </dsp:sp>
    <dsp:sp modelId="{9A0A0C5F-A338-47C4-891B-435593022536}">
      <dsp:nvSpPr>
        <dsp:cNvPr id="0" name=""/>
        <dsp:cNvSpPr/>
      </dsp:nvSpPr>
      <dsp:spPr>
        <a:xfrm rot="5400000">
          <a:off x="-149676" y="2790972"/>
          <a:ext cx="997843" cy="698490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ab 2005</a:t>
          </a:r>
          <a:endParaRPr lang="de-DE" sz="1300" kern="1200" dirty="0"/>
        </a:p>
      </dsp:txBody>
      <dsp:txXfrm rot="-5400000">
        <a:off x="1" y="2990540"/>
        <a:ext cx="698490" cy="299353"/>
      </dsp:txXfrm>
    </dsp:sp>
    <dsp:sp modelId="{9E40CCB8-C28C-4ECB-AFAA-A5D4F9AA801F}">
      <dsp:nvSpPr>
        <dsp:cNvPr id="0" name=""/>
        <dsp:cNvSpPr/>
      </dsp:nvSpPr>
      <dsp:spPr>
        <a:xfrm rot="5400000">
          <a:off x="4397133" y="-1057347"/>
          <a:ext cx="648598" cy="8045883"/>
        </a:xfrm>
        <a:prstGeom prst="round2SameRect">
          <a:avLst/>
        </a:prstGeom>
        <a:solidFill>
          <a:srgbClr val="DDDDDD">
            <a:alpha val="90000"/>
          </a:srgbClr>
        </a:solidFill>
        <a:ln w="9525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BMBF-Initiative ANKOM I  (12 Modellprojekte und Wissenschaftliche Begleitung entwickeln Anrechnungsverfahren) – aktuell: ANKOM III (Übergänge)</a:t>
          </a:r>
          <a:endParaRPr lang="de-DE" sz="1500" kern="1200" dirty="0"/>
        </a:p>
      </dsp:txBody>
      <dsp:txXfrm rot="-5400000">
        <a:off x="698491" y="2672957"/>
        <a:ext cx="8014221" cy="585274"/>
      </dsp:txXfrm>
    </dsp:sp>
    <dsp:sp modelId="{ED1C2EDF-0ECC-44FD-BB4D-241681CF321E}">
      <dsp:nvSpPr>
        <dsp:cNvPr id="0" name=""/>
        <dsp:cNvSpPr/>
      </dsp:nvSpPr>
      <dsp:spPr>
        <a:xfrm rot="5400000">
          <a:off x="-149676" y="3670589"/>
          <a:ext cx="997843" cy="698490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seit 2009</a:t>
          </a:r>
          <a:endParaRPr lang="de-DE" sz="1300" kern="1200" dirty="0"/>
        </a:p>
      </dsp:txBody>
      <dsp:txXfrm rot="-5400000">
        <a:off x="1" y="3870157"/>
        <a:ext cx="698490" cy="299353"/>
      </dsp:txXfrm>
    </dsp:sp>
    <dsp:sp modelId="{63772C2D-579A-44A1-B00A-56842EC4DBF3}">
      <dsp:nvSpPr>
        <dsp:cNvPr id="0" name=""/>
        <dsp:cNvSpPr/>
      </dsp:nvSpPr>
      <dsp:spPr>
        <a:xfrm rot="5400000">
          <a:off x="4397133" y="-177730"/>
          <a:ext cx="648598" cy="8045883"/>
        </a:xfrm>
        <a:prstGeom prst="round2SameRect">
          <a:avLst/>
        </a:prstGeom>
        <a:solidFill>
          <a:srgbClr val="DDDDDD">
            <a:alpha val="90000"/>
          </a:srgbClr>
        </a:solidFill>
        <a:ln w="9525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500" kern="1200" dirty="0" smtClean="0"/>
            <a:t>Umsetzung der KMK-Beschlüsse zur Anrechnung außerhochschulischer Kompetenzen in Landeshochschulgesetze</a:t>
          </a:r>
          <a:endParaRPr lang="de-DE" sz="1500" kern="1200" dirty="0"/>
        </a:p>
      </dsp:txBody>
      <dsp:txXfrm rot="-5400000">
        <a:off x="698491" y="3552574"/>
        <a:ext cx="8014221" cy="585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3CB9B51-7037-4308-BA25-54F131D4EC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4416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A8ADA6B-5B36-45A8-A090-1E6DD4C4C9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569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4326C88-DACC-40D4-9F19-E0C4B88D2958}" type="slidenum">
              <a:rPr lang="de-DE" sz="1200"/>
              <a:pPr algn="r"/>
              <a:t>1</a:t>
            </a:fld>
            <a:endParaRPr lang="de-DE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847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 anchor="b"/>
          <a:lstStyle/>
          <a:p>
            <a:pPr algn="r"/>
            <a:fld id="{B3459799-A87D-44B0-9730-7E32994D6767}" type="slidenum">
              <a:rPr lang="de-DE" sz="1200"/>
              <a:pPr algn="r"/>
              <a:t>13</a:t>
            </a:fld>
            <a:endParaRPr lang="de-DE" sz="12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64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CE3AF-4EE5-4CCF-9616-C5E7AD9F9B98}" type="slidenum">
              <a:rPr lang="de-DE" smtClean="0">
                <a:latin typeface="Times New Roman" pitchFamily="18" charset="0"/>
              </a:rPr>
              <a:pPr/>
              <a:t>14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39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BB703-C45B-4CBE-974C-AFC328829AEA}" type="slidenum">
              <a:rPr lang="de-DE" smtClean="0">
                <a:latin typeface="Times New Roman" pitchFamily="18" charset="0"/>
              </a:rPr>
              <a:pPr/>
              <a:t>15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70400"/>
          </a:xfrm>
          <a:noFill/>
          <a:ln/>
        </p:spPr>
        <p:txBody>
          <a:bodyPr/>
          <a:lstStyle/>
          <a:p>
            <a:endParaRPr lang="de-DE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378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7D1144-46F7-4965-B12C-70ED9D184730}" type="slidenum">
              <a:rPr lang="de-DE" sz="1200"/>
              <a:pPr algn="r"/>
              <a:t>16</a:t>
            </a:fld>
            <a:endParaRPr lang="de-DE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4113" cy="3724275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38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EA33F7-18CA-4836-8747-926EF425862D}" type="slidenum">
              <a:rPr lang="de-DE"/>
              <a:pPr/>
              <a:t>2</a:t>
            </a:fld>
            <a:endParaRPr lang="de-DE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7075"/>
            <a:ext cx="4864100" cy="3648075"/>
          </a:xfrm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618038"/>
            <a:ext cx="5029200" cy="4378325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426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7B2DFE-55D1-4D30-A364-7F9BCEDA0F5B}" type="slidenum">
              <a:rPr lang="de-DE" smtClean="0">
                <a:latin typeface="Times New Roman" pitchFamily="18" charset="0"/>
              </a:rPr>
              <a:pPr/>
              <a:t>3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03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DCE2E-4A44-41F2-A78F-11B565F2DC60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2950"/>
            <a:ext cx="4964113" cy="37242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316" y="4714122"/>
            <a:ext cx="4890457" cy="4469685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49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337EC-C235-494C-950B-CD6BE8816745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47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337EC-C235-494C-950B-CD6BE8816745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1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59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F8418-787C-4026-921B-2978BFE48A12}" type="slidenum">
              <a:rPr lang="de-DE" smtClean="0">
                <a:latin typeface="Times New Roman" pitchFamily="18" charset="0"/>
              </a:rPr>
              <a:pPr/>
              <a:t>11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62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0EA8-9F3E-44EA-AFF2-826810EA9133}" type="slidenum">
              <a:rPr lang="de-DE" smtClean="0">
                <a:latin typeface="Times New Roman" pitchFamily="18" charset="0"/>
              </a:rPr>
              <a:pPr/>
              <a:t>12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90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442EC-FD0A-41E0-B7B5-0368C95A1C46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AE1F4-ECF6-4C92-BBB8-A2DA5FFF7E5B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88163" y="665163"/>
            <a:ext cx="2143125" cy="5461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65163"/>
            <a:ext cx="6278563" cy="5461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586B-BC09-4E03-9C2F-E593640748A4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8888" y="665163"/>
            <a:ext cx="7772400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8E608-579B-4E42-A7E4-78A418DBE342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zeilig+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1800000"/>
            <a:ext cx="8280000" cy="432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500"/>
              </a:lnSpc>
              <a:buNone/>
              <a:defRPr sz="1700">
                <a:latin typeface="Verdana"/>
                <a:cs typeface="Verdana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 err="1" smtClean="0"/>
              <a:t>Verdana</a:t>
            </a:r>
            <a:r>
              <a:rPr lang="de-DE" dirty="0" smtClean="0"/>
              <a:t> 17 </a:t>
            </a:r>
            <a:r>
              <a:rPr lang="de-DE" dirty="0" err="1" smtClean="0"/>
              <a:t>pt</a:t>
            </a:r>
            <a:r>
              <a:rPr lang="de-DE" dirty="0" smtClean="0"/>
              <a:t>., Zeilenabstand genau 25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69333" y="6442933"/>
            <a:ext cx="7603067" cy="278542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„Aufstieg durch Bildung: offene Hochschulen“ – Wissenschaftliche Begleitung</a:t>
            </a:r>
            <a:endParaRPr lang="de-DE" dirty="0"/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745066" y="1035819"/>
            <a:ext cx="7941733" cy="615181"/>
          </a:xfrm>
          <a:prstGeom prst="rect">
            <a:avLst/>
          </a:prstGeom>
        </p:spPr>
        <p:txBody>
          <a:bodyPr/>
          <a:lstStyle>
            <a:lvl1pPr algn="l">
              <a:lnSpc>
                <a:spcPts val="3400"/>
              </a:lnSpc>
              <a:defRPr sz="2800" b="1" baseline="0">
                <a:latin typeface="+mj-lt"/>
              </a:defRPr>
            </a:lvl1pPr>
          </a:lstStyle>
          <a:p>
            <a:r>
              <a:rPr lang="de-DE" dirty="0" smtClean="0"/>
              <a:t>Calibri, 28 </a:t>
            </a:r>
            <a:r>
              <a:rPr lang="de-DE" dirty="0" err="1" smtClean="0"/>
              <a:t>pt</a:t>
            </a:r>
            <a:r>
              <a:rPr lang="de-DE" dirty="0" smtClean="0"/>
              <a:t>., </a:t>
            </a:r>
            <a:r>
              <a:rPr lang="de-DE" dirty="0" err="1" smtClean="0"/>
              <a:t>bold</a:t>
            </a:r>
            <a:r>
              <a:rPr lang="de-DE" dirty="0" smtClean="0"/>
              <a:t>, Zeilenabstand genau 34 </a:t>
            </a:r>
            <a:r>
              <a:rPr lang="de-DE" dirty="0" err="1" smtClean="0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5983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zeilig+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69333" y="6442933"/>
            <a:ext cx="7653867" cy="278542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„Aufstieg durch Bildung: offene Hochschulen“ – Wissenschaftliche Begleitung</a:t>
            </a:r>
            <a:endParaRPr lang="de-DE" dirty="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745066" y="1035819"/>
            <a:ext cx="7941733" cy="615181"/>
          </a:xfrm>
          <a:prstGeom prst="rect">
            <a:avLst/>
          </a:prstGeom>
        </p:spPr>
        <p:txBody>
          <a:bodyPr/>
          <a:lstStyle>
            <a:lvl1pPr algn="l">
              <a:lnSpc>
                <a:spcPts val="3400"/>
              </a:lnSpc>
              <a:defRPr sz="2800" b="1" baseline="0">
                <a:latin typeface="+mj-lt"/>
              </a:defRPr>
            </a:lvl1pPr>
          </a:lstStyle>
          <a:p>
            <a:r>
              <a:rPr lang="de-DE" dirty="0" smtClean="0"/>
              <a:t>Calibri, 28 </a:t>
            </a:r>
            <a:r>
              <a:rPr lang="de-DE" dirty="0" err="1" smtClean="0"/>
              <a:t>pt</a:t>
            </a:r>
            <a:r>
              <a:rPr lang="de-DE" dirty="0" smtClean="0"/>
              <a:t>., </a:t>
            </a:r>
            <a:r>
              <a:rPr lang="de-DE" dirty="0" err="1" smtClean="0"/>
              <a:t>bold</a:t>
            </a:r>
            <a:r>
              <a:rPr lang="de-DE" dirty="0" smtClean="0"/>
              <a:t>, Zeilenabstand genau 34 </a:t>
            </a:r>
            <a:r>
              <a:rPr lang="de-DE" dirty="0" err="1" smtClean="0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962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AABD9-5F7C-406E-9AB5-2D9608494522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489ED-1FAB-4AD2-B9E7-ABDA8369371F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3A38D-7A3F-43BB-AC03-C3172F434FC0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41B53-9782-41C8-9C47-5235A2F73383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D82BF-6610-401C-9565-E899DE3000EB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188B4-5727-407A-8FCA-0BE83E643720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E8F3E-3441-4815-81AC-8A4C04405B1C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A404-9D33-42E7-8392-AF53C208DD8F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3925"/>
            <a:ext cx="2133600" cy="866775"/>
          </a:xfrm>
          <a:prstGeom prst="rect">
            <a:avLst/>
          </a:prstGeom>
        </p:spPr>
      </p:pic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900" b="1">
                <a:solidFill>
                  <a:schemeClr val="bg1"/>
                </a:solidFill>
                <a:latin typeface="Arial" charset="0"/>
              </a:rPr>
              <a:t>FOLIE</a:t>
            </a:r>
          </a:p>
        </p:txBody>
      </p:sp>
      <p:sp>
        <p:nvSpPr>
          <p:cNvPr id="1028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665163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7" name="Fußzeilenplatzhalter 3"/>
          <p:cNvSpPr>
            <a:spLocks noGrp="1"/>
          </p:cNvSpPr>
          <p:nvPr>
            <p:ph type="ftr" sz="quarter" idx="3"/>
          </p:nvPr>
        </p:nvSpPr>
        <p:spPr bwMode="auto">
          <a:xfrm>
            <a:off x="3327400" y="6405563"/>
            <a:ext cx="5456238" cy="360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 bwMode="auto">
          <a:xfrm>
            <a:off x="552450" y="6505575"/>
            <a:ext cx="374650" cy="3238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900" b="1" i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97D9498-511D-4AD7-8FFB-4AE28434BD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66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</p:sldLayoutIdLst>
  <p:transition spd="med">
    <p:wip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43FD3561-854D-43DF-8396-88FB3D600921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1</a:t>
            </a:fld>
            <a:endParaRPr lang="de-DE" sz="9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52450" y="2302111"/>
            <a:ext cx="7772400" cy="930275"/>
          </a:xfrm>
        </p:spPr>
        <p:txBody>
          <a:bodyPr/>
          <a:lstStyle/>
          <a:p>
            <a:pPr algn="ctr" eaLnBrk="1" hangingPunct="1"/>
            <a:r>
              <a:rPr lang="de-DE" sz="2400" dirty="0" smtClean="0"/>
              <a:t>Anrechnung beruflicher Kompetenzen </a:t>
            </a:r>
            <a:br>
              <a:rPr lang="de-DE" sz="2400" dirty="0" smtClean="0"/>
            </a:br>
            <a:r>
              <a:rPr lang="de-DE" sz="2400" dirty="0" smtClean="0"/>
              <a:t>auf Hochschulstudiengänge</a:t>
            </a:r>
            <a:br>
              <a:rPr lang="de-DE" sz="2400" dirty="0" smtClean="0"/>
            </a:br>
            <a:endParaRPr lang="de-DE" sz="2000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73200" y="3255511"/>
            <a:ext cx="5981700" cy="123428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de-DE" sz="1600" b="1" dirty="0" smtClean="0">
                <a:solidFill>
                  <a:srgbClr val="003399"/>
                </a:solidFill>
              </a:rPr>
              <a:t>im Modellvorhaben „Offene Hochschule Niedersachsen“</a:t>
            </a:r>
          </a:p>
          <a:p>
            <a:pPr marL="0" indent="0" algn="ctr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endParaRPr lang="de-DE" sz="2000" i="1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de-DE" sz="1400" i="1" dirty="0" smtClean="0">
                <a:solidFill>
                  <a:srgbClr val="003399"/>
                </a:solidFill>
              </a:rPr>
              <a:t>Carl von Ossietzky Universität Oldenburg</a:t>
            </a:r>
          </a:p>
          <a:p>
            <a:pPr marL="0" indent="0" algn="ctr" eaLnBrk="1" hangingPunct="1">
              <a:buFontTx/>
              <a:buNone/>
            </a:pPr>
            <a:endParaRPr lang="de-DE" b="1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b="1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sz="1600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sz="1600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b="1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b="1" i="1" dirty="0" smtClean="0">
              <a:solidFill>
                <a:srgbClr val="003399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3795713" y="5341938"/>
            <a:ext cx="1463675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>
                <a:latin typeface="Arial" charset="0"/>
              </a:rPr>
              <a:t>gefördert durch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362" y="5616575"/>
            <a:ext cx="3000375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22966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49325" y="980100"/>
            <a:ext cx="7772400" cy="685800"/>
          </a:xfrm>
        </p:spPr>
        <p:txBody>
          <a:bodyPr/>
          <a:lstStyle/>
          <a:p>
            <a:r>
              <a:rPr lang="de-DE" sz="2000" dirty="0" smtClean="0"/>
              <a:t>Allgemeine Anrechnungsempfehlung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057275" y="2324713"/>
            <a:ext cx="69850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Enthält alle Informationen über eine Weiterbildung, die für eine Anrechnung von Bedeutung sind.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Beschreibt die Weiterbildung in der Sprache der Hochschulen (Module, Kreditpunkte, Lernergebnisse, Niveau).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Basiert auf einem Äquivalenzvergleich zu einem Referenzstudiengang, der von einer/m unabhängigen Fachgutachter/in durchgeführt wird.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Wird von Weiterbildungsabsolvent/inn/en bei Aufnahme eines Studiums zusammen mit dem Anrechnungsantrag eingereicht.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Ermöglicht Hochschulen eine qualitätsgesicherte aber unaufwändige Anrechnung außerhochschulischer Vorleistungen.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Wird u.a. unter </a:t>
            </a:r>
            <a:r>
              <a:rPr lang="de-DE" sz="1700" u="sng">
                <a:solidFill>
                  <a:srgbClr val="003399"/>
                </a:solidFill>
                <a:latin typeface="Arial" charset="0"/>
              </a:rPr>
              <a:t>www.anrechnung.uni-oldenburg.de</a:t>
            </a:r>
            <a:r>
              <a:rPr lang="de-DE" sz="1700">
                <a:solidFill>
                  <a:srgbClr val="003399"/>
                </a:solidFill>
                <a:latin typeface="Arial" charset="0"/>
              </a:rPr>
              <a:t> veröffentlicht.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68625" y="166590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>
                <a:solidFill>
                  <a:srgbClr val="003399"/>
                </a:solidFill>
                <a:latin typeface="Arial" charset="0"/>
              </a:rPr>
              <a:t>                                  Merkmale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17304418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AFE7D-1F55-44A6-BC47-6E39BE303C75}" type="slidenum">
              <a:rPr lang="de-DE" smtClean="0"/>
              <a:pPr>
                <a:defRPr/>
              </a:pPr>
              <a:t>11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>
          <a:xfrm>
            <a:off x="1193060" y="1123738"/>
            <a:ext cx="7772400" cy="666750"/>
          </a:xfrm>
        </p:spPr>
        <p:txBody>
          <a:bodyPr/>
          <a:lstStyle/>
          <a:p>
            <a:r>
              <a:rPr lang="de-DE" sz="1800" dirty="0" smtClean="0"/>
              <a:t>Allgemeine Anrechnungsempfehlung: Beteiligte</a:t>
            </a:r>
            <a:endParaRPr lang="de-DE" dirty="0" smtClean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252132" y="2170113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beauftragt Anrechnungsempfehlung, </a:t>
            </a:r>
            <a:br>
              <a:rPr lang="de-DE" sz="1400" dirty="0" smtClean="0"/>
            </a:br>
            <a:r>
              <a:rPr lang="de-DE" sz="1400" dirty="0" smtClean="0"/>
              <a:t>liefert Grundlagen (Dokumente und Informationen)</a:t>
            </a:r>
            <a:endParaRPr lang="de-DE" sz="1400" dirty="0"/>
          </a:p>
        </p:txBody>
      </p:sp>
      <p:sp>
        <p:nvSpPr>
          <p:cNvPr id="26631" name="Text Box 11"/>
          <p:cNvSpPr txBox="1">
            <a:spLocks noChangeArrowheads="1"/>
          </p:cNvSpPr>
          <p:nvPr/>
        </p:nvSpPr>
        <p:spPr bwMode="auto">
          <a:xfrm>
            <a:off x="415131" y="2170113"/>
            <a:ext cx="1837001" cy="5232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Weiterbildungs-</a:t>
            </a:r>
            <a:r>
              <a:rPr lang="de-DE" sz="1400" b="1" dirty="0" err="1" smtClean="0"/>
              <a:t>anbieter</a:t>
            </a:r>
            <a:endParaRPr lang="de-DE" sz="1400" b="1" dirty="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15131" y="2962477"/>
            <a:ext cx="183700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/>
            </a:r>
            <a:br>
              <a:rPr lang="de-DE" sz="1400" b="1" dirty="0" smtClean="0"/>
            </a:br>
            <a:endParaRPr lang="de-DE" sz="1400" b="1" dirty="0"/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719" y="2984184"/>
            <a:ext cx="1474682" cy="47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2252132" y="2962477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beauftragt und schult Fachgutachter/in, </a:t>
            </a:r>
            <a:br>
              <a:rPr lang="de-DE" sz="1400" dirty="0" smtClean="0"/>
            </a:br>
            <a:r>
              <a:rPr lang="de-DE" sz="1400" dirty="0" smtClean="0"/>
              <a:t>erstellt und veröffentlicht Allgemeine Anrechnungsempfehlung</a:t>
            </a:r>
            <a:endParaRPr lang="de-DE" sz="1400" dirty="0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15131" y="4495829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Weiterbildungs-</a:t>
            </a:r>
            <a:r>
              <a:rPr lang="de-DE" sz="1400" b="1" dirty="0" err="1" smtClean="0"/>
              <a:t>absolvent</a:t>
            </a:r>
            <a:r>
              <a:rPr lang="de-DE" sz="1400" b="1" dirty="0" smtClean="0"/>
              <a:t>/in</a:t>
            </a:r>
            <a:endParaRPr lang="de-DE" sz="1400" b="1" dirty="0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2252132" y="4495829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erhält zusammen mit dem Zertifikat die </a:t>
            </a:r>
            <a:r>
              <a:rPr lang="de-DE" sz="1400" dirty="0" err="1" smtClean="0"/>
              <a:t>Anrechnungsem-pfehlung</a:t>
            </a:r>
            <a:r>
              <a:rPr lang="de-DE" sz="1400" dirty="0" smtClean="0"/>
              <a:t> und reicht diese bei Aufnahme eine Studiums ein</a:t>
            </a:r>
            <a:endParaRPr lang="de-DE" sz="1400" dirty="0"/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415131" y="3757487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Fachgutachter/</a:t>
            </a:r>
            <a:br>
              <a:rPr lang="de-DE" sz="1400" b="1" dirty="0" smtClean="0"/>
            </a:br>
            <a:r>
              <a:rPr lang="de-DE" sz="1400" b="1" dirty="0" smtClean="0"/>
              <a:t>in</a:t>
            </a:r>
            <a:endParaRPr lang="de-DE" sz="1400" b="1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2252132" y="3757487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begutachtet die Weiterbildung, bestimmt die Lernergebnisse, bewertet das Niveau der Kompetenzorientierung</a:t>
            </a:r>
            <a:endParaRPr lang="de-DE" sz="1400" dirty="0"/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415131" y="5291667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Hochschule</a:t>
            </a:r>
            <a:br>
              <a:rPr lang="de-DE" sz="1400" b="1" dirty="0" smtClean="0"/>
            </a:br>
            <a:endParaRPr lang="de-DE" sz="1400" b="1" dirty="0"/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2252132" y="5291667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entscheidet auf Grundlage der Anrechnungsempfehlung über eine Verkürzung des Studiums (Anrechnung)</a:t>
            </a:r>
            <a:endParaRPr lang="de-DE" sz="1400" dirty="0"/>
          </a:p>
        </p:txBody>
      </p:sp>
      <p:pic>
        <p:nvPicPr>
          <p:cNvPr id="16" name="Grafik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97" y="3009673"/>
            <a:ext cx="1640006" cy="45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86720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354EA9-D52E-4728-973B-F6491424D4FC}" type="slidenum">
              <a:rPr lang="de-DE" smtClean="0"/>
              <a:pPr>
                <a:defRPr/>
              </a:pPr>
              <a:t>12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title"/>
          </p:nvPr>
        </p:nvSpPr>
        <p:spPr>
          <a:xfrm>
            <a:off x="1574799" y="1364937"/>
            <a:ext cx="7772400" cy="666750"/>
          </a:xfrm>
        </p:spPr>
        <p:txBody>
          <a:bodyPr/>
          <a:lstStyle/>
          <a:p>
            <a:r>
              <a:rPr lang="de-DE" sz="1800" dirty="0" smtClean="0"/>
              <a:t>Allgemeine Anrechnungsempfehlung</a:t>
            </a:r>
            <a:endParaRPr lang="de-DE" dirty="0" smtClean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258888" y="2586573"/>
            <a:ext cx="6645275" cy="33432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  <a:latin typeface="+mj-lt"/>
              </a:rPr>
              <a:t>Allgemeine Anrechnungsempfehlung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1574799" y="3195638"/>
            <a:ext cx="1794933" cy="15144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Modul A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Lernergebnisse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de-DE" sz="1400" dirty="0">
                <a:solidFill>
                  <a:schemeClr val="bg1"/>
                </a:solidFill>
              </a:rPr>
              <a:t> Niveau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Workload</a:t>
            </a:r>
          </a:p>
          <a:p>
            <a:pPr>
              <a:buFontTx/>
              <a:buChar char="-"/>
              <a:defRPr/>
            </a:pP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3514725" y="3195638"/>
            <a:ext cx="1785408" cy="15144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Modul B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Lernergebnisse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de-DE" sz="1400" dirty="0">
                <a:solidFill>
                  <a:schemeClr val="bg1"/>
                </a:solidFill>
              </a:rPr>
              <a:t> Niveau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Workload</a:t>
            </a:r>
          </a:p>
          <a:p>
            <a:pPr>
              <a:buFontTx/>
              <a:buChar char="-"/>
              <a:defRPr/>
            </a:pP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5456237" y="3195638"/>
            <a:ext cx="1765829" cy="15144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Modul C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Lernergebnisse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de-DE" sz="1400" dirty="0">
                <a:solidFill>
                  <a:schemeClr val="bg1"/>
                </a:solidFill>
              </a:rPr>
              <a:t> Niveau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Workload</a:t>
            </a:r>
          </a:p>
          <a:p>
            <a:pPr>
              <a:buFontTx/>
              <a:buChar char="-"/>
              <a:defRPr/>
            </a:pP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07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867C4EAD-CDE8-42FB-9242-1600A53AB94A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13</a:t>
            </a:fld>
            <a:endParaRPr lang="de-DE" sz="9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3866" y="1063515"/>
            <a:ext cx="8116888" cy="68580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Niveau eines Moduls 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914400" y="2521792"/>
            <a:ext cx="6985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Der/die Gutachter/in bewertet jedes Moduls der Weiterbildung anhand von 51 Kriterien.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Diese 51 Kriterien werden als „Module Level </a:t>
            </a:r>
            <a:r>
              <a:rPr lang="de-DE" sz="1700" dirty="0" err="1" smtClean="0">
                <a:solidFill>
                  <a:srgbClr val="003399"/>
                </a:solidFill>
                <a:latin typeface="Arial" charset="0"/>
              </a:rPr>
              <a:t>Indicator</a:t>
            </a: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“ bezeichnet.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Die 51 Bewertungen werden zu 9 Skalen verrechnet.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Die 9 Skalen werden wiederum zu einem Gesamtwert (=Niveau der </a:t>
            </a: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Lerneinheit) </a:t>
            </a: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verrechnet.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Anhand dieses Niveaus wird eine Empfehlung gegeben, ob das Weiterbildungsmodul auf Bachelor- oder Masterstudiengänge angerechnet werden sollte.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2968625" y="1801702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>
                <a:solidFill>
                  <a:srgbClr val="003399"/>
                </a:solidFill>
                <a:latin typeface="Arial" charset="0"/>
              </a:rPr>
              <a:t>Verfahren zur Ermittlung</a:t>
            </a:r>
            <a:endParaRPr lang="de-DE" sz="1600"/>
          </a:p>
        </p:txBody>
      </p:sp>
    </p:spTree>
    <p:extLst>
      <p:ext uri="{BB962C8B-B14F-4D97-AF65-F5344CB8AC3E}">
        <p14:creationId xmlns:p14="http://schemas.microsoft.com/office/powerpoint/2010/main" val="990519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 Box 2"/>
          <p:cNvSpPr txBox="1">
            <a:spLocks noChangeArrowheads="1"/>
          </p:cNvSpPr>
          <p:nvPr/>
        </p:nvSpPr>
        <p:spPr bwMode="auto">
          <a:xfrm>
            <a:off x="183098" y="2003612"/>
            <a:ext cx="2374900" cy="4609721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51 MLI </a:t>
            </a:r>
            <a:r>
              <a:rPr lang="en-GB" sz="1400" b="1" dirty="0" err="1" smtClean="0">
                <a:latin typeface="Arial" charset="0"/>
              </a:rPr>
              <a:t>Kriterien</a:t>
            </a: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552450" y="6884980"/>
            <a:ext cx="374650" cy="323850"/>
          </a:xfrm>
        </p:spPr>
        <p:txBody>
          <a:bodyPr/>
          <a:lstStyle/>
          <a:p>
            <a:pPr>
              <a:defRPr/>
            </a:pPr>
            <a:fld id="{5246E05F-4468-4C9C-9F07-2C5D8349EC11}" type="slidenum">
              <a:rPr lang="de-DE"/>
              <a:pPr>
                <a:defRPr/>
              </a:pPr>
              <a:t>14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cs typeface="Times New Roman" pitchFamily="18" charset="0"/>
              </a:rPr>
              <a:t> </a:t>
            </a:r>
          </a:p>
          <a:p>
            <a:endParaRPr lang="en-GB"/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1241961" y="2474721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en-GB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7605296" y="3812802"/>
            <a:ext cx="1412240" cy="954107"/>
          </a:xfrm>
          <a:prstGeom prst="rect">
            <a:avLst/>
          </a:prstGeom>
          <a:solidFill>
            <a:srgbClr val="F3E5AB"/>
          </a:solidFill>
          <a:ln>
            <a:solidFill>
              <a:srgbClr val="F3E5AB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MLI </a:t>
            </a:r>
            <a:r>
              <a:rPr lang="en-GB" sz="1400" b="1" dirty="0" err="1" smtClean="0">
                <a:latin typeface="Arial" charset="0"/>
              </a:rPr>
              <a:t>Gesamtwert</a:t>
            </a:r>
            <a:r>
              <a:rPr lang="en-GB" sz="1400" b="1" dirty="0" smtClean="0">
                <a:latin typeface="Arial" charset="0"/>
              </a:rPr>
              <a:t/>
            </a:r>
            <a:br>
              <a:rPr lang="en-GB" sz="1400" b="1" dirty="0" smtClean="0">
                <a:latin typeface="Arial" charset="0"/>
              </a:rPr>
            </a:br>
            <a:r>
              <a:rPr lang="en-GB" sz="1400" b="1" dirty="0" smtClean="0">
                <a:latin typeface="Arial" charset="0"/>
              </a:rPr>
              <a:t>(=</a:t>
            </a:r>
            <a:r>
              <a:rPr lang="en-GB" sz="1400" b="1" dirty="0" err="1" smtClean="0">
                <a:latin typeface="Arial" charset="0"/>
              </a:rPr>
              <a:t>Niveau</a:t>
            </a:r>
            <a:r>
              <a:rPr lang="en-GB" sz="1400" b="1" dirty="0" smtClean="0">
                <a:latin typeface="Arial" charset="0"/>
              </a:rPr>
              <a:t> der </a:t>
            </a:r>
            <a:r>
              <a:rPr lang="en-GB" sz="1400" b="1" dirty="0" err="1" smtClean="0">
                <a:latin typeface="Arial" charset="0"/>
              </a:rPr>
              <a:t>Lerneinheit</a:t>
            </a:r>
            <a:r>
              <a:rPr lang="en-GB" sz="1400" b="1" dirty="0" smtClean="0">
                <a:latin typeface="Arial" charset="0"/>
              </a:rPr>
              <a:t>)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175218" y="1842030"/>
            <a:ext cx="2982912" cy="450892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9 MLI </a:t>
            </a:r>
            <a:r>
              <a:rPr lang="en-GB" sz="1400" b="1" dirty="0" err="1" smtClean="0">
                <a:latin typeface="Arial" charset="0"/>
              </a:rPr>
              <a:t>Skalen</a:t>
            </a: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3521610" y="2264116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Breite</a:t>
            </a:r>
            <a:r>
              <a:rPr lang="en-GB" sz="1400" dirty="0" smtClean="0">
                <a:latin typeface="Arial" charset="0"/>
              </a:rPr>
              <a:t> und </a:t>
            </a:r>
            <a:r>
              <a:rPr lang="en-GB" sz="1400" dirty="0" err="1" smtClean="0">
                <a:latin typeface="Arial" charset="0"/>
              </a:rPr>
              <a:t>Aktualität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3521610" y="2659569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Kritisches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Verstehen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3521610" y="3055022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Interdisziplinarität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8" name="Text Box 11"/>
          <p:cNvSpPr txBox="1">
            <a:spLocks noChangeArrowheads="1"/>
          </p:cNvSpPr>
          <p:nvPr/>
        </p:nvSpPr>
        <p:spPr bwMode="auto">
          <a:xfrm>
            <a:off x="3521610" y="3450475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Problemlösen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9" name="Text Box 12"/>
          <p:cNvSpPr txBox="1">
            <a:spLocks noChangeArrowheads="1"/>
          </p:cNvSpPr>
          <p:nvPr/>
        </p:nvSpPr>
        <p:spPr bwMode="auto">
          <a:xfrm>
            <a:off x="3521610" y="3845928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Praxisorientierung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0" name="Text Box 13"/>
          <p:cNvSpPr txBox="1">
            <a:spLocks noChangeArrowheads="1"/>
          </p:cNvSpPr>
          <p:nvPr/>
        </p:nvSpPr>
        <p:spPr bwMode="auto">
          <a:xfrm>
            <a:off x="3531770" y="4636834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Selbständigkeit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1" name="Text Box 14"/>
          <p:cNvSpPr txBox="1">
            <a:spLocks noChangeArrowheads="1"/>
          </p:cNvSpPr>
          <p:nvPr/>
        </p:nvSpPr>
        <p:spPr bwMode="auto">
          <a:xfrm>
            <a:off x="3531770" y="5032287"/>
            <a:ext cx="2286000" cy="307777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Kommunikation</a:t>
            </a:r>
            <a:endParaRPr lang="en-GB" sz="1400" dirty="0">
              <a:latin typeface="Arial" charset="0"/>
            </a:endParaRPr>
          </a:p>
        </p:txBody>
      </p:sp>
      <p:sp>
        <p:nvSpPr>
          <p:cNvPr id="34832" name="Text Box 15"/>
          <p:cNvSpPr txBox="1">
            <a:spLocks noChangeArrowheads="1"/>
          </p:cNvSpPr>
          <p:nvPr/>
        </p:nvSpPr>
        <p:spPr bwMode="auto">
          <a:xfrm>
            <a:off x="3531770" y="5427743"/>
            <a:ext cx="2286000" cy="523220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Berücksichtigung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sozialer</a:t>
            </a:r>
            <a:r>
              <a:rPr lang="en-GB" sz="1400" dirty="0" smtClean="0">
                <a:latin typeface="Arial" charset="0"/>
              </a:rPr>
              <a:t> und </a:t>
            </a:r>
            <a:r>
              <a:rPr lang="en-GB" sz="1400" dirty="0" err="1" smtClean="0">
                <a:latin typeface="Arial" charset="0"/>
              </a:rPr>
              <a:t>ethischer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Fragen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1266091" y="1402704"/>
            <a:ext cx="7772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1900" b="1" i="1" dirty="0" err="1" smtClean="0">
                <a:solidFill>
                  <a:srgbClr val="000099"/>
                </a:solidFill>
                <a:latin typeface="Arial" charset="0"/>
              </a:rPr>
              <a:t>Aufbau</a:t>
            </a:r>
            <a:r>
              <a:rPr lang="en-GB" sz="1900" b="1" i="1" dirty="0" smtClean="0">
                <a:solidFill>
                  <a:srgbClr val="000099"/>
                </a:solidFill>
                <a:latin typeface="Arial" charset="0"/>
              </a:rPr>
              <a:t> des Module Level Indicators</a:t>
            </a:r>
            <a:endParaRPr lang="en-GB" sz="1900" b="1" i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0" name="Flussdiagramm: Verbindungsstelle 19"/>
          <p:cNvSpPr/>
          <p:nvPr/>
        </p:nvSpPr>
        <p:spPr bwMode="auto">
          <a:xfrm>
            <a:off x="609818" y="239677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2" name="Gerade Verbindung mit Pfeil 21"/>
          <p:cNvCxnSpPr>
            <a:stCxn id="20" idx="6"/>
            <a:endCxn id="34824" idx="1"/>
          </p:cNvCxnSpPr>
          <p:nvPr/>
        </p:nvCxnSpPr>
        <p:spPr bwMode="auto">
          <a:xfrm flipV="1">
            <a:off x="738088" y="2421279"/>
            <a:ext cx="2783522" cy="534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Flussdiagramm: Verbindungsstelle 22"/>
          <p:cNvSpPr/>
          <p:nvPr/>
        </p:nvSpPr>
        <p:spPr bwMode="auto">
          <a:xfrm>
            <a:off x="609818" y="262712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Flussdiagramm: Verbindungsstelle 23"/>
          <p:cNvSpPr/>
          <p:nvPr/>
        </p:nvSpPr>
        <p:spPr bwMode="auto">
          <a:xfrm>
            <a:off x="633948" y="288520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lussdiagramm: Verbindungsstelle 24"/>
          <p:cNvSpPr/>
          <p:nvPr/>
        </p:nvSpPr>
        <p:spPr bwMode="auto">
          <a:xfrm>
            <a:off x="826353" y="257087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Flussdiagramm: Verbindungsstelle 25"/>
          <p:cNvSpPr/>
          <p:nvPr/>
        </p:nvSpPr>
        <p:spPr bwMode="auto">
          <a:xfrm>
            <a:off x="762218" y="278301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Flussdiagramm: Verbindungsstelle 26"/>
          <p:cNvSpPr/>
          <p:nvPr/>
        </p:nvSpPr>
        <p:spPr bwMode="auto">
          <a:xfrm>
            <a:off x="890488" y="288520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Flussdiagramm: Verbindungsstelle 27"/>
          <p:cNvSpPr/>
          <p:nvPr/>
        </p:nvSpPr>
        <p:spPr bwMode="auto">
          <a:xfrm>
            <a:off x="609818" y="3246427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Flussdiagramm: Verbindungsstelle 28"/>
          <p:cNvSpPr/>
          <p:nvPr/>
        </p:nvSpPr>
        <p:spPr bwMode="auto">
          <a:xfrm>
            <a:off x="609818" y="347677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Flussdiagramm: Verbindungsstelle 29"/>
          <p:cNvSpPr/>
          <p:nvPr/>
        </p:nvSpPr>
        <p:spPr bwMode="auto">
          <a:xfrm>
            <a:off x="633948" y="373485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Flussdiagramm: Verbindungsstelle 30"/>
          <p:cNvSpPr/>
          <p:nvPr/>
        </p:nvSpPr>
        <p:spPr bwMode="auto">
          <a:xfrm>
            <a:off x="826353" y="342053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Flussdiagramm: Verbindungsstelle 31"/>
          <p:cNvSpPr/>
          <p:nvPr/>
        </p:nvSpPr>
        <p:spPr bwMode="auto">
          <a:xfrm>
            <a:off x="762218" y="363266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Flussdiagramm: Verbindungsstelle 32"/>
          <p:cNvSpPr/>
          <p:nvPr/>
        </p:nvSpPr>
        <p:spPr bwMode="auto">
          <a:xfrm>
            <a:off x="890488" y="373485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Flussdiagramm: Verbindungsstelle 33"/>
          <p:cNvSpPr/>
          <p:nvPr/>
        </p:nvSpPr>
        <p:spPr bwMode="auto">
          <a:xfrm>
            <a:off x="1245136" y="3769647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Flussdiagramm: Verbindungsstelle 34"/>
          <p:cNvSpPr/>
          <p:nvPr/>
        </p:nvSpPr>
        <p:spPr bwMode="auto">
          <a:xfrm>
            <a:off x="1245136" y="399999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Flussdiagramm: Verbindungsstelle 35"/>
          <p:cNvSpPr/>
          <p:nvPr/>
        </p:nvSpPr>
        <p:spPr bwMode="auto">
          <a:xfrm>
            <a:off x="1269266" y="425807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Flussdiagramm: Verbindungsstelle 36"/>
          <p:cNvSpPr/>
          <p:nvPr/>
        </p:nvSpPr>
        <p:spPr bwMode="auto">
          <a:xfrm>
            <a:off x="1461671" y="394375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Flussdiagramm: Verbindungsstelle 37"/>
          <p:cNvSpPr/>
          <p:nvPr/>
        </p:nvSpPr>
        <p:spPr bwMode="auto">
          <a:xfrm>
            <a:off x="1397536" y="415588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Flussdiagramm: Verbindungsstelle 38"/>
          <p:cNvSpPr/>
          <p:nvPr/>
        </p:nvSpPr>
        <p:spPr bwMode="auto">
          <a:xfrm>
            <a:off x="1525806" y="425807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Flussdiagramm: Verbindungsstelle 39"/>
          <p:cNvSpPr/>
          <p:nvPr/>
        </p:nvSpPr>
        <p:spPr bwMode="auto">
          <a:xfrm>
            <a:off x="735548" y="407793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Flussdiagramm: Verbindungsstelle 40"/>
          <p:cNvSpPr/>
          <p:nvPr/>
        </p:nvSpPr>
        <p:spPr bwMode="auto">
          <a:xfrm>
            <a:off x="569813" y="418581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Flussdiagramm: Verbindungsstelle 41"/>
          <p:cNvSpPr/>
          <p:nvPr/>
        </p:nvSpPr>
        <p:spPr bwMode="auto">
          <a:xfrm>
            <a:off x="593943" y="457809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Flussdiagramm: Verbindungsstelle 42"/>
          <p:cNvSpPr/>
          <p:nvPr/>
        </p:nvSpPr>
        <p:spPr bwMode="auto">
          <a:xfrm>
            <a:off x="786348" y="426376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Flussdiagramm: Verbindungsstelle 43"/>
          <p:cNvSpPr/>
          <p:nvPr/>
        </p:nvSpPr>
        <p:spPr bwMode="auto">
          <a:xfrm>
            <a:off x="682208" y="439795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Flussdiagramm: Verbindungsstelle 46"/>
          <p:cNvSpPr/>
          <p:nvPr/>
        </p:nvSpPr>
        <p:spPr bwMode="auto">
          <a:xfrm>
            <a:off x="1241961" y="4862137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Flussdiagramm: Verbindungsstelle 47"/>
          <p:cNvSpPr/>
          <p:nvPr/>
        </p:nvSpPr>
        <p:spPr bwMode="auto">
          <a:xfrm>
            <a:off x="1266091" y="512022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Flussdiagramm: Verbindungsstelle 48"/>
          <p:cNvSpPr/>
          <p:nvPr/>
        </p:nvSpPr>
        <p:spPr bwMode="auto">
          <a:xfrm>
            <a:off x="1461671" y="4862137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Flussdiagramm: Verbindungsstelle 49"/>
          <p:cNvSpPr/>
          <p:nvPr/>
        </p:nvSpPr>
        <p:spPr bwMode="auto">
          <a:xfrm>
            <a:off x="1394361" y="501802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Flussdiagramm: Verbindungsstelle 50"/>
          <p:cNvSpPr/>
          <p:nvPr/>
        </p:nvSpPr>
        <p:spPr bwMode="auto">
          <a:xfrm>
            <a:off x="1394361" y="527185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Flussdiagramm: Verbindungsstelle 51"/>
          <p:cNvSpPr/>
          <p:nvPr/>
        </p:nvSpPr>
        <p:spPr bwMode="auto">
          <a:xfrm>
            <a:off x="593943" y="512022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Flussdiagramm: Verbindungsstelle 52"/>
          <p:cNvSpPr/>
          <p:nvPr/>
        </p:nvSpPr>
        <p:spPr bwMode="auto">
          <a:xfrm>
            <a:off x="593943" y="535056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Flussdiagramm: Verbindungsstelle 53"/>
          <p:cNvSpPr/>
          <p:nvPr/>
        </p:nvSpPr>
        <p:spPr bwMode="auto">
          <a:xfrm>
            <a:off x="618073" y="560864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Flussdiagramm: Verbindungsstelle 54"/>
          <p:cNvSpPr/>
          <p:nvPr/>
        </p:nvSpPr>
        <p:spPr bwMode="auto">
          <a:xfrm>
            <a:off x="810478" y="529432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Flussdiagramm: Verbindungsstelle 55"/>
          <p:cNvSpPr/>
          <p:nvPr/>
        </p:nvSpPr>
        <p:spPr bwMode="auto">
          <a:xfrm>
            <a:off x="746343" y="5506458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Flussdiagramm: Verbindungsstelle 57"/>
          <p:cNvSpPr/>
          <p:nvPr/>
        </p:nvSpPr>
        <p:spPr bwMode="auto">
          <a:xfrm>
            <a:off x="1292126" y="334258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Flussdiagramm: Verbindungsstelle 58"/>
          <p:cNvSpPr/>
          <p:nvPr/>
        </p:nvSpPr>
        <p:spPr bwMode="auto">
          <a:xfrm>
            <a:off x="1420396" y="304109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lussdiagramm: Verbindungsstelle 59"/>
          <p:cNvSpPr/>
          <p:nvPr/>
        </p:nvSpPr>
        <p:spPr bwMode="auto">
          <a:xfrm>
            <a:off x="1241961" y="313122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lussdiagramm: Verbindungsstelle 60"/>
          <p:cNvSpPr/>
          <p:nvPr/>
        </p:nvSpPr>
        <p:spPr bwMode="auto">
          <a:xfrm>
            <a:off x="1612801" y="313122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Flussdiagramm: Verbindungsstelle 61"/>
          <p:cNvSpPr/>
          <p:nvPr/>
        </p:nvSpPr>
        <p:spPr bwMode="auto">
          <a:xfrm>
            <a:off x="1461671" y="326540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lussdiagramm: Verbindungsstelle 62"/>
          <p:cNvSpPr/>
          <p:nvPr/>
        </p:nvSpPr>
        <p:spPr bwMode="auto">
          <a:xfrm>
            <a:off x="1589941" y="336760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lussdiagramm: Verbindungsstelle 63"/>
          <p:cNvSpPr/>
          <p:nvPr/>
        </p:nvSpPr>
        <p:spPr bwMode="auto">
          <a:xfrm>
            <a:off x="1397536" y="5580143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Flussdiagramm: Verbindungsstelle 64"/>
          <p:cNvSpPr/>
          <p:nvPr/>
        </p:nvSpPr>
        <p:spPr bwMode="auto">
          <a:xfrm>
            <a:off x="1203861" y="5658089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lussdiagramm: Verbindungsstelle 65"/>
          <p:cNvSpPr/>
          <p:nvPr/>
        </p:nvSpPr>
        <p:spPr bwMode="auto">
          <a:xfrm>
            <a:off x="1227991" y="5916172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Flussdiagramm: Verbindungsstelle 66"/>
          <p:cNvSpPr/>
          <p:nvPr/>
        </p:nvSpPr>
        <p:spPr bwMode="auto">
          <a:xfrm>
            <a:off x="1589941" y="5679793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Flussdiagramm: Verbindungsstelle 67"/>
          <p:cNvSpPr/>
          <p:nvPr/>
        </p:nvSpPr>
        <p:spPr bwMode="auto">
          <a:xfrm>
            <a:off x="1356261" y="5813981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lussdiagramm: Verbindungsstelle 68"/>
          <p:cNvSpPr/>
          <p:nvPr/>
        </p:nvSpPr>
        <p:spPr bwMode="auto">
          <a:xfrm>
            <a:off x="1484531" y="5916172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Flussdiagramm: Verbindungsstelle 69"/>
          <p:cNvSpPr/>
          <p:nvPr/>
        </p:nvSpPr>
        <p:spPr bwMode="auto">
          <a:xfrm>
            <a:off x="826353" y="5934384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Flussdiagramm: Verbindungsstelle 70"/>
          <p:cNvSpPr/>
          <p:nvPr/>
        </p:nvSpPr>
        <p:spPr bwMode="auto">
          <a:xfrm>
            <a:off x="698083" y="6146518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lussdiagramm: Verbindungsstelle 71"/>
          <p:cNvSpPr/>
          <p:nvPr/>
        </p:nvSpPr>
        <p:spPr bwMode="auto">
          <a:xfrm>
            <a:off x="722213" y="6404601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lussdiagramm: Verbindungsstelle 72"/>
          <p:cNvSpPr/>
          <p:nvPr/>
        </p:nvSpPr>
        <p:spPr bwMode="auto">
          <a:xfrm>
            <a:off x="914618" y="6090276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Flussdiagramm: Verbindungsstelle 73"/>
          <p:cNvSpPr/>
          <p:nvPr/>
        </p:nvSpPr>
        <p:spPr bwMode="auto">
          <a:xfrm>
            <a:off x="850483" y="6302410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Flussdiagramm: Verbindungsstelle 74"/>
          <p:cNvSpPr/>
          <p:nvPr/>
        </p:nvSpPr>
        <p:spPr bwMode="auto">
          <a:xfrm>
            <a:off x="978753" y="6404601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6" name="Gerade Verbindung mit Pfeil 75"/>
          <p:cNvCxnSpPr>
            <a:stCxn id="25" idx="6"/>
            <a:endCxn id="34824" idx="1"/>
          </p:cNvCxnSpPr>
          <p:nvPr/>
        </p:nvCxnSpPr>
        <p:spPr bwMode="auto">
          <a:xfrm flipV="1">
            <a:off x="954623" y="2421279"/>
            <a:ext cx="2566987" cy="2275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Gerade Verbindung mit Pfeil 77"/>
          <p:cNvCxnSpPr>
            <a:stCxn id="27" idx="6"/>
            <a:endCxn id="34824" idx="1"/>
          </p:cNvCxnSpPr>
          <p:nvPr/>
        </p:nvCxnSpPr>
        <p:spPr bwMode="auto">
          <a:xfrm flipV="1">
            <a:off x="1018758" y="2421279"/>
            <a:ext cx="2502852" cy="541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Gerade Verbindung mit Pfeil 81"/>
          <p:cNvCxnSpPr>
            <a:stCxn id="26" idx="6"/>
            <a:endCxn id="34824" idx="1"/>
          </p:cNvCxnSpPr>
          <p:nvPr/>
        </p:nvCxnSpPr>
        <p:spPr bwMode="auto">
          <a:xfrm flipV="1">
            <a:off x="890488" y="2421279"/>
            <a:ext cx="2631122" cy="4396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Gerade Verbindung mit Pfeil 83"/>
          <p:cNvCxnSpPr>
            <a:endCxn id="34824" idx="1"/>
          </p:cNvCxnSpPr>
          <p:nvPr/>
        </p:nvCxnSpPr>
        <p:spPr bwMode="auto">
          <a:xfrm flipV="1">
            <a:off x="727928" y="2421279"/>
            <a:ext cx="2793682" cy="2892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Gerade Verbindung mit Pfeil 85"/>
          <p:cNvCxnSpPr>
            <a:stCxn id="28" idx="6"/>
            <a:endCxn id="34826" idx="1"/>
          </p:cNvCxnSpPr>
          <p:nvPr/>
        </p:nvCxnSpPr>
        <p:spPr bwMode="auto">
          <a:xfrm flipV="1">
            <a:off x="738088" y="3212185"/>
            <a:ext cx="2783522" cy="112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Gerade Verbindung mit Pfeil 86"/>
          <p:cNvCxnSpPr>
            <a:stCxn id="31" idx="6"/>
            <a:endCxn id="34826" idx="1"/>
          </p:cNvCxnSpPr>
          <p:nvPr/>
        </p:nvCxnSpPr>
        <p:spPr bwMode="auto">
          <a:xfrm flipV="1">
            <a:off x="954623" y="3212185"/>
            <a:ext cx="2566987" cy="2862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Gerade Verbindung mit Pfeil 87"/>
          <p:cNvCxnSpPr>
            <a:stCxn id="29" idx="6"/>
            <a:endCxn id="34826" idx="1"/>
          </p:cNvCxnSpPr>
          <p:nvPr/>
        </p:nvCxnSpPr>
        <p:spPr bwMode="auto">
          <a:xfrm flipV="1">
            <a:off x="738088" y="3212185"/>
            <a:ext cx="2783522" cy="3425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Gerade Verbindung mit Pfeil 88"/>
          <p:cNvCxnSpPr>
            <a:stCxn id="32" idx="6"/>
            <a:endCxn id="34826" idx="1"/>
          </p:cNvCxnSpPr>
          <p:nvPr/>
        </p:nvCxnSpPr>
        <p:spPr bwMode="auto">
          <a:xfrm flipV="1">
            <a:off x="890488" y="3212185"/>
            <a:ext cx="2631122" cy="4984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Gerade Verbindung mit Pfeil 89"/>
          <p:cNvCxnSpPr>
            <a:endCxn id="34826" idx="1"/>
          </p:cNvCxnSpPr>
          <p:nvPr/>
        </p:nvCxnSpPr>
        <p:spPr bwMode="auto">
          <a:xfrm flipV="1">
            <a:off x="727928" y="3212185"/>
            <a:ext cx="2793682" cy="1379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Gerade Verbindung mit Pfeil 105"/>
          <p:cNvCxnSpPr>
            <a:stCxn id="59" idx="6"/>
            <a:endCxn id="34825" idx="1"/>
          </p:cNvCxnSpPr>
          <p:nvPr/>
        </p:nvCxnSpPr>
        <p:spPr bwMode="auto">
          <a:xfrm flipV="1">
            <a:off x="1548666" y="2816732"/>
            <a:ext cx="1972944" cy="3023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Gerade Verbindung mit Pfeil 106"/>
          <p:cNvCxnSpPr>
            <a:stCxn id="60" idx="6"/>
            <a:endCxn id="34825" idx="1"/>
          </p:cNvCxnSpPr>
          <p:nvPr/>
        </p:nvCxnSpPr>
        <p:spPr bwMode="auto">
          <a:xfrm flipV="1">
            <a:off x="1370231" y="2816732"/>
            <a:ext cx="2151379" cy="3924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Gerade Verbindung mit Pfeil 107"/>
          <p:cNvCxnSpPr>
            <a:stCxn id="61" idx="6"/>
            <a:endCxn id="34825" idx="1"/>
          </p:cNvCxnSpPr>
          <p:nvPr/>
        </p:nvCxnSpPr>
        <p:spPr bwMode="auto">
          <a:xfrm flipV="1">
            <a:off x="1741071" y="2816732"/>
            <a:ext cx="1780539" cy="3924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Gerade Verbindung mit Pfeil 108"/>
          <p:cNvCxnSpPr>
            <a:stCxn id="62" idx="6"/>
            <a:endCxn id="34825" idx="1"/>
          </p:cNvCxnSpPr>
          <p:nvPr/>
        </p:nvCxnSpPr>
        <p:spPr bwMode="auto">
          <a:xfrm flipV="1">
            <a:off x="1589941" y="2816732"/>
            <a:ext cx="1931669" cy="5266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Gerade Verbindung mit Pfeil 109"/>
          <p:cNvCxnSpPr>
            <a:stCxn id="58" idx="6"/>
            <a:endCxn id="34825" idx="1"/>
          </p:cNvCxnSpPr>
          <p:nvPr/>
        </p:nvCxnSpPr>
        <p:spPr bwMode="auto">
          <a:xfrm flipV="1">
            <a:off x="1420396" y="2816732"/>
            <a:ext cx="2101214" cy="6037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0" name="Gerade Verbindung mit Pfeil 129"/>
          <p:cNvCxnSpPr>
            <a:stCxn id="35" idx="6"/>
            <a:endCxn id="34828" idx="1"/>
          </p:cNvCxnSpPr>
          <p:nvPr/>
        </p:nvCxnSpPr>
        <p:spPr bwMode="auto">
          <a:xfrm flipV="1">
            <a:off x="1373406" y="3607638"/>
            <a:ext cx="2148204" cy="4703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Gerade Verbindung mit Pfeil 130"/>
          <p:cNvCxnSpPr>
            <a:stCxn id="34" idx="6"/>
            <a:endCxn id="34828" idx="1"/>
          </p:cNvCxnSpPr>
          <p:nvPr/>
        </p:nvCxnSpPr>
        <p:spPr bwMode="auto">
          <a:xfrm flipV="1">
            <a:off x="1373406" y="3607638"/>
            <a:ext cx="2148204" cy="2399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2" name="Gerade Verbindung mit Pfeil 131"/>
          <p:cNvCxnSpPr>
            <a:stCxn id="38" idx="6"/>
            <a:endCxn id="34828" idx="1"/>
          </p:cNvCxnSpPr>
          <p:nvPr/>
        </p:nvCxnSpPr>
        <p:spPr bwMode="auto">
          <a:xfrm flipV="1">
            <a:off x="1525806" y="3607638"/>
            <a:ext cx="1995804" cy="62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Gerade Verbindung mit Pfeil 132"/>
          <p:cNvCxnSpPr>
            <a:stCxn id="39" idx="6"/>
            <a:endCxn id="34828" idx="1"/>
          </p:cNvCxnSpPr>
          <p:nvPr/>
        </p:nvCxnSpPr>
        <p:spPr bwMode="auto">
          <a:xfrm flipV="1">
            <a:off x="1654076" y="3607638"/>
            <a:ext cx="1867534" cy="728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Gerade Verbindung mit Pfeil 133"/>
          <p:cNvCxnSpPr>
            <a:stCxn id="36" idx="6"/>
            <a:endCxn id="34828" idx="1"/>
          </p:cNvCxnSpPr>
          <p:nvPr/>
        </p:nvCxnSpPr>
        <p:spPr bwMode="auto">
          <a:xfrm flipV="1">
            <a:off x="1397536" y="3607638"/>
            <a:ext cx="2124074" cy="728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Gerade Verbindung mit Pfeil 147"/>
          <p:cNvCxnSpPr>
            <a:stCxn id="37" idx="6"/>
            <a:endCxn id="34828" idx="1"/>
          </p:cNvCxnSpPr>
          <p:nvPr/>
        </p:nvCxnSpPr>
        <p:spPr bwMode="auto">
          <a:xfrm flipV="1">
            <a:off x="1589941" y="3607638"/>
            <a:ext cx="1931669" cy="4140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Gerade Verbindung mit Pfeil 156"/>
          <p:cNvCxnSpPr>
            <a:stCxn id="40" idx="6"/>
            <a:endCxn id="34829" idx="1"/>
          </p:cNvCxnSpPr>
          <p:nvPr/>
        </p:nvCxnSpPr>
        <p:spPr bwMode="auto">
          <a:xfrm flipV="1">
            <a:off x="863818" y="4003091"/>
            <a:ext cx="2657792" cy="152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0" name="Gerade Verbindung mit Pfeil 159"/>
          <p:cNvCxnSpPr>
            <a:stCxn id="43" idx="6"/>
            <a:endCxn id="34829" idx="1"/>
          </p:cNvCxnSpPr>
          <p:nvPr/>
        </p:nvCxnSpPr>
        <p:spPr bwMode="auto">
          <a:xfrm flipV="1">
            <a:off x="914618" y="4003091"/>
            <a:ext cx="2606992" cy="3386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Gerade Verbindung mit Pfeil 162"/>
          <p:cNvCxnSpPr>
            <a:stCxn id="41" idx="6"/>
            <a:endCxn id="34829" idx="1"/>
          </p:cNvCxnSpPr>
          <p:nvPr/>
        </p:nvCxnSpPr>
        <p:spPr bwMode="auto">
          <a:xfrm flipV="1">
            <a:off x="698083" y="4003091"/>
            <a:ext cx="2823527" cy="2606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7" name="Gerade Verbindung mit Pfeil 166"/>
          <p:cNvCxnSpPr>
            <a:stCxn id="44" idx="6"/>
            <a:endCxn id="34829" idx="1"/>
          </p:cNvCxnSpPr>
          <p:nvPr/>
        </p:nvCxnSpPr>
        <p:spPr bwMode="auto">
          <a:xfrm flipV="1">
            <a:off x="810478" y="4003091"/>
            <a:ext cx="2711132" cy="4728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0" name="Gerade Verbindung mit Pfeil 169"/>
          <p:cNvCxnSpPr>
            <a:stCxn id="42" idx="6"/>
            <a:endCxn id="34829" idx="1"/>
          </p:cNvCxnSpPr>
          <p:nvPr/>
        </p:nvCxnSpPr>
        <p:spPr bwMode="auto">
          <a:xfrm flipV="1">
            <a:off x="722213" y="4003091"/>
            <a:ext cx="2799397" cy="6529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3" name="Gerade Verbindung mit Pfeil 172"/>
          <p:cNvCxnSpPr>
            <a:stCxn id="47" idx="6"/>
            <a:endCxn id="235" idx="1"/>
          </p:cNvCxnSpPr>
          <p:nvPr/>
        </p:nvCxnSpPr>
        <p:spPr bwMode="auto">
          <a:xfrm flipV="1">
            <a:off x="1370231" y="4398544"/>
            <a:ext cx="2161539" cy="541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6" name="Gerade Verbindung mit Pfeil 175"/>
          <p:cNvCxnSpPr>
            <a:stCxn id="49" idx="6"/>
            <a:endCxn id="235" idx="1"/>
          </p:cNvCxnSpPr>
          <p:nvPr/>
        </p:nvCxnSpPr>
        <p:spPr bwMode="auto">
          <a:xfrm flipV="1">
            <a:off x="1589941" y="4398544"/>
            <a:ext cx="1941829" cy="541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9" name="Gerade Verbindung mit Pfeil 178"/>
          <p:cNvCxnSpPr>
            <a:stCxn id="50" idx="6"/>
            <a:endCxn id="235" idx="1"/>
          </p:cNvCxnSpPr>
          <p:nvPr/>
        </p:nvCxnSpPr>
        <p:spPr bwMode="auto">
          <a:xfrm flipV="1">
            <a:off x="1522631" y="4398544"/>
            <a:ext cx="2009139" cy="6974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2" name="Gerade Verbindung mit Pfeil 181"/>
          <p:cNvCxnSpPr>
            <a:stCxn id="48" idx="6"/>
            <a:endCxn id="235" idx="1"/>
          </p:cNvCxnSpPr>
          <p:nvPr/>
        </p:nvCxnSpPr>
        <p:spPr bwMode="auto">
          <a:xfrm flipV="1">
            <a:off x="1394361" y="4398544"/>
            <a:ext cx="2137409" cy="799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Gerade Verbindung mit Pfeil 185"/>
          <p:cNvCxnSpPr>
            <a:stCxn id="51" idx="6"/>
            <a:endCxn id="235" idx="1"/>
          </p:cNvCxnSpPr>
          <p:nvPr/>
        </p:nvCxnSpPr>
        <p:spPr bwMode="auto">
          <a:xfrm flipV="1">
            <a:off x="1522631" y="4398544"/>
            <a:ext cx="2009139" cy="9512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Gerade Verbindung mit Pfeil 188"/>
          <p:cNvCxnSpPr>
            <a:stCxn id="52" idx="6"/>
          </p:cNvCxnSpPr>
          <p:nvPr/>
        </p:nvCxnSpPr>
        <p:spPr bwMode="auto">
          <a:xfrm flipV="1">
            <a:off x="722213" y="4793997"/>
            <a:ext cx="2799397" cy="4041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Gerade Verbindung mit Pfeil 191"/>
          <p:cNvCxnSpPr>
            <a:stCxn id="53" idx="6"/>
            <a:endCxn id="34830" idx="1"/>
          </p:cNvCxnSpPr>
          <p:nvPr/>
        </p:nvCxnSpPr>
        <p:spPr bwMode="auto">
          <a:xfrm flipV="1">
            <a:off x="722213" y="4793997"/>
            <a:ext cx="2809557" cy="6345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Gerade Verbindung mit Pfeil 194"/>
          <p:cNvCxnSpPr>
            <a:stCxn id="54" idx="6"/>
          </p:cNvCxnSpPr>
          <p:nvPr/>
        </p:nvCxnSpPr>
        <p:spPr bwMode="auto">
          <a:xfrm flipV="1">
            <a:off x="746343" y="4793997"/>
            <a:ext cx="2775267" cy="8925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8" name="Gerade Verbindung mit Pfeil 197"/>
          <p:cNvCxnSpPr>
            <a:stCxn id="56" idx="6"/>
            <a:endCxn id="34830" idx="1"/>
          </p:cNvCxnSpPr>
          <p:nvPr/>
        </p:nvCxnSpPr>
        <p:spPr bwMode="auto">
          <a:xfrm flipV="1">
            <a:off x="874613" y="4793997"/>
            <a:ext cx="2657157" cy="7904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Gerade Verbindung mit Pfeil 200"/>
          <p:cNvCxnSpPr>
            <a:endCxn id="34830" idx="1"/>
          </p:cNvCxnSpPr>
          <p:nvPr/>
        </p:nvCxnSpPr>
        <p:spPr bwMode="auto">
          <a:xfrm flipV="1">
            <a:off x="843928" y="4793997"/>
            <a:ext cx="2687842" cy="5637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3" name="Gerade Verbindung mit Pfeil 202"/>
          <p:cNvCxnSpPr>
            <a:stCxn id="65" idx="6"/>
          </p:cNvCxnSpPr>
          <p:nvPr/>
        </p:nvCxnSpPr>
        <p:spPr bwMode="auto">
          <a:xfrm flipV="1">
            <a:off x="1332131" y="5198166"/>
            <a:ext cx="2189479" cy="5378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6" name="Gerade Verbindung mit Pfeil 205"/>
          <p:cNvCxnSpPr>
            <a:stCxn id="64" idx="6"/>
            <a:endCxn id="34831" idx="1"/>
          </p:cNvCxnSpPr>
          <p:nvPr/>
        </p:nvCxnSpPr>
        <p:spPr bwMode="auto">
          <a:xfrm flipV="1">
            <a:off x="1525806" y="5186176"/>
            <a:ext cx="2005964" cy="47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9" name="Gerade Verbindung mit Pfeil 208"/>
          <p:cNvCxnSpPr>
            <a:stCxn id="67" idx="6"/>
            <a:endCxn id="34831" idx="1"/>
          </p:cNvCxnSpPr>
          <p:nvPr/>
        </p:nvCxnSpPr>
        <p:spPr bwMode="auto">
          <a:xfrm flipV="1">
            <a:off x="1718211" y="5186176"/>
            <a:ext cx="1813559" cy="5715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2" name="Gerade Verbindung mit Pfeil 211"/>
          <p:cNvCxnSpPr>
            <a:stCxn id="68" idx="6"/>
            <a:endCxn id="34831" idx="1"/>
          </p:cNvCxnSpPr>
          <p:nvPr/>
        </p:nvCxnSpPr>
        <p:spPr bwMode="auto">
          <a:xfrm flipV="1">
            <a:off x="1484531" y="5186176"/>
            <a:ext cx="2047239" cy="7057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5" name="Gerade Verbindung mit Pfeil 214"/>
          <p:cNvCxnSpPr>
            <a:stCxn id="69" idx="6"/>
            <a:endCxn id="34831" idx="1"/>
          </p:cNvCxnSpPr>
          <p:nvPr/>
        </p:nvCxnSpPr>
        <p:spPr bwMode="auto">
          <a:xfrm flipV="1">
            <a:off x="1612801" y="5186176"/>
            <a:ext cx="1918969" cy="807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8" name="Gerade Verbindung mit Pfeil 217"/>
          <p:cNvCxnSpPr>
            <a:stCxn id="66" idx="6"/>
            <a:endCxn id="34831" idx="1"/>
          </p:cNvCxnSpPr>
          <p:nvPr/>
        </p:nvCxnSpPr>
        <p:spPr bwMode="auto">
          <a:xfrm flipV="1">
            <a:off x="1356261" y="5186176"/>
            <a:ext cx="2175509" cy="807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1" name="Gerade Verbindung mit Pfeil 220"/>
          <p:cNvCxnSpPr>
            <a:stCxn id="70" idx="6"/>
            <a:endCxn id="34832" idx="1"/>
          </p:cNvCxnSpPr>
          <p:nvPr/>
        </p:nvCxnSpPr>
        <p:spPr bwMode="auto">
          <a:xfrm flipV="1">
            <a:off x="954623" y="5689353"/>
            <a:ext cx="2577147" cy="3229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5" name="Text Box 13"/>
          <p:cNvSpPr txBox="1">
            <a:spLocks noChangeArrowheads="1"/>
          </p:cNvSpPr>
          <p:nvPr/>
        </p:nvSpPr>
        <p:spPr bwMode="auto">
          <a:xfrm>
            <a:off x="3531770" y="4241381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Kreativität</a:t>
            </a:r>
            <a:r>
              <a:rPr lang="en-GB" sz="1400" dirty="0" smtClean="0">
                <a:latin typeface="Arial" charset="0"/>
              </a:rPr>
              <a:t> und Innovation</a:t>
            </a:r>
            <a:endParaRPr lang="en-GB" sz="1400" b="1" dirty="0">
              <a:latin typeface="Arial" charset="0"/>
            </a:endParaRPr>
          </a:p>
        </p:txBody>
      </p:sp>
      <p:cxnSp>
        <p:nvCxnSpPr>
          <p:cNvPr id="256" name="Gerade Verbindung mit Pfeil 255"/>
          <p:cNvCxnSpPr>
            <a:stCxn id="73" idx="6"/>
            <a:endCxn id="34832" idx="1"/>
          </p:cNvCxnSpPr>
          <p:nvPr/>
        </p:nvCxnSpPr>
        <p:spPr bwMode="auto">
          <a:xfrm flipV="1">
            <a:off x="1042888" y="5689353"/>
            <a:ext cx="2488882" cy="4788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9" name="Gerade Verbindung mit Pfeil 258"/>
          <p:cNvCxnSpPr>
            <a:stCxn id="71" idx="6"/>
            <a:endCxn id="34832" idx="1"/>
          </p:cNvCxnSpPr>
          <p:nvPr/>
        </p:nvCxnSpPr>
        <p:spPr bwMode="auto">
          <a:xfrm flipV="1">
            <a:off x="826353" y="5689353"/>
            <a:ext cx="2705417" cy="535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2" name="Gerade Verbindung mit Pfeil 261"/>
          <p:cNvCxnSpPr>
            <a:stCxn id="74" idx="6"/>
            <a:endCxn id="34832" idx="1"/>
          </p:cNvCxnSpPr>
          <p:nvPr/>
        </p:nvCxnSpPr>
        <p:spPr bwMode="auto">
          <a:xfrm flipV="1">
            <a:off x="978753" y="5689353"/>
            <a:ext cx="2553017" cy="6910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5" name="Gerade Verbindung mit Pfeil 264"/>
          <p:cNvCxnSpPr>
            <a:stCxn id="72" idx="6"/>
          </p:cNvCxnSpPr>
          <p:nvPr/>
        </p:nvCxnSpPr>
        <p:spPr bwMode="auto">
          <a:xfrm flipV="1">
            <a:off x="850483" y="5679794"/>
            <a:ext cx="2671127" cy="8027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8" name="Gerade Verbindung mit Pfeil 267"/>
          <p:cNvCxnSpPr>
            <a:stCxn id="75" idx="6"/>
            <a:endCxn id="34832" idx="1"/>
          </p:cNvCxnSpPr>
          <p:nvPr/>
        </p:nvCxnSpPr>
        <p:spPr bwMode="auto">
          <a:xfrm flipV="1">
            <a:off x="1107023" y="5689353"/>
            <a:ext cx="2424747" cy="7931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1" name="Gerade Verbindung mit Pfeil 270"/>
          <p:cNvCxnSpPr>
            <a:stCxn id="24" idx="6"/>
            <a:endCxn id="34824" idx="1"/>
          </p:cNvCxnSpPr>
          <p:nvPr/>
        </p:nvCxnSpPr>
        <p:spPr bwMode="auto">
          <a:xfrm flipV="1">
            <a:off x="762218" y="2421279"/>
            <a:ext cx="2759392" cy="541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Gerade Verbindung mit Pfeil 276"/>
          <p:cNvCxnSpPr>
            <a:endCxn id="34823" idx="1"/>
          </p:cNvCxnSpPr>
          <p:nvPr/>
        </p:nvCxnSpPr>
        <p:spPr bwMode="auto">
          <a:xfrm>
            <a:off x="5817770" y="2421279"/>
            <a:ext cx="1787526" cy="186857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9" name="Gerade Verbindung mit Pfeil 278"/>
          <p:cNvCxnSpPr>
            <a:stCxn id="34825" idx="3"/>
            <a:endCxn id="34823" idx="1"/>
          </p:cNvCxnSpPr>
          <p:nvPr/>
        </p:nvCxnSpPr>
        <p:spPr bwMode="auto">
          <a:xfrm>
            <a:off x="5807610" y="2816732"/>
            <a:ext cx="1797686" cy="147312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2" name="Gerade Verbindung mit Pfeil 281"/>
          <p:cNvCxnSpPr>
            <a:stCxn id="34826" idx="3"/>
            <a:endCxn id="34823" idx="1"/>
          </p:cNvCxnSpPr>
          <p:nvPr/>
        </p:nvCxnSpPr>
        <p:spPr bwMode="auto">
          <a:xfrm>
            <a:off x="5807610" y="3212185"/>
            <a:ext cx="1797686" cy="107767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5" name="Gerade Verbindung mit Pfeil 284"/>
          <p:cNvCxnSpPr>
            <a:stCxn id="34828" idx="3"/>
            <a:endCxn id="34823" idx="1"/>
          </p:cNvCxnSpPr>
          <p:nvPr/>
        </p:nvCxnSpPr>
        <p:spPr bwMode="auto">
          <a:xfrm>
            <a:off x="5807610" y="3607638"/>
            <a:ext cx="1797686" cy="68221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8" name="Gerade Verbindung mit Pfeil 287"/>
          <p:cNvCxnSpPr>
            <a:endCxn id="34823" idx="1"/>
          </p:cNvCxnSpPr>
          <p:nvPr/>
        </p:nvCxnSpPr>
        <p:spPr bwMode="auto">
          <a:xfrm>
            <a:off x="5807610" y="3999993"/>
            <a:ext cx="1797686" cy="28986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0" name="Gerade Verbindung mit Pfeil 289"/>
          <p:cNvCxnSpPr>
            <a:endCxn id="34823" idx="1"/>
          </p:cNvCxnSpPr>
          <p:nvPr/>
        </p:nvCxnSpPr>
        <p:spPr bwMode="auto">
          <a:xfrm flipV="1">
            <a:off x="5807610" y="4289856"/>
            <a:ext cx="1797686" cy="6934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2" name="Gerade Verbindung mit Pfeil 291"/>
          <p:cNvCxnSpPr>
            <a:endCxn id="34823" idx="1"/>
          </p:cNvCxnSpPr>
          <p:nvPr/>
        </p:nvCxnSpPr>
        <p:spPr bwMode="auto">
          <a:xfrm flipV="1">
            <a:off x="5817770" y="4289856"/>
            <a:ext cx="1787526" cy="50414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4" name="Gerade Verbindung mit Pfeil 293"/>
          <p:cNvCxnSpPr>
            <a:endCxn id="34823" idx="1"/>
          </p:cNvCxnSpPr>
          <p:nvPr/>
        </p:nvCxnSpPr>
        <p:spPr bwMode="auto">
          <a:xfrm flipV="1">
            <a:off x="5817770" y="4289856"/>
            <a:ext cx="1787526" cy="86719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6" name="Gerade Verbindung mit Pfeil 295"/>
          <p:cNvCxnSpPr>
            <a:stCxn id="34832" idx="3"/>
            <a:endCxn id="34823" idx="1"/>
          </p:cNvCxnSpPr>
          <p:nvPr/>
        </p:nvCxnSpPr>
        <p:spPr bwMode="auto">
          <a:xfrm flipV="1">
            <a:off x="5817770" y="4289856"/>
            <a:ext cx="1787526" cy="139949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177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039189-481C-4251-BD14-2CC0F3A19509}" type="slidenum">
              <a:rPr lang="de-DE" smtClean="0"/>
              <a:pPr>
                <a:defRPr/>
              </a:pPr>
              <a:t>15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991731"/>
            <a:ext cx="7772400" cy="666750"/>
          </a:xfrm>
        </p:spPr>
        <p:txBody>
          <a:bodyPr/>
          <a:lstStyle/>
          <a:p>
            <a:r>
              <a:rPr lang="de-DE" sz="1800" dirty="0" smtClean="0"/>
              <a:t>Bisher erschienene Anrechnungsempfehlungen</a:t>
            </a:r>
            <a:endParaRPr lang="de-DE" dirty="0" smtClean="0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058863" y="2514144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58040"/>
              </p:ext>
            </p:extLst>
          </p:nvPr>
        </p:nvGraphicFramePr>
        <p:xfrm>
          <a:off x="533599" y="3145615"/>
          <a:ext cx="8093607" cy="37056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2198"/>
                <a:gridCol w="2752133"/>
                <a:gridCol w="1783528"/>
                <a:gridCol w="1004040"/>
                <a:gridCol w="2001708"/>
              </a:tblGrid>
              <a:tr h="60986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Nr.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Weiterbildung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Anbieter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max. KP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Referenz-</a:t>
                      </a:r>
                      <a:br>
                        <a:rPr lang="de-DE" sz="1600" dirty="0" smtClean="0"/>
                      </a:br>
                      <a:r>
                        <a:rPr lang="de-DE" sz="1600" dirty="0" err="1" smtClean="0"/>
                        <a:t>studiengang</a:t>
                      </a:r>
                      <a:endParaRPr lang="de-DE" sz="1600" dirty="0"/>
                    </a:p>
                  </a:txBody>
                  <a:tcPr/>
                </a:tc>
              </a:tr>
              <a:tr h="810866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JOSEF </a:t>
                      </a:r>
                    </a:p>
                    <a:p>
                      <a:endParaRPr lang="de-DE" sz="1600" dirty="0" smtClean="0"/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Fraunhofer </a:t>
                      </a:r>
                      <a:r>
                        <a:rPr lang="de-DE" sz="1600" dirty="0" err="1" smtClean="0"/>
                        <a:t>Academy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6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MA</a:t>
                      </a:r>
                      <a:r>
                        <a:rPr lang="de-DE" sz="1600" baseline="0" dirty="0" smtClean="0"/>
                        <a:t> Innovations-</a:t>
                      </a:r>
                      <a:r>
                        <a:rPr lang="de-DE" sz="1600" baseline="0" dirty="0" err="1" smtClean="0"/>
                        <a:t>management</a:t>
                      </a:r>
                      <a:r>
                        <a:rPr lang="de-DE" sz="1600" baseline="0" dirty="0" smtClean="0"/>
                        <a:t> </a:t>
                      </a:r>
                      <a:br>
                        <a:rPr lang="de-DE" sz="1600" baseline="0" dirty="0" smtClean="0"/>
                      </a:br>
                      <a:r>
                        <a:rPr lang="de-DE" sz="1600" baseline="0" dirty="0" smtClean="0"/>
                        <a:t>(Uni Oldenburg)</a:t>
                      </a:r>
                      <a:endParaRPr lang="de-DE" sz="1600" dirty="0"/>
                    </a:p>
                  </a:txBody>
                  <a:tcPr/>
                </a:tc>
              </a:tr>
              <a:tr h="63070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WB Mediation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BW ver.di/EEB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17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MA Mediation </a:t>
                      </a:r>
                      <a:br>
                        <a:rPr lang="de-DE" sz="1600" dirty="0" smtClean="0"/>
                      </a:br>
                      <a:r>
                        <a:rPr lang="de-DE" sz="1600" dirty="0" smtClean="0"/>
                        <a:t>(FU Hagen)</a:t>
                      </a:r>
                      <a:endParaRPr lang="de-DE" sz="1600" dirty="0"/>
                    </a:p>
                  </a:txBody>
                  <a:tcPr/>
                </a:tc>
              </a:tr>
              <a:tr h="60986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3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Frauen in Führung</a:t>
                      </a:r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BW ver.di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BA</a:t>
                      </a:r>
                      <a:r>
                        <a:rPr lang="de-DE" sz="1600" baseline="0" dirty="0" smtClean="0"/>
                        <a:t> Business Admin (Uni OL)</a:t>
                      </a:r>
                      <a:endParaRPr lang="de-DE" sz="1600" dirty="0"/>
                    </a:p>
                  </a:txBody>
                  <a:tcPr/>
                </a:tc>
              </a:tr>
              <a:tr h="42242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Parole Emil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EEB/KEB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- (BA)</a:t>
                      </a:r>
                      <a:endParaRPr lang="de-DE" sz="1600" dirty="0"/>
                    </a:p>
                  </a:txBody>
                  <a:tcPr/>
                </a:tc>
              </a:tr>
              <a:tr h="60986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Europ</a:t>
                      </a:r>
                      <a:r>
                        <a:rPr lang="de-DE" sz="1600" dirty="0" smtClean="0"/>
                        <a:t>. Manager</a:t>
                      </a:r>
                      <a:r>
                        <a:rPr lang="de-DE" sz="1600" baseline="0" dirty="0" smtClean="0"/>
                        <a:t> Export/Import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LEB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BA Business</a:t>
                      </a:r>
                      <a:r>
                        <a:rPr lang="de-DE" sz="1600" baseline="0" dirty="0" smtClean="0"/>
                        <a:t> Admin (Uni OL)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2068" y="1820406"/>
            <a:ext cx="860923" cy="12232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8364" y="1820406"/>
            <a:ext cx="869517" cy="12232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3254" y="1820406"/>
            <a:ext cx="871449" cy="12232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076" y="1820406"/>
            <a:ext cx="865791" cy="12232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4" name="Grafik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1238" y="1820406"/>
            <a:ext cx="877244" cy="123940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81514856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A82B10E5-9B12-4487-A9B0-E7F3F105D856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16</a:t>
            </a:fld>
            <a:endParaRPr lang="de-DE" sz="9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11176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Kontakt 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1079500" y="2159000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1179513" y="2384425"/>
            <a:ext cx="69850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Kompetenzbereich Anrechnung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Carl-von-Ossietzky-Universität Oldenburg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26111 Oldenburg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http://www.anrechnung.uni-oldenburg.de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anrechnung@uni-oldenburg.de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1258888" y="4090988"/>
            <a:ext cx="41798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1179513" y="4560888"/>
            <a:ext cx="41798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i="1" dirty="0" smtClean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i="1" dirty="0" smtClean="0">
                <a:solidFill>
                  <a:srgbClr val="003399"/>
                </a:solidFill>
                <a:latin typeface="Arial" charset="0"/>
              </a:rPr>
              <a:t>Dr</a:t>
            </a:r>
            <a:r>
              <a:rPr lang="de-DE" sz="1700" i="1" dirty="0">
                <a:solidFill>
                  <a:srgbClr val="003399"/>
                </a:solidFill>
                <a:latin typeface="Arial" charset="0"/>
              </a:rPr>
              <a:t>. Wolfgang Müskens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i="1" u="sng" dirty="0" smtClean="0">
                <a:solidFill>
                  <a:srgbClr val="003399"/>
                </a:solidFill>
                <a:latin typeface="Arial" charset="0"/>
              </a:rPr>
              <a:t>wolfgang.mueskens@uni-oldenburg.de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5191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552450" y="6661150"/>
            <a:ext cx="374650" cy="323850"/>
          </a:xfrm>
        </p:spPr>
        <p:txBody>
          <a:bodyPr/>
          <a:lstStyle/>
          <a:p>
            <a:fld id="{3B18BE8B-C4AB-4427-8863-31B5CEED8355}" type="slidenum">
              <a:rPr lang="de-DE"/>
              <a:pPr/>
              <a:t>2</a:t>
            </a:fld>
            <a:endParaRPr lang="de-DE" sz="1000" b="0" i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000">
                <a:cs typeface="Times New Roman" panose="02020603050405020304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677891" name="Text Box 3"/>
          <p:cNvSpPr txBox="1">
            <a:spLocks noChangeArrowheads="1"/>
          </p:cNvSpPr>
          <p:nvPr/>
        </p:nvSpPr>
        <p:spPr bwMode="auto">
          <a:xfrm>
            <a:off x="1079500" y="2314575"/>
            <a:ext cx="6985000" cy="413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sz="1500" b="1" i="1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677892" name="Text Box 4"/>
          <p:cNvSpPr txBox="1">
            <a:spLocks noChangeArrowheads="1"/>
          </p:cNvSpPr>
          <p:nvPr/>
        </p:nvSpPr>
        <p:spPr bwMode="auto">
          <a:xfrm>
            <a:off x="1211263" y="1836738"/>
            <a:ext cx="6985000" cy="487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193675" indent="-193675"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9925" indent="-192088"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0425" indent="101600"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  <a:tab pos="6699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None/>
            </a:pPr>
            <a:endParaRPr lang="de-DE" sz="170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677893" name="Rectangle 5"/>
          <p:cNvSpPr>
            <a:spLocks noChangeArrowheads="1"/>
          </p:cNvSpPr>
          <p:nvPr/>
        </p:nvSpPr>
        <p:spPr bwMode="auto">
          <a:xfrm>
            <a:off x="1371600" y="993775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900" b="1" i="1"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2000" dirty="0"/>
              <a:t>Begriffliche </a:t>
            </a:r>
            <a:r>
              <a:rPr lang="de-DE" sz="2000" dirty="0" smtClean="0"/>
              <a:t>Unterscheidung</a:t>
            </a:r>
            <a:endParaRPr lang="de-DE" sz="2000" dirty="0"/>
          </a:p>
        </p:txBody>
      </p:sp>
      <p:graphicFrame>
        <p:nvGraphicFramePr>
          <p:cNvPr id="677894" name="Group 6"/>
          <p:cNvGraphicFramePr>
            <a:graphicFrameLocks noGrp="1"/>
          </p:cNvGraphicFramePr>
          <p:nvPr>
            <p:extLst/>
          </p:nvPr>
        </p:nvGraphicFramePr>
        <p:xfrm>
          <a:off x="609600" y="2136775"/>
          <a:ext cx="2895600" cy="685800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Zugang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C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77900" name="Group 12"/>
          <p:cNvGraphicFramePr>
            <a:graphicFrameLocks noGrp="1"/>
          </p:cNvGraphicFramePr>
          <p:nvPr>
            <p:extLst/>
          </p:nvPr>
        </p:nvGraphicFramePr>
        <p:xfrm>
          <a:off x="4953000" y="2136775"/>
          <a:ext cx="3200400" cy="1200912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Gesetzlich geregelte Mindestanforderungen zur Aufnahme in einen Studiengang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(z.B. Abitur, berufliche Qualifikation, Z-Prüfung)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D6"/>
                    </a:solidFill>
                  </a:tcPr>
                </a:tc>
              </a:tr>
            </a:tbl>
          </a:graphicData>
        </a:graphic>
      </p:graphicFrame>
      <p:sp>
        <p:nvSpPr>
          <p:cNvPr id="677906" name="AutoShape 18"/>
          <p:cNvSpPr>
            <a:spLocks noChangeArrowheads="1"/>
          </p:cNvSpPr>
          <p:nvPr/>
        </p:nvSpPr>
        <p:spPr bwMode="auto">
          <a:xfrm>
            <a:off x="3581400" y="2136775"/>
            <a:ext cx="1219200" cy="762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de-DE"/>
          </a:p>
        </p:txBody>
      </p:sp>
      <p:sp>
        <p:nvSpPr>
          <p:cNvPr id="677907" name="Text Box 19"/>
          <p:cNvSpPr txBox="1">
            <a:spLocks noChangeArrowheads="1"/>
          </p:cNvSpPr>
          <p:nvPr/>
        </p:nvSpPr>
        <p:spPr bwMode="auto">
          <a:xfrm>
            <a:off x="2968625" y="1681335"/>
            <a:ext cx="5753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>
                <a:solidFill>
                  <a:srgbClr val="003399"/>
                </a:solidFill>
                <a:latin typeface="Arial" panose="020B0604020202020204" pitchFamily="34" charset="0"/>
              </a:rPr>
              <a:t>Zugang, Zulassung, Anrechnung</a:t>
            </a:r>
            <a:endParaRPr lang="de-DE" sz="1600" dirty="0"/>
          </a:p>
        </p:txBody>
      </p:sp>
      <p:graphicFrame>
        <p:nvGraphicFramePr>
          <p:cNvPr id="677908" name="Group 20"/>
          <p:cNvGraphicFramePr>
            <a:graphicFrameLocks noGrp="1"/>
          </p:cNvGraphicFramePr>
          <p:nvPr>
            <p:extLst/>
          </p:nvPr>
        </p:nvGraphicFramePr>
        <p:xfrm>
          <a:off x="609600" y="3584575"/>
          <a:ext cx="2895600" cy="685800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Zulassung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C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77914" name="Group 26"/>
          <p:cNvGraphicFramePr>
            <a:graphicFrameLocks noGrp="1"/>
          </p:cNvGraphicFramePr>
          <p:nvPr>
            <p:extLst/>
          </p:nvPr>
        </p:nvGraphicFramePr>
        <p:xfrm>
          <a:off x="4953000" y="3584575"/>
          <a:ext cx="3200400" cy="731520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Vergabe von Studienplätzen durch die Hochschule oder andere Einrichtungen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D6"/>
                    </a:solidFill>
                  </a:tcPr>
                </a:tc>
              </a:tr>
            </a:tbl>
          </a:graphicData>
        </a:graphic>
      </p:graphicFrame>
      <p:sp>
        <p:nvSpPr>
          <p:cNvPr id="677920" name="AutoShape 32"/>
          <p:cNvSpPr>
            <a:spLocks noChangeArrowheads="1"/>
          </p:cNvSpPr>
          <p:nvPr/>
        </p:nvSpPr>
        <p:spPr bwMode="auto">
          <a:xfrm>
            <a:off x="3581400" y="3584575"/>
            <a:ext cx="1219200" cy="762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de-DE"/>
          </a:p>
        </p:txBody>
      </p:sp>
      <p:graphicFrame>
        <p:nvGraphicFramePr>
          <p:cNvPr id="677921" name="Group 33"/>
          <p:cNvGraphicFramePr>
            <a:graphicFrameLocks noGrp="1"/>
          </p:cNvGraphicFramePr>
          <p:nvPr>
            <p:extLst/>
          </p:nvPr>
        </p:nvGraphicFramePr>
        <p:xfrm>
          <a:off x="609600" y="4803775"/>
          <a:ext cx="2895600" cy="685800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Anrechnung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C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77927" name="Group 39"/>
          <p:cNvGraphicFramePr>
            <a:graphicFrameLocks noGrp="1"/>
          </p:cNvGraphicFramePr>
          <p:nvPr>
            <p:extLst/>
          </p:nvPr>
        </p:nvGraphicFramePr>
        <p:xfrm>
          <a:off x="4953000" y="4803775"/>
          <a:ext cx="3200400" cy="944880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Entfallen bestimmter Studienabschnitte aufgrund von Vorkenntnissen bzw. bereits vorhandener Kompetenzen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D6"/>
                    </a:solidFill>
                  </a:tcPr>
                </a:tc>
              </a:tr>
            </a:tbl>
          </a:graphicData>
        </a:graphic>
      </p:graphicFrame>
      <p:sp>
        <p:nvSpPr>
          <p:cNvPr id="677933" name="AutoShape 45"/>
          <p:cNvSpPr>
            <a:spLocks noChangeArrowheads="1"/>
          </p:cNvSpPr>
          <p:nvPr/>
        </p:nvSpPr>
        <p:spPr bwMode="auto">
          <a:xfrm>
            <a:off x="3581400" y="4803775"/>
            <a:ext cx="1219200" cy="762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de-DE"/>
          </a:p>
        </p:txBody>
      </p:sp>
      <p:graphicFrame>
        <p:nvGraphicFramePr>
          <p:cNvPr id="17" name="Group 39"/>
          <p:cNvGraphicFramePr>
            <a:graphicFrameLocks noGrp="1"/>
          </p:cNvGraphicFramePr>
          <p:nvPr>
            <p:extLst/>
          </p:nvPr>
        </p:nvGraphicFramePr>
        <p:xfrm>
          <a:off x="1079500" y="5565775"/>
          <a:ext cx="3200400" cy="598714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5987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Anrechnung von hochschulischen Vorleistungen (Anerkennung)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Group 39"/>
          <p:cNvGraphicFramePr>
            <a:graphicFrameLocks noGrp="1"/>
          </p:cNvGraphicFramePr>
          <p:nvPr>
            <p:extLst/>
          </p:nvPr>
        </p:nvGraphicFramePr>
        <p:xfrm>
          <a:off x="1079500" y="6231980"/>
          <a:ext cx="3200400" cy="598714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5987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panose="020B0604030504040204" pitchFamily="34" charset="0"/>
                        </a:rPr>
                        <a:t>Anrechnung von beruflichen Kompetenzen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D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6082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5388" y="1280799"/>
            <a:ext cx="7772400" cy="685800"/>
          </a:xfrm>
        </p:spPr>
        <p:txBody>
          <a:bodyPr/>
          <a:lstStyle/>
          <a:p>
            <a:r>
              <a:rPr lang="de-DE" sz="2000" dirty="0" smtClean="0"/>
              <a:t>Anrechnung beruflicher Kompetenzen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47ED21-0108-48E4-B6DD-3051C9226301}" type="slidenum">
              <a:rPr lang="de-DE"/>
              <a:pPr>
                <a:defRPr/>
              </a:pPr>
              <a:t>3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927100" y="2312674"/>
            <a:ext cx="698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b="1">
                <a:solidFill>
                  <a:srgbClr val="003399"/>
                </a:solidFill>
                <a:latin typeface="Arial" charset="0"/>
              </a:rPr>
              <a:t>Ziele: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Flexiblere Übergänge zwischen außerhochschulischer Bildung und Hochschule ermöglichen.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Anreize für lebenslanges Lernen schaffen.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Bildungswege flexibilisieren.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Bereits vorhandene Kenntnisse, Fertigkeiten und Kompetenzen gerechter als bisher berücksichtigen.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Den Weg zum Hochschulabschluss verkürzen.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Verkürzung der WB-Zeiten für den Arbeitgeber</a:t>
            </a:r>
          </a:p>
        </p:txBody>
      </p:sp>
    </p:spTree>
    <p:extLst>
      <p:ext uri="{BB962C8B-B14F-4D97-AF65-F5344CB8AC3E}">
        <p14:creationId xmlns:p14="http://schemas.microsoft.com/office/powerpoint/2010/main" val="55950597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30252" y="1131207"/>
            <a:ext cx="7559748" cy="615181"/>
          </a:xfrm>
        </p:spPr>
        <p:txBody>
          <a:bodyPr/>
          <a:lstStyle/>
          <a:p>
            <a:r>
              <a:rPr lang="de-DE" sz="2000" dirty="0" smtClean="0"/>
              <a:t>Anrechnung in Deutschland</a:t>
            </a:r>
            <a:endParaRPr lang="de-DE" sz="2000" dirty="0"/>
          </a:p>
        </p:txBody>
      </p:sp>
      <p:graphicFrame>
        <p:nvGraphicFramePr>
          <p:cNvPr id="19" name="Diagramm 18"/>
          <p:cNvGraphicFramePr/>
          <p:nvPr/>
        </p:nvGraphicFramePr>
        <p:xfrm>
          <a:off x="145626" y="1788159"/>
          <a:ext cx="8744374" cy="4521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10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2755278" y="3260298"/>
            <a:ext cx="3142470" cy="32547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gilt für alle Absolvent/innen einer bestimmten beruflichen Qualifikation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Umfang der Anrechnung wird häufig auf Grundlage einer systematischen Begutachtung bestimmt (=Äquivalenzvergleich)</a:t>
            </a:r>
          </a:p>
          <a:p>
            <a:pPr marL="182563" indent="-182563">
              <a:spcAft>
                <a:spcPts val="600"/>
              </a:spcAft>
            </a:pPr>
            <a:endParaRPr lang="de-DE" sz="18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endParaRPr lang="de-DE" sz="16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689600" y="1924258"/>
            <a:ext cx="3318933" cy="584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Anrechnung informell erworbener Kompetenzen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45066" y="1200515"/>
            <a:ext cx="7941733" cy="615181"/>
          </a:xfrm>
        </p:spPr>
        <p:txBody>
          <a:bodyPr/>
          <a:lstStyle/>
          <a:p>
            <a:r>
              <a:rPr lang="de-DE" sz="2000" dirty="0" smtClean="0"/>
              <a:t>Formen der Anrechnung</a:t>
            </a:r>
            <a:endParaRPr lang="de-DE" sz="20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2240" y="1955248"/>
            <a:ext cx="5387916" cy="5532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Anrechnung von Aus-, Fort- oder Weiterbildungsabschlüssen </a:t>
            </a:r>
            <a:endParaRPr lang="de-DE" dirty="0"/>
          </a:p>
        </p:txBody>
      </p:sp>
      <p:sp>
        <p:nvSpPr>
          <p:cNvPr id="20" name="Abgerundetes Rechteck 19"/>
          <p:cNvSpPr/>
          <p:nvPr/>
        </p:nvSpPr>
        <p:spPr>
          <a:xfrm>
            <a:off x="419946" y="2598526"/>
            <a:ext cx="2096346" cy="5532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Einzelfall-</a:t>
            </a:r>
            <a:r>
              <a:rPr lang="de-DE" sz="1600" b="1" dirty="0" err="1" smtClean="0">
                <a:solidFill>
                  <a:schemeClr val="tx1"/>
                </a:solidFill>
              </a:rPr>
              <a:t>entscheidung</a:t>
            </a:r>
            <a:endParaRPr lang="de-DE" dirty="0"/>
          </a:p>
        </p:txBody>
      </p:sp>
      <p:sp>
        <p:nvSpPr>
          <p:cNvPr id="21" name="Abgerundetes Rechteck 20"/>
          <p:cNvSpPr/>
          <p:nvPr/>
        </p:nvSpPr>
        <p:spPr>
          <a:xfrm>
            <a:off x="3244426" y="2598526"/>
            <a:ext cx="2096346" cy="5532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pauschale Anrechnung</a:t>
            </a:r>
            <a:endParaRPr lang="de-DE" dirty="0"/>
          </a:p>
        </p:txBody>
      </p:sp>
      <p:sp>
        <p:nvSpPr>
          <p:cNvPr id="22" name="Abgerundetes Rechteck 21"/>
          <p:cNvSpPr/>
          <p:nvPr/>
        </p:nvSpPr>
        <p:spPr>
          <a:xfrm>
            <a:off x="0" y="3260298"/>
            <a:ext cx="2755278" cy="32547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Entscheidung über Anrechnung für einzelne/n Studierende/n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Entscheidung durch </a:t>
            </a:r>
            <a:r>
              <a:rPr lang="de-DE" sz="1800" dirty="0" err="1" smtClean="0">
                <a:solidFill>
                  <a:schemeClr val="tx1"/>
                </a:solidFill>
              </a:rPr>
              <a:t>Modulverantwort-liche</a:t>
            </a:r>
            <a:r>
              <a:rPr lang="de-DE" sz="1800" dirty="0" smtClean="0">
                <a:solidFill>
                  <a:schemeClr val="tx1"/>
                </a:solidFill>
              </a:rPr>
              <a:t>/n oder </a:t>
            </a:r>
            <a:r>
              <a:rPr lang="de-DE" sz="1800" dirty="0" err="1" smtClean="0">
                <a:solidFill>
                  <a:schemeClr val="tx1"/>
                </a:solidFill>
              </a:rPr>
              <a:t>Anrechnungsbeauf-tragte</a:t>
            </a:r>
            <a:r>
              <a:rPr lang="de-DE" sz="1800" dirty="0" smtClean="0">
                <a:solidFill>
                  <a:schemeClr val="tx1"/>
                </a:solidFill>
              </a:rPr>
              <a:t>/n des Studiengangs</a:t>
            </a:r>
          </a:p>
          <a:p>
            <a:pPr marL="182563" indent="-182563">
              <a:spcAft>
                <a:spcPts val="600"/>
              </a:spcAft>
            </a:pPr>
            <a:endParaRPr lang="de-DE" sz="16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endParaRPr lang="de-DE" sz="16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3" name="Abgerundetes Rechteck 22"/>
          <p:cNvSpPr/>
          <p:nvPr/>
        </p:nvSpPr>
        <p:spPr>
          <a:xfrm>
            <a:off x="5944971" y="2820400"/>
            <a:ext cx="3215070" cy="36946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Anrechnung von Kenntnissen, Fertigkeiten und Kompetenzen unabhängig davon, in welchem Lernzusammenhang diese erworben wurden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Nachweis der Kompetenzen häufig über </a:t>
            </a:r>
            <a:r>
              <a:rPr lang="de-DE" sz="1800" dirty="0" err="1" smtClean="0">
                <a:solidFill>
                  <a:schemeClr val="tx1"/>
                </a:solidFill>
              </a:rPr>
              <a:t>Portfolioverfahren</a:t>
            </a:r>
            <a:endParaRPr lang="de-DE" sz="1800" dirty="0" smtClean="0">
              <a:solidFill>
                <a:schemeClr val="tx1"/>
              </a:solidFill>
            </a:endParaRPr>
          </a:p>
          <a:p>
            <a:pPr marL="182563" indent="-182563">
              <a:spcAft>
                <a:spcPts val="600"/>
              </a:spcAft>
            </a:pPr>
            <a:endParaRPr lang="de-DE" sz="18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endParaRPr lang="de-DE" sz="1800" dirty="0" smtClean="0">
              <a:solidFill>
                <a:schemeClr val="tx1"/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05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99E6A1-B7CF-4C8B-984F-020E490D81DC}" type="slidenum">
              <a:rPr lang="de-DE"/>
              <a:pPr>
                <a:defRPr/>
              </a:pPr>
              <a:t>6</a:t>
            </a:fld>
            <a:endParaRPr lang="de-DE" i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1044650"/>
            <a:ext cx="7772400" cy="666750"/>
          </a:xfrm>
        </p:spPr>
        <p:txBody>
          <a:bodyPr/>
          <a:lstStyle/>
          <a:p>
            <a:pPr eaLnBrk="1" hangingPunct="1"/>
            <a:r>
              <a:rPr lang="de-DE" sz="1800" dirty="0" smtClean="0"/>
              <a:t>Projekte zur Anrechnung beruflicher Kompetenzen </a:t>
            </a:r>
            <a:r>
              <a:rPr lang="de-DE" sz="2000" dirty="0" smtClean="0"/>
              <a:t> </a:t>
            </a:r>
            <a:endParaRPr lang="de-DE" dirty="0" smtClean="0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235131" y="2168525"/>
            <a:ext cx="1023757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>
                <a:latin typeface="Arial" charset="0"/>
              </a:rPr>
              <a:t>2006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0" y="2676525"/>
            <a:ext cx="2317751" cy="892552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300" b="1" dirty="0">
                <a:latin typeface="Arial" charset="0"/>
              </a:rPr>
              <a:t>ANKOM (Anrechnung beruflicher Kompetenzen auf </a:t>
            </a:r>
            <a:r>
              <a:rPr lang="de-DE" sz="1300" b="1" dirty="0" smtClean="0">
                <a:latin typeface="Arial" charset="0"/>
              </a:rPr>
              <a:t>Hochschul-studiengänge</a:t>
            </a:r>
            <a:r>
              <a:rPr lang="de-DE" sz="1300" b="1" dirty="0">
                <a:latin typeface="Arial" charset="0"/>
              </a:rPr>
              <a:t>)</a:t>
            </a:r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2968625" y="180030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>
                <a:solidFill>
                  <a:srgbClr val="003399"/>
                </a:solidFill>
                <a:latin typeface="Arial" charset="0"/>
              </a:rPr>
              <a:t>an der Universität Oldenburg</a:t>
            </a:r>
            <a:endParaRPr lang="de-DE" sz="1600"/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3275937" y="4887899"/>
            <a:ext cx="2254915" cy="646331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 dirty="0">
                <a:latin typeface="Arial" charset="0"/>
              </a:rPr>
              <a:t>CREDIVOC - Accreditation </a:t>
            </a:r>
            <a:r>
              <a:rPr lang="de-DE" sz="1200" b="1" dirty="0" err="1">
                <a:latin typeface="Arial" charset="0"/>
              </a:rPr>
              <a:t>of</a:t>
            </a:r>
            <a:r>
              <a:rPr lang="de-DE" sz="1200" b="1" dirty="0">
                <a:latin typeface="Arial" charset="0"/>
              </a:rPr>
              <a:t> </a:t>
            </a:r>
            <a:r>
              <a:rPr lang="de-DE" sz="1200" b="1" dirty="0" err="1">
                <a:latin typeface="Arial" charset="0"/>
              </a:rPr>
              <a:t>Vocational</a:t>
            </a:r>
            <a:r>
              <a:rPr lang="de-DE" sz="1200" b="1" dirty="0">
                <a:latin typeface="Arial" charset="0"/>
              </a:rPr>
              <a:t> Learning </a:t>
            </a:r>
            <a:r>
              <a:rPr lang="de-DE" sz="1200" b="1" dirty="0" err="1">
                <a:latin typeface="Arial" charset="0"/>
              </a:rPr>
              <a:t>Outcomes</a:t>
            </a:r>
            <a:endParaRPr lang="de-DE" sz="1200" b="1" dirty="0">
              <a:latin typeface="Arial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240632" y="2166938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2007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2317751" y="2674507"/>
            <a:ext cx="1695449" cy="492443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300" b="1" dirty="0">
                <a:latin typeface="Arial" charset="0"/>
              </a:rPr>
              <a:t>ANKOM </a:t>
            </a:r>
            <a:br>
              <a:rPr lang="de-DE" sz="1300" b="1" dirty="0">
                <a:latin typeface="Arial" charset="0"/>
              </a:rPr>
            </a:br>
            <a:r>
              <a:rPr lang="de-DE" sz="1300" b="1" dirty="0">
                <a:latin typeface="Arial" charset="0"/>
              </a:rPr>
              <a:t>Nachfolgeprojekte</a:t>
            </a: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4222143" y="5766911"/>
            <a:ext cx="3465301" cy="738664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>
                <a:latin typeface="Arial" charset="0"/>
              </a:rPr>
              <a:t>Offene Hochschule </a:t>
            </a:r>
            <a:br>
              <a:rPr lang="de-DE" sz="1400" b="1" dirty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>Niedersachsen</a:t>
            </a:r>
            <a:br>
              <a:rPr lang="de-DE" sz="1400" b="1" dirty="0" smtClean="0">
                <a:latin typeface="Arial" charset="0"/>
              </a:rPr>
            </a:br>
            <a:endParaRPr lang="de-DE" sz="1400" b="1" dirty="0">
              <a:latin typeface="Arial" charset="0"/>
            </a:endParaRPr>
          </a:p>
        </p:txBody>
      </p:sp>
      <p:pic>
        <p:nvPicPr>
          <p:cNvPr id="1537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8950" y="3046114"/>
            <a:ext cx="2456755" cy="111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500" y="4705350"/>
            <a:ext cx="16827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7" name="Text Box 20"/>
          <p:cNvSpPr txBox="1">
            <a:spLocks noChangeArrowheads="1"/>
          </p:cNvSpPr>
          <p:nvPr/>
        </p:nvSpPr>
        <p:spPr bwMode="auto">
          <a:xfrm>
            <a:off x="6610324" y="4887358"/>
            <a:ext cx="1945279" cy="492443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 dirty="0">
                <a:latin typeface="Arial" charset="0"/>
              </a:rPr>
              <a:t>CREDICARE </a:t>
            </a:r>
            <a:br>
              <a:rPr lang="de-DE" sz="1200" b="1" dirty="0">
                <a:latin typeface="Arial" charset="0"/>
              </a:rPr>
            </a:br>
            <a:r>
              <a:rPr lang="de-DE" sz="1200" b="1" dirty="0">
                <a:latin typeface="Arial" charset="0"/>
              </a:rPr>
              <a:t>(Pflegeberufe</a:t>
            </a:r>
            <a:r>
              <a:rPr lang="de-DE" sz="1400" b="1" dirty="0" smtClean="0">
                <a:latin typeface="Arial" charset="0"/>
              </a:rPr>
              <a:t>)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15382" name="Text Box 6"/>
          <p:cNvSpPr txBox="1">
            <a:spLocks noChangeArrowheads="1"/>
          </p:cNvSpPr>
          <p:nvPr/>
        </p:nvSpPr>
        <p:spPr bwMode="auto">
          <a:xfrm>
            <a:off x="6419338" y="2673462"/>
            <a:ext cx="2635127" cy="692497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300" b="1" dirty="0">
                <a:latin typeface="Arial" charset="0"/>
              </a:rPr>
              <a:t>ANKOM III  </a:t>
            </a:r>
            <a:br>
              <a:rPr lang="de-DE" sz="1300" b="1" dirty="0">
                <a:latin typeface="Arial" charset="0"/>
              </a:rPr>
            </a:br>
            <a:r>
              <a:rPr lang="de-DE" sz="1300" b="1" dirty="0">
                <a:latin typeface="Arial" charset="0"/>
              </a:rPr>
              <a:t>INOS</a:t>
            </a:r>
            <a:br>
              <a:rPr lang="de-DE" sz="1300" b="1" dirty="0">
                <a:latin typeface="Arial" charset="0"/>
              </a:rPr>
            </a:br>
            <a:r>
              <a:rPr lang="de-DE" sz="1300" b="1" dirty="0">
                <a:latin typeface="Arial" charset="0"/>
              </a:rPr>
              <a:t>(bis 2014)</a:t>
            </a:r>
          </a:p>
        </p:txBody>
      </p:sp>
      <p:sp>
        <p:nvSpPr>
          <p:cNvPr id="15383" name="Text Box 14"/>
          <p:cNvSpPr txBox="1">
            <a:spLocks noChangeArrowheads="1"/>
          </p:cNvSpPr>
          <p:nvPr/>
        </p:nvSpPr>
        <p:spPr bwMode="auto">
          <a:xfrm>
            <a:off x="6423468" y="3569077"/>
            <a:ext cx="2630997" cy="892552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spcBef>
                <a:spcPct val="50000"/>
              </a:spcBef>
              <a:defRPr sz="1300" b="1">
                <a:latin typeface="Arial" charset="0"/>
              </a:defRPr>
            </a:lvl1pPr>
          </a:lstStyle>
          <a:p>
            <a:r>
              <a:rPr lang="de-DE" dirty="0"/>
              <a:t>Aufstieg durch </a:t>
            </a:r>
            <a:br>
              <a:rPr lang="de-DE" dirty="0"/>
            </a:br>
            <a:r>
              <a:rPr lang="de-DE" dirty="0"/>
              <a:t>Bildung -</a:t>
            </a:r>
            <a:br>
              <a:rPr lang="de-DE" dirty="0"/>
            </a:br>
            <a:r>
              <a:rPr lang="de-DE" dirty="0" err="1"/>
              <a:t>MINTOnline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(bis 2015) 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2317751" y="2168149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2008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394870" y="2168149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2009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4471989" y="2170073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2010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5530852" y="2168228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2011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6610325" y="2170085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2012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7685090" y="2170073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2013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7685090" y="5766911"/>
            <a:ext cx="1369376" cy="7386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Kompetenz-</a:t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err="1" smtClean="0">
                <a:latin typeface="Arial" charset="0"/>
              </a:rPr>
              <a:t>bereich</a:t>
            </a:r>
            <a:r>
              <a:rPr lang="de-DE" sz="1400" b="1" dirty="0" smtClean="0">
                <a:latin typeface="Arial" charset="0"/>
              </a:rPr>
              <a:t/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>Anrechnung</a:t>
            </a:r>
            <a:endParaRPr lang="de-DE" sz="1400" b="1" dirty="0">
              <a:latin typeface="Arial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625" y="5766911"/>
            <a:ext cx="3000375" cy="657225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47649" y="4949634"/>
            <a:ext cx="784673" cy="52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04674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325799"/>
            <a:ext cx="7772400" cy="685800"/>
          </a:xfrm>
        </p:spPr>
        <p:txBody>
          <a:bodyPr/>
          <a:lstStyle/>
          <a:p>
            <a:r>
              <a:rPr lang="de-DE" sz="2000" dirty="0" smtClean="0"/>
              <a:t>Schwierigkeiten bei der Einführung von Anrechnung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6589EB-D16F-42E0-9A5A-55024E9DCC37}" type="slidenum">
              <a:rPr lang="de-DE"/>
              <a:pPr>
                <a:defRPr/>
              </a:pPr>
              <a:t>7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990600" y="2357674"/>
            <a:ext cx="698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Probleme der Hochschulen: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Unvollständige Informationen über die anzurechnenden Abschlüsse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Unüberschaubare Vielzahl außerhochschulischer Abschlüsse (international…)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Fehlende Informationen über Lernergebnisse 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Niveau des Lernens unklar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Andere Formen der Vermittlung als in Hochschule (gleichwertig?)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Es fehlen unabhängige und verlässliche Informationen über die anzurechnenden Qualifikationen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8912"/>
      </p:ext>
    </p:extLst>
  </p:cSld>
  <p:clrMapOvr>
    <a:masterClrMapping/>
  </p:clrMapOvr>
  <p:transition spd="med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5388" y="1435100"/>
            <a:ext cx="7772400" cy="685800"/>
          </a:xfrm>
        </p:spPr>
        <p:txBody>
          <a:bodyPr/>
          <a:lstStyle/>
          <a:p>
            <a:r>
              <a:rPr lang="de-DE" sz="2000" dirty="0" smtClean="0"/>
              <a:t>Schwierigkeiten bei der Einführung von Anrechnung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6589EB-D16F-42E0-9A5A-55024E9DCC37}" type="slidenum">
              <a:rPr lang="de-DE"/>
              <a:pPr>
                <a:defRPr/>
              </a:pPr>
              <a:t>8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927100" y="2466975"/>
            <a:ext cx="698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Probleme der Weiterbildungsträger bzw. Anbieter beruflicher Bildung: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Politischer Wille, die Angebote „anrechenbar“ zu gestalten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Anrechenbarkeit wird zu einem Qualitätskriterium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Fehlende Vorgaben, wie Anrechenbarkeit erreicht werden kann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Modularisierung der Angebote z.T. nicht möglich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Angebote besitzen häufig keine Prüfungen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Uneinheitliche Akzeptanz der Hochschulen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38588"/>
      </p:ext>
    </p:extLst>
  </p:cSld>
  <p:clrMapOvr>
    <a:masterClrMapping/>
  </p:clrMapOvr>
  <p:transition spd="med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1258888" y="1028638"/>
            <a:ext cx="7772400" cy="685800"/>
          </a:xfrm>
        </p:spPr>
        <p:txBody>
          <a:bodyPr/>
          <a:lstStyle/>
          <a:p>
            <a:r>
              <a:rPr lang="de-DE" smtClean="0"/>
              <a:t>Allgemeine Anrechnungsempfehlung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32C148-6A45-4B96-BBA5-40E7E76BE689}" type="slidenum">
              <a:rPr lang="de-DE" smtClean="0"/>
              <a:pPr>
                <a:defRPr/>
              </a:pPr>
              <a:t>9</a:t>
            </a:fld>
            <a:endParaRPr lang="de-DE" sz="1000" b="0" i="0">
              <a:latin typeface="Times New Roman" pitchFamily="18" charset="0"/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8" y="2466913"/>
            <a:ext cx="2478087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9763" y="1955738"/>
            <a:ext cx="5394325" cy="491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8567182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9_Nordwest">
  <a:themeElements>
    <a:clrScheme name="Haemer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9_Nordw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9_Nordw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5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6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Nordwes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815</Words>
  <Application>Microsoft Office PowerPoint</Application>
  <PresentationFormat>Bildschirmpräsentation (4:3)</PresentationFormat>
  <Paragraphs>237</Paragraphs>
  <Slides>16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Verdana</vt:lpstr>
      <vt:lpstr>Wingdings</vt:lpstr>
      <vt:lpstr>9_Nordwest</vt:lpstr>
      <vt:lpstr>Anrechnung beruflicher Kompetenzen  auf Hochschulstudiengänge </vt:lpstr>
      <vt:lpstr>PowerPoint-Präsentation</vt:lpstr>
      <vt:lpstr>Anrechnung beruflicher Kompetenzen</vt:lpstr>
      <vt:lpstr>Anrechnung in Deutschland</vt:lpstr>
      <vt:lpstr>Formen der Anrechnung</vt:lpstr>
      <vt:lpstr>Projekte zur Anrechnung beruflicher Kompetenzen  </vt:lpstr>
      <vt:lpstr>Schwierigkeiten bei der Einführung von Anrechnung</vt:lpstr>
      <vt:lpstr>Schwierigkeiten bei der Einführung von Anrechnung</vt:lpstr>
      <vt:lpstr>Allgemeine Anrechnungsempfehlung</vt:lpstr>
      <vt:lpstr>Allgemeine Anrechnungsempfehlung</vt:lpstr>
      <vt:lpstr>Allgemeine Anrechnungsempfehlung: Beteiligte</vt:lpstr>
      <vt:lpstr>Allgemeine Anrechnungsempfehlung</vt:lpstr>
      <vt:lpstr>Niveau eines Moduls </vt:lpstr>
      <vt:lpstr>PowerPoint-Präsentation</vt:lpstr>
      <vt:lpstr>Bisher erschienene Anrechnungsempfehlungen</vt:lpstr>
      <vt:lpstr>Kontakt </vt:lpstr>
    </vt:vector>
  </TitlesOfParts>
  <Company>Universität Oldenburg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FOLIENTITEL</dc:title>
  <dc:creator>wmueskens</dc:creator>
  <cp:lastModifiedBy>Wolfgang Müskens</cp:lastModifiedBy>
  <cp:revision>538</cp:revision>
  <cp:lastPrinted>2001-11-08T17:37:16Z</cp:lastPrinted>
  <dcterms:created xsi:type="dcterms:W3CDTF">2005-04-05T08:41:55Z</dcterms:created>
  <dcterms:modified xsi:type="dcterms:W3CDTF">2013-11-28T12:36:35Z</dcterms:modified>
</cp:coreProperties>
</file>