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351" r:id="rId3"/>
    <p:sldId id="350" r:id="rId4"/>
    <p:sldId id="348" r:id="rId5"/>
    <p:sldId id="349" r:id="rId6"/>
    <p:sldId id="352" r:id="rId7"/>
    <p:sldId id="336" r:id="rId8"/>
    <p:sldId id="342" r:id="rId9"/>
    <p:sldId id="343" r:id="rId10"/>
    <p:sldId id="344" r:id="rId11"/>
    <p:sldId id="345" r:id="rId12"/>
    <p:sldId id="354" r:id="rId13"/>
    <p:sldId id="357" r:id="rId14"/>
    <p:sldId id="358" r:id="rId15"/>
    <p:sldId id="359" r:id="rId16"/>
    <p:sldId id="296" r:id="rId17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7046"/>
    <a:srgbClr val="003399"/>
    <a:srgbClr val="C5D8FF"/>
    <a:srgbClr val="E0E0C2"/>
    <a:srgbClr val="CCCC99"/>
    <a:srgbClr val="EFEED5"/>
    <a:srgbClr val="F5E6BB"/>
    <a:srgbClr val="292929"/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3718" autoAdjust="0"/>
  </p:normalViewPr>
  <p:slideViewPr>
    <p:cSldViewPr>
      <p:cViewPr>
        <p:scale>
          <a:sx n="66" d="100"/>
          <a:sy n="66" d="100"/>
        </p:scale>
        <p:origin x="-787" y="-3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46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endParaRPr 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35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endParaRPr 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235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fld id="{10AECD30-934D-2A42-A8ED-046956A00D3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54071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endParaRPr lang="de-DE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5406"/>
            <a:ext cx="4985772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5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235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fld id="{A2B90F78-605C-4D48-BE09-978B2886643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60046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90F78-605C-4D48-BE09-978B28866437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13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15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2573FB-185D-4F3E-BB48-7D382F560095}" type="slidenum">
              <a:rPr lang="de-DE" smtClean="0"/>
              <a:pPr/>
              <a:t>16</a:t>
            </a:fld>
            <a:endParaRPr lang="de-DE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64112" cy="37242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622E-9D5F-4287-870B-8B3E3E0392EE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  <p:sp>
        <p:nvSpPr>
          <p:cNvPr id="6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88163" y="665163"/>
            <a:ext cx="2143125" cy="5461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65163"/>
            <a:ext cx="6278563" cy="5461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8888" y="665163"/>
            <a:ext cx="7772400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noProof="0" smtClean="0"/>
              <a:t>Tabelle durch Klicken auf Symbol hinzufügen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624458" y="6624737"/>
            <a:ext cx="491158" cy="18863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3CD17514-E2C6-9640-8059-5335D4B12700}" type="slidenum">
              <a:rPr lang="de-DE" smtClean="0"/>
              <a:pPr/>
              <a:t>‹Nr.›</a:t>
            </a:fld>
            <a:endParaRPr lang="de-DE" sz="200"/>
          </a:p>
        </p:txBody>
      </p:sp>
      <p:sp>
        <p:nvSpPr>
          <p:cNvPr id="6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ext Box 28"/>
          <p:cNvSpPr txBox="1">
            <a:spLocks noChangeArrowheads="1"/>
          </p:cNvSpPr>
          <p:nvPr userDrawn="1"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 b="1" i="1" dirty="0">
                <a:solidFill>
                  <a:srgbClr val="292929"/>
                </a:solidFill>
                <a:latin typeface="Arial" pitchFamily="-110" charset="0"/>
              </a:rPr>
              <a:t>FOLIE</a:t>
            </a:r>
            <a:endParaRPr lang="de-DE" sz="900" b="1" i="1" dirty="0">
              <a:latin typeface="Arial" pitchFamily="-110" charset="0"/>
            </a:endParaRPr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624737"/>
            <a:ext cx="563166" cy="188639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itchFamily="34" charset="0"/>
                <a:cs typeface="Arial" pitchFamily="34" charset="0"/>
              </a:defRPr>
            </a:lvl1pPr>
          </a:lstStyle>
          <a:p>
            <a:fld id="{E92756FA-A599-1E46-9F99-EB60E727A786}" type="slidenum">
              <a:rPr lang="de-DE" smtClean="0"/>
              <a:pPr/>
              <a:t>‹Nr.›</a:t>
            </a:fld>
            <a:endParaRPr lang="de-DE" sz="3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043608" y="215900"/>
            <a:ext cx="8100392" cy="3603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Rechteck 20"/>
          <p:cNvSpPr/>
          <p:nvPr userDrawn="1"/>
        </p:nvSpPr>
        <p:spPr bwMode="auto">
          <a:xfrm>
            <a:off x="3096344" y="0"/>
            <a:ext cx="3923928" cy="7647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079500" cy="57626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1079500" y="6642100"/>
            <a:ext cx="1889125" cy="2159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6642100"/>
            <a:ext cx="1079500" cy="215900"/>
          </a:xfrm>
          <a:prstGeom prst="rect">
            <a:avLst/>
          </a:prstGeom>
          <a:solidFill>
            <a:srgbClr val="D6D6A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27400" y="6405563"/>
            <a:ext cx="54562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1150938"/>
            <a:ext cx="1079500" cy="11112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1079500" y="1366838"/>
            <a:ext cx="6985000" cy="11112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1079500" y="1150938"/>
            <a:ext cx="11113" cy="2159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6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66516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DAS TITELFORMAT ZU BEARBEITEN</a:t>
            </a:r>
          </a:p>
        </p:txBody>
      </p:sp>
      <p:sp>
        <p:nvSpPr>
          <p:cNvPr id="20" name="Rechteck 19"/>
          <p:cNvSpPr/>
          <p:nvPr userDrawn="1"/>
        </p:nvSpPr>
        <p:spPr bwMode="auto">
          <a:xfrm>
            <a:off x="6516216" y="0"/>
            <a:ext cx="2376264" cy="7647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6" name="Picture 2" descr="C:\Users\Bärlenchen\Marlen\Uni\MINT-Online\Logos\logo-fraunhofer.g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948264" y="260648"/>
            <a:ext cx="1781175" cy="2857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Picture 2" descr="C:\Users\Bärlenchen\Marlen\Uni\MINT-Online\Logos\uniol_std_2f_cmyk.bmp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932040" y="116632"/>
            <a:ext cx="1728192" cy="53467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11560" y="3573016"/>
            <a:ext cx="7772400" cy="1470025"/>
          </a:xfrm>
        </p:spPr>
        <p:txBody>
          <a:bodyPr/>
          <a:lstStyle/>
          <a:p>
            <a:pPr algn="ctr"/>
            <a:r>
              <a:rPr lang="de-DE" sz="1800" i="0" dirty="0" smtClean="0"/>
              <a:t>MINT-Online </a:t>
            </a:r>
            <a:br>
              <a:rPr lang="de-DE" sz="1800" i="0" dirty="0" smtClean="0"/>
            </a:br>
            <a:r>
              <a:rPr lang="de-DE" sz="1800" i="0" dirty="0" err="1" smtClean="0"/>
              <a:t>Querschnittsbereich</a:t>
            </a:r>
            <a:r>
              <a:rPr lang="de-DE" sz="1800" i="0" dirty="0" smtClean="0"/>
              <a:t> </a:t>
            </a:r>
            <a:br>
              <a:rPr lang="de-DE" sz="1800" i="0" dirty="0" smtClean="0"/>
            </a:br>
            <a:r>
              <a:rPr lang="de-DE" sz="1800" i="0" dirty="0" smtClean="0"/>
              <a:t>„Kompetenzerfassung und –</a:t>
            </a:r>
            <a:r>
              <a:rPr lang="de-DE" sz="1800" i="0" dirty="0" err="1" smtClean="0"/>
              <a:t>anrechnung</a:t>
            </a:r>
            <a:r>
              <a:rPr lang="de-DE" sz="1800" i="0" dirty="0" smtClean="0"/>
              <a:t>“</a:t>
            </a:r>
            <a:br>
              <a:rPr lang="de-DE" sz="1800" i="0" dirty="0" smtClean="0"/>
            </a:br>
            <a:r>
              <a:rPr lang="de-DE" sz="2400" i="0" dirty="0" smtClean="0"/>
              <a:t/>
            </a:r>
            <a:br>
              <a:rPr lang="de-DE" sz="2400" i="0" dirty="0" smtClean="0"/>
            </a:br>
            <a:r>
              <a:rPr lang="de-DE" sz="3200" i="0" dirty="0" smtClean="0"/>
              <a:t>Nicht-traditionelle Studierende an deutschen Hochschulen </a:t>
            </a:r>
            <a:br>
              <a:rPr lang="de-DE" sz="3200" i="0" dirty="0" smtClean="0"/>
            </a:br>
            <a:r>
              <a:rPr lang="de-DE" sz="2400" i="0" dirty="0" smtClean="0"/>
              <a:t/>
            </a:r>
            <a:br>
              <a:rPr lang="de-DE" sz="2400" i="0" dirty="0" smtClean="0"/>
            </a:br>
            <a:r>
              <a:rPr lang="de-DE" sz="2400" dirty="0" smtClean="0"/>
              <a:t>Eine Sonderauswertung der Mediennutzungsstudie im Projekt MINT-Online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4283968" y="5589240"/>
            <a:ext cx="12682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dirty="0" smtClean="0">
                <a:latin typeface="+mj-lt"/>
              </a:rPr>
              <a:t>gefördert durch</a:t>
            </a:r>
            <a:endParaRPr lang="de-DE" sz="1200" dirty="0">
              <a:latin typeface="+mj-lt"/>
            </a:endParaRPr>
          </a:p>
        </p:txBody>
      </p:sp>
      <p:pic>
        <p:nvPicPr>
          <p:cNvPr id="9" name="Picture 8" descr="C:\Users\Bärlenchen\Marlen\Uni\MINT-Online\Logos\bmb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6165304"/>
            <a:ext cx="1152128" cy="577881"/>
          </a:xfrm>
          <a:prstGeom prst="rect">
            <a:avLst/>
          </a:prstGeom>
          <a:noFill/>
        </p:spPr>
      </p:pic>
      <p:pic>
        <p:nvPicPr>
          <p:cNvPr id="1026" name="Picture 2" descr="C:\Users\Bärlenchen\Marlen\Uni\MINT-Online\Logos\logo_es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6165304"/>
            <a:ext cx="1096963" cy="560387"/>
          </a:xfrm>
          <a:prstGeom prst="rect">
            <a:avLst/>
          </a:prstGeom>
          <a:noFill/>
        </p:spPr>
      </p:pic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0" y="6642100"/>
            <a:ext cx="1079500" cy="215900"/>
          </a:xfrm>
          <a:prstGeom prst="rect">
            <a:avLst/>
          </a:prstGeom>
          <a:solidFill>
            <a:srgbClr val="D6D6A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" name="Picture 2" descr="C:\Users\Bärlenchen\Marlen\Uni\MINT-Online\Logos\EU_5000200-flag-c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6193110"/>
            <a:ext cx="822387" cy="548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10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Fachhochschulen (N=825) </a:t>
            </a:r>
            <a:endParaRPr lang="de-DE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772816"/>
            <a:ext cx="4464496" cy="465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11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FU Hagen (N=188) </a:t>
            </a:r>
            <a:endParaRPr lang="de-DE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635268"/>
            <a:ext cx="4620741" cy="481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12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Unterstützung nicht-traditionell Studierender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123728" y="2492896"/>
          <a:ext cx="597666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</a:tblGrid>
              <a:tr h="15481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pPr marL="173038" indent="-173038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flexible Modularisierung</a:t>
                      </a:r>
                    </a:p>
                    <a:p>
                      <a:pPr marL="173038" indent="-173038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Online-Module</a:t>
                      </a:r>
                    </a:p>
                    <a:p>
                      <a:pPr marL="173038" indent="-173038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variable</a:t>
                      </a:r>
                      <a:r>
                        <a:rPr lang="de-DE" baseline="0" dirty="0" smtClean="0"/>
                        <a:t> Teilzeitstudienmodelle</a:t>
                      </a:r>
                    </a:p>
                    <a:p>
                      <a:pPr marL="173038" indent="-173038"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Vorlesungsaufzeichnungen</a:t>
                      </a:r>
                    </a:p>
                    <a:p>
                      <a:pPr marL="173038" indent="-173038"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Kinderbetreuung 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 rot="16200000">
            <a:off x="-129714" y="359421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Zeitbudget</a:t>
            </a:r>
            <a:endParaRPr lang="de-DE" dirty="0"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43608" y="30689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normal</a:t>
            </a:r>
            <a:endParaRPr lang="de-DE" sz="1600" dirty="0">
              <a:latin typeface="+mj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71600" y="429309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latin typeface="+mj-lt"/>
              </a:rPr>
              <a:t>einge</a:t>
            </a:r>
            <a:r>
              <a:rPr lang="de-DE" sz="1600" dirty="0" smtClean="0">
                <a:latin typeface="+mj-lt"/>
              </a:rPr>
              <a:t>-schränkt</a:t>
            </a:r>
            <a:endParaRPr lang="de-DE" sz="1600" dirty="0">
              <a:latin typeface="+mj-lt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erforderliche Maßnahmen </a:t>
            </a:r>
            <a:endParaRPr lang="de-DE" sz="16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13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Maßnahmen für nicht-traditionell Studierende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Beispiel </a:t>
            </a:r>
            <a:r>
              <a:rPr lang="de-DE" sz="1600" b="1" i="1" dirty="0" err="1" smtClean="0">
                <a:solidFill>
                  <a:srgbClr val="003399"/>
                </a:solidFill>
                <a:latin typeface="Arial" charset="0"/>
              </a:rPr>
              <a:t>CvO</a:t>
            </a: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 Universität Oldenburg</a:t>
            </a:r>
            <a:endParaRPr lang="de-DE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772816"/>
            <a:ext cx="444817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6156176" y="2708919"/>
          <a:ext cx="2448271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/>
              </a:tblGrid>
              <a:tr h="3096344">
                <a:tc>
                  <a:txBody>
                    <a:bodyPr/>
                    <a:lstStyle/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Modularisierung</a:t>
                      </a: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Online-Module</a:t>
                      </a: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variable Teilzeitstudien-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modelle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Vorlesungs-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aufzeichnungen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Kinderbetreuung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Ellipse 7"/>
          <p:cNvSpPr/>
          <p:nvPr/>
        </p:nvSpPr>
        <p:spPr bwMode="auto">
          <a:xfrm rot="16200000">
            <a:off x="3707904" y="3789040"/>
            <a:ext cx="1152128" cy="244827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5148064" y="4581128"/>
            <a:ext cx="1008112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14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Unterstützung nicht-traditionell Studierender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123728" y="2492896"/>
          <a:ext cx="4943872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  <a:gridCol w="2471936"/>
              </a:tblGrid>
              <a:tr h="33123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Anrechnung beruflicher Kompetenzen</a:t>
                      </a: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Studienvor-bereitungskurse</a:t>
                      </a:r>
                      <a:endParaRPr lang="de-DE" sz="1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Anknüpfen an berufliche Erfahrungen</a:t>
                      </a: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Umgang mit Heterogenität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3851920" y="1556792"/>
            <a:ext cx="230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Biografie</a:t>
            </a:r>
            <a:endParaRPr lang="de-DE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19888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traditionell</a:t>
            </a:r>
            <a:endParaRPr lang="de-DE" sz="1600" dirty="0">
              <a:latin typeface="+mj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932040" y="198884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nicht- traditionell</a:t>
            </a:r>
            <a:endParaRPr lang="de-DE" sz="1600" dirty="0">
              <a:latin typeface="+mj-lt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erforderliche Maßnahmen </a:t>
            </a:r>
            <a:endParaRPr lang="de-DE" sz="16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15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Maßnahmen für nicht-traditionell Studierende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Beispiel </a:t>
            </a:r>
            <a:r>
              <a:rPr lang="de-DE" sz="1600" b="1" i="1" dirty="0" err="1" smtClean="0">
                <a:solidFill>
                  <a:srgbClr val="003399"/>
                </a:solidFill>
                <a:latin typeface="Arial" charset="0"/>
              </a:rPr>
              <a:t>CvO</a:t>
            </a: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 Universität Oldenburg</a:t>
            </a:r>
            <a:endParaRPr lang="de-DE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772816"/>
            <a:ext cx="444817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6156176" y="2492896"/>
          <a:ext cx="2448271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/>
              </a:tblGrid>
              <a:tr h="3312368">
                <a:tc>
                  <a:txBody>
                    <a:bodyPr/>
                    <a:lstStyle/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Anrechnung beruflicher Kompetenzen</a:t>
                      </a: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Studienvor-bereitungskurse</a:t>
                      </a:r>
                      <a:endParaRPr lang="de-DE" sz="1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Anknüpfen an berufliche Erfahrungen</a:t>
                      </a:r>
                    </a:p>
                    <a:p>
                      <a:pPr marL="173038" indent="-173038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Umgang mit Heterogenität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Ellipse 7"/>
          <p:cNvSpPr/>
          <p:nvPr/>
        </p:nvSpPr>
        <p:spPr bwMode="auto">
          <a:xfrm>
            <a:off x="4211960" y="2924944"/>
            <a:ext cx="1152128" cy="288032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5148064" y="3212976"/>
            <a:ext cx="1008112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22CFE2-AEA1-4A0E-983C-E155A01FD9CA}" type="slidenum">
              <a:rPr lang="de-DE" smtClean="0"/>
              <a:pPr/>
              <a:t>16</a:t>
            </a:fld>
            <a:endParaRPr lang="de-DE" i="0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r>
              <a:rPr lang="de-DE" sz="2000" smtClean="0">
                <a:latin typeface="Arial" charset="0"/>
              </a:rPr>
              <a:t>Kontakt 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079500" y="2159000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179513" y="1914525"/>
            <a:ext cx="6985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b="1" dirty="0" err="1" smtClean="0">
                <a:solidFill>
                  <a:srgbClr val="003399"/>
                </a:solidFill>
                <a:latin typeface="Arial" charset="0"/>
              </a:rPr>
              <a:t>Querschnittsbereich</a:t>
            </a: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 „Kompetenzerfassung und –</a:t>
            </a:r>
            <a:r>
              <a:rPr lang="de-DE" sz="1700" b="1" dirty="0" err="1" smtClean="0">
                <a:solidFill>
                  <a:srgbClr val="003399"/>
                </a:solidFill>
                <a:latin typeface="Arial" charset="0"/>
              </a:rPr>
              <a:t>anrechnung</a:t>
            </a: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“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Carl-von-Ossietzky-Universität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26111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http://www.anrechnung.uni-oldenburg.de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1187624" y="4293096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dirty="0">
                <a:solidFill>
                  <a:srgbClr val="003399"/>
                </a:solidFill>
                <a:latin typeface="Arial" charset="0"/>
              </a:rPr>
              <a:t>Dr. Wolfgang Müskens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wolfgang.mueskens@uni-oldenburg.de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dirty="0" smtClean="0">
                <a:solidFill>
                  <a:srgbClr val="003399"/>
                </a:solidFill>
                <a:latin typeface="Arial" charset="0"/>
              </a:rPr>
              <a:t>Dipl.-</a:t>
            </a:r>
            <a:r>
              <a:rPr lang="de-DE" sz="1700" i="1" dirty="0" err="1" smtClean="0">
                <a:solidFill>
                  <a:srgbClr val="003399"/>
                </a:solidFill>
                <a:latin typeface="Arial" charset="0"/>
              </a:rPr>
              <a:t>oec.</a:t>
            </a:r>
            <a:r>
              <a:rPr lang="de-DE" sz="1700" i="1" dirty="0" smtClean="0">
                <a:solidFill>
                  <a:srgbClr val="003399"/>
                </a:solidFill>
                <a:latin typeface="Arial" charset="0"/>
              </a:rPr>
              <a:t> Anja Eilers-Schoof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anja.eilers.schoof@uni-oldenburg.de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2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Merkmale nicht-traditionell Studierender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123728" y="2492896"/>
          <a:ext cx="4943872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  <a:gridCol w="2471936"/>
              </a:tblGrid>
              <a:tr h="33123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älter als 29 Jahre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Aus- oder Fortbildung absolviert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Jahre oder älter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Berufsausbildung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oder berufliche Aufstiegsfort-</a:t>
                      </a:r>
                      <a:r>
                        <a:rPr lang="de-DE" sz="1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bildung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absolviert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3851920" y="1556792"/>
            <a:ext cx="230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Biografie</a:t>
            </a:r>
            <a:endParaRPr lang="de-DE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19888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traditionell</a:t>
            </a:r>
            <a:endParaRPr lang="de-DE" sz="1600" dirty="0">
              <a:latin typeface="+mj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932040" y="198884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nicht- traditionell</a:t>
            </a:r>
            <a:endParaRPr lang="de-DE" sz="16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3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Merkmale nicht-traditionell Studierender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123728" y="2492896"/>
          <a:ext cx="597666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</a:tblGrid>
              <a:tr h="15481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berufliche Tätigkeit neben dem Studium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max. 19 Stunden pro Woche 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keine Kinder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de-DE" dirty="0" smtClean="0"/>
                        <a:t>berufliche Tätigkeit neben</a:t>
                      </a:r>
                      <a:r>
                        <a:rPr lang="de-DE" baseline="0" dirty="0" smtClean="0"/>
                        <a:t> dem Studium </a:t>
                      </a:r>
                      <a:br>
                        <a:rPr lang="de-DE" baseline="0" dirty="0" smtClean="0"/>
                      </a:br>
                      <a:r>
                        <a:rPr lang="de-DE" baseline="0" dirty="0" smtClean="0"/>
                        <a:t>mehr als 19 Stunden pro Woche </a:t>
                      </a:r>
                      <a:br>
                        <a:rPr lang="de-DE" baseline="0" dirty="0" smtClean="0"/>
                      </a:br>
                      <a:r>
                        <a:rPr lang="de-DE" b="1" baseline="0" dirty="0" smtClean="0"/>
                        <a:t>oder </a:t>
                      </a:r>
                    </a:p>
                    <a:p>
                      <a:r>
                        <a:rPr lang="de-DE" baseline="0" dirty="0" smtClean="0"/>
                        <a:t>hat Kind(er) 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 rot="16200000">
            <a:off x="-129714" y="359421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Zeitbudget</a:t>
            </a:r>
            <a:endParaRPr lang="de-DE" dirty="0"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43608" y="30689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normal</a:t>
            </a:r>
            <a:endParaRPr lang="de-DE" sz="1600" dirty="0">
              <a:latin typeface="+mj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71600" y="429309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latin typeface="+mj-lt"/>
              </a:rPr>
              <a:t>einge</a:t>
            </a:r>
            <a:r>
              <a:rPr lang="de-DE" sz="1600" dirty="0" smtClean="0">
                <a:latin typeface="+mj-lt"/>
              </a:rPr>
              <a:t>-schränkt</a:t>
            </a:r>
            <a:endParaRPr lang="de-DE" sz="16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4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123728" y="2492896"/>
          <a:ext cx="4943872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  <a:gridCol w="2471936"/>
              </a:tblGrid>
              <a:tr h="15481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traditionelle Biografie, normales Zeitbudget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nicht-traditionelle Biografie, normales Zeitbudget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de-DE" dirty="0" smtClean="0"/>
                        <a:t>traditionelle</a:t>
                      </a:r>
                      <a:r>
                        <a:rPr lang="de-DE" baseline="0" dirty="0" smtClean="0"/>
                        <a:t> Biografie, eingeschränktes Zeitbudget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nicht-traditionelle</a:t>
                      </a:r>
                      <a:r>
                        <a:rPr lang="de-DE" baseline="0" dirty="0" smtClean="0"/>
                        <a:t> Biografie, eingeschränktes Zeitbudget</a:t>
                      </a:r>
                      <a:endParaRPr lang="de-DE" dirty="0"/>
                    </a:p>
                  </a:txBody>
                  <a:tcPr>
                    <a:solidFill>
                      <a:srgbClr val="DA7046"/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 rot="16200000">
            <a:off x="-129713" y="359421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Zeitbudget</a:t>
            </a:r>
            <a:endParaRPr lang="de-DE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851920" y="1556792"/>
            <a:ext cx="230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Biografie</a:t>
            </a:r>
            <a:endParaRPr lang="de-DE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19888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traditionell</a:t>
            </a:r>
            <a:endParaRPr lang="de-DE" sz="1600" dirty="0">
              <a:latin typeface="+mj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932040" y="198884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nicht- traditionell</a:t>
            </a:r>
            <a:endParaRPr lang="de-DE" sz="1600" dirty="0"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43608" y="30689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normal</a:t>
            </a:r>
            <a:endParaRPr lang="de-DE" sz="1600" dirty="0">
              <a:latin typeface="+mj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71600" y="429309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latin typeface="+mj-lt"/>
              </a:rPr>
              <a:t>einge</a:t>
            </a:r>
            <a:r>
              <a:rPr lang="de-DE" sz="1600" dirty="0" smtClean="0">
                <a:latin typeface="+mj-lt"/>
              </a:rPr>
              <a:t>-schränkt</a:t>
            </a:r>
            <a:endParaRPr lang="de-DE" sz="16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5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sp>
        <p:nvSpPr>
          <p:cNvPr id="8" name="Textfeld 7"/>
          <p:cNvSpPr txBox="1"/>
          <p:nvPr/>
        </p:nvSpPr>
        <p:spPr>
          <a:xfrm rot="16200000">
            <a:off x="-129713" y="359421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Zeitbudget</a:t>
            </a:r>
            <a:endParaRPr lang="de-DE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851920" y="1556792"/>
            <a:ext cx="230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Biografie</a:t>
            </a:r>
            <a:endParaRPr lang="de-DE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19888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traditionell</a:t>
            </a:r>
            <a:endParaRPr lang="de-DE" sz="1600" dirty="0">
              <a:latin typeface="+mj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932040" y="198884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nicht- traditionell</a:t>
            </a:r>
            <a:endParaRPr lang="de-DE" sz="1600" dirty="0"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43608" y="30689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normal</a:t>
            </a:r>
            <a:endParaRPr lang="de-DE" sz="1600" dirty="0">
              <a:latin typeface="+mj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71600" y="429309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latin typeface="+mj-lt"/>
              </a:rPr>
              <a:t>einge</a:t>
            </a:r>
            <a:r>
              <a:rPr lang="de-DE" sz="1600" dirty="0" smtClean="0">
                <a:latin typeface="+mj-lt"/>
              </a:rPr>
              <a:t>-schränkt</a:t>
            </a:r>
            <a:endParaRPr lang="de-DE" sz="1600" dirty="0">
              <a:latin typeface="+mj-lt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2123728" y="2492896"/>
          <a:ext cx="4943872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  <a:gridCol w="2471936"/>
              </a:tblGrid>
              <a:tr h="15481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z.B. klassische Abiturient(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</a:t>
                      </a: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z.B. Ausbildung vor dem (Vollzeit-) Studium oder berufliche Umorientierung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de-DE" dirty="0" smtClean="0"/>
                        <a:t>z.B. Studierende mit Kindern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z.B. berufsbegleitend</a:t>
                      </a:r>
                      <a:r>
                        <a:rPr lang="de-DE" baseline="0" dirty="0" smtClean="0"/>
                        <a:t> Studierende</a:t>
                      </a:r>
                      <a:endParaRPr lang="de-DE" dirty="0"/>
                    </a:p>
                  </a:txBody>
                  <a:tcPr>
                    <a:solidFill>
                      <a:srgbClr val="DA704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6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123728" y="2492896"/>
          <a:ext cx="4943872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  <a:gridCol w="2471936"/>
              </a:tblGrid>
              <a:tr h="15481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traditionelle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Studierende 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nicht-traditionelle Studierende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de-DE" dirty="0" smtClean="0"/>
                        <a:t>nicht traditionelle</a:t>
                      </a:r>
                      <a:r>
                        <a:rPr lang="de-DE" baseline="0" dirty="0" smtClean="0"/>
                        <a:t> Studierende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nicht-traditionelle Studierende</a:t>
                      </a:r>
                      <a:endParaRPr lang="de-DE" dirty="0"/>
                    </a:p>
                  </a:txBody>
                  <a:tcPr>
                    <a:solidFill>
                      <a:srgbClr val="DA7046"/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 rot="16200000">
            <a:off x="-129713" y="359421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Zeitbudget</a:t>
            </a:r>
            <a:endParaRPr lang="de-DE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851920" y="1556792"/>
            <a:ext cx="230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Biografie</a:t>
            </a:r>
            <a:endParaRPr lang="de-DE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19888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traditionell</a:t>
            </a:r>
            <a:endParaRPr lang="de-DE" sz="1600" dirty="0">
              <a:latin typeface="+mj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932040" y="198884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nicht- traditionell</a:t>
            </a:r>
            <a:endParaRPr lang="de-DE" sz="1600" dirty="0"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43608" y="30689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</a:rPr>
              <a:t>normal</a:t>
            </a:r>
            <a:endParaRPr lang="de-DE" sz="1600" dirty="0">
              <a:latin typeface="+mj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71600" y="429309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latin typeface="+mj-lt"/>
              </a:rPr>
              <a:t>einge</a:t>
            </a:r>
            <a:r>
              <a:rPr lang="de-DE" sz="1600" dirty="0" smtClean="0">
                <a:latin typeface="+mj-lt"/>
              </a:rPr>
              <a:t>-schränkt</a:t>
            </a:r>
            <a:endParaRPr lang="de-DE" sz="16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7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Alle Befragten (N=2229) </a:t>
            </a:r>
            <a:endParaRPr lang="de-DE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9556" y="1772816"/>
            <a:ext cx="4384913" cy="459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8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Universitäten (außer Uni Oldenburg / FU Hagen) (N=840) </a:t>
            </a:r>
            <a:endParaRPr lang="de-DE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772816"/>
            <a:ext cx="4464496" cy="467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DD0632-9027-4510-93D8-51876CCAB31F}" type="slidenum">
              <a:rPr lang="de-DE"/>
              <a:pPr>
                <a:defRPr/>
              </a:pPr>
              <a:t>9</a:t>
            </a:fld>
            <a:endParaRPr lang="de-DE" i="0"/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3563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Gruppen nicht-traditionell Studierender</a:t>
            </a:r>
            <a:endParaRPr lang="de-DE" dirty="0" smtClean="0"/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600" b="1" i="1" dirty="0" err="1" smtClean="0">
                <a:solidFill>
                  <a:srgbClr val="003399"/>
                </a:solidFill>
                <a:latin typeface="Arial" charset="0"/>
              </a:rPr>
              <a:t>CvO</a:t>
            </a: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 Universität Oldenburg (N=250) </a:t>
            </a:r>
            <a:endParaRPr lang="de-DE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772816"/>
            <a:ext cx="444817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Folienmaster_we.b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e.b-powerpoint-vorlage_ohne_hintergrundfar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e.b-powerpoint-vorlage_ohne_hintergrundfar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.b-powerpoint-vorlage_ohne_hintergrundfarb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.b-powerpoint-vorlage_ohne_hintergrundfarb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.b-powerpoint-vorlage_ohne_hintergrundfarb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.b-powerpoint-vorlage_ohne_hintergrundfarbe 5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.b-powerpoint-vorlage_ohne_hintergrundfarbe 6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.b-powerpoint-vorlage_ohne_hintergrundfarb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Folienmaster_we.b</Template>
  <TotalTime>0</TotalTime>
  <Words>305</Words>
  <Application>Microsoft Office PowerPoint</Application>
  <PresentationFormat>Bildschirmpräsentation (4:3)</PresentationFormat>
  <Paragraphs>151</Paragraphs>
  <Slides>16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Folienmaster_we.b</vt:lpstr>
      <vt:lpstr>MINT-Online  Querschnittsbereich  „Kompetenzerfassung und –anrechnung“  Nicht-traditionelle Studierende an deutschen Hochschulen   Eine Sonderauswertung der Mediennutzungsstudie im Projekt MINT-Online</vt:lpstr>
      <vt:lpstr>Merkmale nicht-traditionell Studierender</vt:lpstr>
      <vt:lpstr>Merkmale nicht-traditionell Studierender</vt:lpstr>
      <vt:lpstr>Gruppen nicht-traditionell Studierender</vt:lpstr>
      <vt:lpstr>Gruppen nicht-traditionell Studierender</vt:lpstr>
      <vt:lpstr>Gruppen nicht-traditionell Studierender</vt:lpstr>
      <vt:lpstr>Gruppen nicht-traditionell Studierender</vt:lpstr>
      <vt:lpstr>Gruppen nicht-traditionell Studierender</vt:lpstr>
      <vt:lpstr>Gruppen nicht-traditionell Studierender</vt:lpstr>
      <vt:lpstr>Gruppen nicht-traditionell Studierender</vt:lpstr>
      <vt:lpstr>Gruppen nicht-traditionell Studierender</vt:lpstr>
      <vt:lpstr>Unterstützung nicht-traditionell Studierender</vt:lpstr>
      <vt:lpstr>Maßnahmen für nicht-traditionell Studierende</vt:lpstr>
      <vt:lpstr>Unterstützung nicht-traditionell Studierender</vt:lpstr>
      <vt:lpstr>Maßnahmen für nicht-traditionell Studierende</vt:lpstr>
      <vt:lpstr>Kontakt </vt:lpstr>
    </vt:vector>
  </TitlesOfParts>
  <Company>BU Wuppertal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Heinke Röbken</dc:creator>
  <cp:lastModifiedBy>Wolfgang Müskens</cp:lastModifiedBy>
  <cp:revision>334</cp:revision>
  <cp:lastPrinted>2001-11-08T17:37:16Z</cp:lastPrinted>
  <dcterms:created xsi:type="dcterms:W3CDTF">2011-03-31T12:49:43Z</dcterms:created>
  <dcterms:modified xsi:type="dcterms:W3CDTF">2012-12-10T16:55:04Z</dcterms:modified>
</cp:coreProperties>
</file>