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8" r:id="rId2"/>
  </p:sldIdLst>
  <p:sldSz cx="12599988" cy="15479713"/>
  <p:notesSz cx="7099300" cy="10234613"/>
  <p:embeddedFontLst>
    <p:embeddedFont>
      <p:font typeface="Nunito Sans Light" panose="00000400000000000000" pitchFamily="2" charset="0"/>
      <p:regular r:id="rId4"/>
      <p:italic r:id="rId5"/>
    </p:embeddedFont>
    <p:embeddedFont>
      <p:font typeface="Montserrat" panose="020B0604020202020204" charset="0"/>
      <p:regular r:id="rId6"/>
      <p:bold r:id="rId7"/>
      <p:italic r:id="rId8"/>
      <p:boldItalic r:id="rId9"/>
    </p:embeddedFont>
    <p:embeddedFont>
      <p:font typeface="Montserrat Light" panose="020B0604020202020204" charset="0"/>
      <p:regular r:id="rId10"/>
      <p:bold r:id="rId11"/>
      <p:italic r:id="rId12"/>
      <p:boldItalic r:id="rId13"/>
    </p:embeddedFont>
    <p:embeddedFont>
      <p:font typeface="Nunito Sans SemiBold" panose="00000700000000000000" pitchFamily="2" charset="0"/>
      <p:bold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78"/>
    <a:srgbClr val="003E6B"/>
    <a:srgbClr val="00A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4660"/>
  </p:normalViewPr>
  <p:slideViewPr>
    <p:cSldViewPr snapToGrid="0">
      <p:cViewPr varScale="1">
        <p:scale>
          <a:sx n="47" d="100"/>
          <a:sy n="47" d="100"/>
        </p:scale>
        <p:origin x="30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987550" y="768350"/>
            <a:ext cx="31242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87550" y="768350"/>
            <a:ext cx="31242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52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29519" y="2240815"/>
            <a:ext cx="11741100" cy="61772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29508" y="8529366"/>
            <a:ext cx="11741100" cy="2385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674647" y="14034060"/>
            <a:ext cx="756000" cy="11845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29508" y="3328909"/>
            <a:ext cx="11741100" cy="59092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29508" y="9486695"/>
            <a:ext cx="11741100" cy="39146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674647" y="14034060"/>
            <a:ext cx="756000" cy="11845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674647" y="14034060"/>
            <a:ext cx="756000" cy="11845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29508" y="6473033"/>
            <a:ext cx="11741100" cy="25334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674647" y="14034060"/>
            <a:ext cx="756000" cy="11845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29508" y="1339313"/>
            <a:ext cx="11741100" cy="17237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29508" y="3468401"/>
            <a:ext cx="11741100" cy="102816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674647" y="14034060"/>
            <a:ext cx="756000" cy="11845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29508" y="1339313"/>
            <a:ext cx="11741100" cy="17237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29508" y="3468401"/>
            <a:ext cx="5511600" cy="102816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658819" y="3468401"/>
            <a:ext cx="5511600" cy="102816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674647" y="14034060"/>
            <a:ext cx="756000" cy="11845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29508" y="1339313"/>
            <a:ext cx="11741100" cy="17237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674647" y="14034060"/>
            <a:ext cx="756000" cy="11845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29508" y="1672092"/>
            <a:ext cx="3869400" cy="22741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29508" y="4182034"/>
            <a:ext cx="3869400" cy="95685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674647" y="14034060"/>
            <a:ext cx="756000" cy="11845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75541" y="1354736"/>
            <a:ext cx="8774400" cy="12311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674647" y="14034060"/>
            <a:ext cx="756000" cy="11845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300000" y="-376"/>
            <a:ext cx="6300000" cy="1547948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65846" y="3711269"/>
            <a:ext cx="5574000" cy="44609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65846" y="8435920"/>
            <a:ext cx="5574000" cy="37170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806398" y="2179121"/>
            <a:ext cx="5287200" cy="111203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674647" y="14034060"/>
            <a:ext cx="756000" cy="11845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29508" y="12732014"/>
            <a:ext cx="8266200" cy="1821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674647" y="14034060"/>
            <a:ext cx="756000" cy="11845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29508" y="1339313"/>
            <a:ext cx="11741100" cy="172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29508" y="3468401"/>
            <a:ext cx="11741100" cy="1028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674647" y="14034060"/>
            <a:ext cx="756000" cy="118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7653399" y="2175750"/>
            <a:ext cx="5382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916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endParaRPr sz="2200"/>
          </a:p>
        </p:txBody>
      </p:sp>
      <p:sp>
        <p:nvSpPr>
          <p:cNvPr id="59" name="Google Shape;59;p13"/>
          <p:cNvSpPr/>
          <p:nvPr/>
        </p:nvSpPr>
        <p:spPr>
          <a:xfrm>
            <a:off x="343553" y="1788604"/>
            <a:ext cx="11118343" cy="3558230"/>
          </a:xfrm>
          <a:prstGeom prst="rect">
            <a:avLst/>
          </a:prstGeom>
          <a:solidFill>
            <a:srgbClr val="003F73"/>
          </a:solidFill>
          <a:ln w="9525" cap="flat" cmpd="sng">
            <a:solidFill>
              <a:srgbClr val="003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25" name="Google Shape;55;p13"/>
          <p:cNvSpPr txBox="1"/>
          <p:nvPr/>
        </p:nvSpPr>
        <p:spPr>
          <a:xfrm>
            <a:off x="347049" y="891517"/>
            <a:ext cx="11114846" cy="455652"/>
          </a:xfrm>
          <a:prstGeom prst="rect">
            <a:avLst/>
          </a:prstGeom>
          <a:solidFill>
            <a:srgbClr val="00A8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916"/>
              </a:lnSpc>
              <a:spcAft>
                <a:spcPts val="800"/>
              </a:spcAft>
            </a:pPr>
            <a:endParaRPr sz="2400" dirty="0">
              <a:solidFill>
                <a:schemeClr val="bg1"/>
              </a:solidFill>
              <a:latin typeface="Nunito Sans Light" panose="000004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430174" y="931403"/>
            <a:ext cx="288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Nunito Sans Light" panose="00000400000000000000" pitchFamily="2" charset="0"/>
              </a:rPr>
              <a:t>Inhaltsvergleich</a:t>
            </a:r>
          </a:p>
        </p:txBody>
      </p:sp>
      <p:sp>
        <p:nvSpPr>
          <p:cNvPr id="127" name="Google Shape;55;p13"/>
          <p:cNvSpPr txBox="1"/>
          <p:nvPr/>
        </p:nvSpPr>
        <p:spPr>
          <a:xfrm>
            <a:off x="347049" y="1339192"/>
            <a:ext cx="11114846" cy="455652"/>
          </a:xfrm>
          <a:prstGeom prst="rect">
            <a:avLst/>
          </a:prstGeom>
          <a:solidFill>
            <a:srgbClr val="00A879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916"/>
              </a:lnSpc>
              <a:spcAft>
                <a:spcPts val="800"/>
              </a:spcAft>
            </a:pPr>
            <a:endParaRPr sz="2400" dirty="0">
              <a:solidFill>
                <a:schemeClr val="bg1"/>
              </a:solidFill>
              <a:latin typeface="Nunito Sans Light" panose="000004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Textfeld 127"/>
          <p:cNvSpPr txBox="1"/>
          <p:nvPr/>
        </p:nvSpPr>
        <p:spPr>
          <a:xfrm>
            <a:off x="411124" y="1417177"/>
            <a:ext cx="2886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E6B"/>
                </a:solidFill>
                <a:latin typeface="Nunito Sans SemiBold" panose="00000700000000000000" pitchFamily="2" charset="0"/>
              </a:rPr>
              <a:t>Schritt 1</a:t>
            </a:r>
          </a:p>
        </p:txBody>
      </p:sp>
      <p:sp>
        <p:nvSpPr>
          <p:cNvPr id="129" name="Google Shape;98;p13"/>
          <p:cNvSpPr/>
          <p:nvPr/>
        </p:nvSpPr>
        <p:spPr>
          <a:xfrm>
            <a:off x="411124" y="1932530"/>
            <a:ext cx="2370177" cy="11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Überprüfung des Nachweises </a:t>
            </a:r>
            <a:r>
              <a:rPr lang="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der Fertigkeiten und Fähigkeiten durch die angegebenen Belege</a:t>
            </a:r>
            <a:endParaRPr sz="1200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sp>
        <p:nvSpPr>
          <p:cNvPr id="134" name="Google Shape;78;p13"/>
          <p:cNvSpPr/>
          <p:nvPr/>
        </p:nvSpPr>
        <p:spPr>
          <a:xfrm>
            <a:off x="3341730" y="1896434"/>
            <a:ext cx="2681574" cy="103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Aufgrund der Belege ist </a:t>
            </a:r>
            <a:r>
              <a:rPr lang="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plausibel nachvollziehbar</a:t>
            </a:r>
            <a:r>
              <a:rPr lang="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, dass der/die Studierende über die angegebenen Fähigkeiten und Fertigkeiten verfügt. </a:t>
            </a:r>
            <a:endParaRPr sz="1200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sp>
        <p:nvSpPr>
          <p:cNvPr id="136" name="Google Shape;78;p13"/>
          <p:cNvSpPr/>
          <p:nvPr/>
        </p:nvSpPr>
        <p:spPr>
          <a:xfrm>
            <a:off x="6563198" y="1968626"/>
            <a:ext cx="2276013" cy="103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Weiter mit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Schritt 2</a:t>
            </a:r>
            <a:endParaRPr lang="de-DE" sz="1200" b="1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sp>
        <p:nvSpPr>
          <p:cNvPr id="137" name="Google Shape;78;p13"/>
          <p:cNvSpPr/>
          <p:nvPr/>
        </p:nvSpPr>
        <p:spPr>
          <a:xfrm>
            <a:off x="3341730" y="2936160"/>
            <a:ext cx="2681574" cy="112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Aufgrund der Belege ist in weiten Teilen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nicht eindeutig zu bestimmen</a:t>
            </a: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, ob der/die Studierende über die angegebenen Fähigkeiten und Fertigkeiten verfügt.</a:t>
            </a:r>
            <a:endParaRPr lang="de-DE" sz="1200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sp>
        <p:nvSpPr>
          <p:cNvPr id="138" name="Google Shape;78;p13"/>
          <p:cNvSpPr/>
          <p:nvPr/>
        </p:nvSpPr>
        <p:spPr>
          <a:xfrm>
            <a:off x="6563198" y="2936160"/>
            <a:ext cx="2276013" cy="103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Fachgespräch zur Validierung des Portfolios vorschlagen</a:t>
            </a:r>
            <a:endParaRPr lang="de-DE" sz="3200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sp>
        <p:nvSpPr>
          <p:cNvPr id="139" name="Rechteck 138"/>
          <p:cNvSpPr/>
          <p:nvPr/>
        </p:nvSpPr>
        <p:spPr>
          <a:xfrm>
            <a:off x="9367741" y="3007681"/>
            <a:ext cx="15103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Weiter mit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Schritt 2</a:t>
            </a:r>
            <a:endParaRPr lang="de-DE" sz="1200" b="1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pic>
        <p:nvPicPr>
          <p:cNvPr id="140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8871" y="1981344"/>
            <a:ext cx="399899" cy="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302" y="1966413"/>
            <a:ext cx="399899" cy="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0101" y="2964735"/>
            <a:ext cx="399899" cy="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302" y="2964585"/>
            <a:ext cx="399899" cy="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7846" y="2993310"/>
            <a:ext cx="399899" cy="2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78;p13"/>
          <p:cNvSpPr/>
          <p:nvPr/>
        </p:nvSpPr>
        <p:spPr>
          <a:xfrm>
            <a:off x="3313156" y="4082162"/>
            <a:ext cx="2709165" cy="112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Aufgrund der Belege ist in weiten Teilen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nicht nachvollziehbar</a:t>
            </a: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, dass der/die Studierende über die angegebenen Fähigkeiten und Fertigkeiten verfügt</a:t>
            </a: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Calibri"/>
                <a:cs typeface="Calibri"/>
                <a:sym typeface="Calibri"/>
              </a:rPr>
              <a:t>. </a:t>
            </a:r>
            <a:endParaRPr lang="de-DE" sz="800" dirty="0">
              <a:solidFill>
                <a:srgbClr val="FFFFFF"/>
              </a:solidFill>
              <a:latin typeface="Nunito Sans Light" panose="000004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7" name="Google Shape;78;p13"/>
          <p:cNvSpPr/>
          <p:nvPr/>
        </p:nvSpPr>
        <p:spPr>
          <a:xfrm>
            <a:off x="6558687" y="4082162"/>
            <a:ext cx="2276013" cy="103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Gegebenenfalls Belege nachfordern</a:t>
            </a:r>
            <a:endParaRPr lang="de-DE" sz="3200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sp>
        <p:nvSpPr>
          <p:cNvPr id="148" name="Rechteck 147"/>
          <p:cNvSpPr/>
          <p:nvPr/>
        </p:nvSpPr>
        <p:spPr>
          <a:xfrm>
            <a:off x="9339166" y="4153683"/>
            <a:ext cx="15103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Weiter mit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Schritt 2</a:t>
            </a:r>
            <a:endParaRPr lang="de-DE" sz="1200" b="1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pic>
        <p:nvPicPr>
          <p:cNvPr id="149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1526" y="4110737"/>
            <a:ext cx="399899" cy="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4727" y="4110587"/>
            <a:ext cx="399899" cy="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9271" y="4139312"/>
            <a:ext cx="399899" cy="2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55;p13"/>
          <p:cNvSpPr txBox="1"/>
          <p:nvPr/>
        </p:nvSpPr>
        <p:spPr>
          <a:xfrm>
            <a:off x="343034" y="5353864"/>
            <a:ext cx="11118862" cy="455652"/>
          </a:xfrm>
          <a:prstGeom prst="rect">
            <a:avLst/>
          </a:prstGeom>
          <a:solidFill>
            <a:srgbClr val="00A879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916"/>
              </a:lnSpc>
              <a:spcAft>
                <a:spcPts val="800"/>
              </a:spcAft>
            </a:pPr>
            <a:endParaRPr sz="2400" dirty="0">
              <a:solidFill>
                <a:schemeClr val="bg1"/>
              </a:solidFill>
              <a:latin typeface="Nunito Sans Light" panose="000004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07108" y="5455913"/>
            <a:ext cx="2886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E6B"/>
                </a:solidFill>
                <a:latin typeface="Nunito Sans SemiBold" panose="00000700000000000000" pitchFamily="2" charset="0"/>
              </a:rPr>
              <a:t>Schritt 2</a:t>
            </a:r>
          </a:p>
        </p:txBody>
      </p:sp>
      <p:sp>
        <p:nvSpPr>
          <p:cNvPr id="31" name="Google Shape;59;p13"/>
          <p:cNvSpPr/>
          <p:nvPr/>
        </p:nvSpPr>
        <p:spPr>
          <a:xfrm>
            <a:off x="339536" y="5804056"/>
            <a:ext cx="11122360" cy="5242463"/>
          </a:xfrm>
          <a:prstGeom prst="rect">
            <a:avLst/>
          </a:prstGeom>
          <a:solidFill>
            <a:srgbClr val="003F73"/>
          </a:solidFill>
          <a:ln w="9525" cap="flat" cmpd="sng">
            <a:solidFill>
              <a:srgbClr val="003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33" name="Google Shape;98;p13"/>
          <p:cNvSpPr/>
          <p:nvPr/>
        </p:nvSpPr>
        <p:spPr>
          <a:xfrm>
            <a:off x="407109" y="5962795"/>
            <a:ext cx="2370177" cy="11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Überprüfung der Abdeckung  </a:t>
            </a:r>
            <a:r>
              <a:rPr lang="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der Lernergebnisse durch die angegebenen Belege</a:t>
            </a:r>
            <a:endParaRPr sz="1200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sp>
        <p:nvSpPr>
          <p:cNvPr id="34" name="Google Shape;78;p13"/>
          <p:cNvSpPr/>
          <p:nvPr/>
        </p:nvSpPr>
        <p:spPr>
          <a:xfrm>
            <a:off x="3349746" y="5976240"/>
            <a:ext cx="2672574" cy="112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Die Lernergebnisse werden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vollständig</a:t>
            </a: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 durch die dargestellten Fertigkeiten und Fähigkeiten abgedeckt.</a:t>
            </a:r>
            <a:endParaRPr lang="de-DE" sz="1200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sp>
        <p:nvSpPr>
          <p:cNvPr id="35" name="Google Shape;78;p13"/>
          <p:cNvSpPr/>
          <p:nvPr/>
        </p:nvSpPr>
        <p:spPr>
          <a:xfrm>
            <a:off x="6595278" y="5976240"/>
            <a:ext cx="2276013" cy="103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Anrechnung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genehmigen</a:t>
            </a:r>
            <a:endParaRPr lang="de-DE" sz="1200" b="1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pic>
        <p:nvPicPr>
          <p:cNvPr id="36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8117" y="6004815"/>
            <a:ext cx="399899" cy="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5382" y="6004665"/>
            <a:ext cx="399899" cy="2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78;p13"/>
          <p:cNvSpPr/>
          <p:nvPr/>
        </p:nvSpPr>
        <p:spPr>
          <a:xfrm>
            <a:off x="3321172" y="6941762"/>
            <a:ext cx="2701149" cy="112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Die Abdeckung der Lernergebnisse durch die dargestellten Fertigkeiten und Fähigkeiten ist aus Ihrer Sicht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ausreichend</a:t>
            </a: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 (Richtwert:  70 %).</a:t>
            </a:r>
            <a:endParaRPr lang="de-DE" sz="1200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sp>
        <p:nvSpPr>
          <p:cNvPr id="39" name="Google Shape;78;p13"/>
          <p:cNvSpPr/>
          <p:nvPr/>
        </p:nvSpPr>
        <p:spPr>
          <a:xfrm>
            <a:off x="6566703" y="6941762"/>
            <a:ext cx="2276013" cy="103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Weiter mit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Schritt 3</a:t>
            </a:r>
            <a:endParaRPr lang="de-DE" sz="3200" b="1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pic>
        <p:nvPicPr>
          <p:cNvPr id="40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9542" y="6970337"/>
            <a:ext cx="399899" cy="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807" y="6970187"/>
            <a:ext cx="399899" cy="2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78;p13"/>
          <p:cNvSpPr/>
          <p:nvPr/>
        </p:nvSpPr>
        <p:spPr>
          <a:xfrm>
            <a:off x="3329188" y="7910376"/>
            <a:ext cx="2586399" cy="262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Die Abdeckung der Lernergebnisse durch die dargestellten Fertigkeiten und Fähigkeiten ist aus Ihrer Sicht ausreichend. Aber das Modul besitzt für den Studienerfolg bzw. die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Berufsausübung zwingend erforderliche Lernergebnisse</a:t>
            </a: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, über die der/die Studierende nicht verfügt, bzw. die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nicht ausreichend</a:t>
            </a: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 nachgewiesen wurden. </a:t>
            </a:r>
            <a:endParaRPr lang="de-DE" sz="1200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sp>
        <p:nvSpPr>
          <p:cNvPr id="48" name="Google Shape;78;p13"/>
          <p:cNvSpPr/>
          <p:nvPr/>
        </p:nvSpPr>
        <p:spPr>
          <a:xfrm>
            <a:off x="6574719" y="7910377"/>
            <a:ext cx="2276013" cy="103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Anrechnung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ablehnen</a:t>
            </a:r>
            <a:endParaRPr lang="de-DE" sz="3200" b="1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pic>
        <p:nvPicPr>
          <p:cNvPr id="49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23" y="7938802"/>
            <a:ext cx="399899" cy="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526" y="7926920"/>
            <a:ext cx="399899" cy="2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78;p13"/>
          <p:cNvSpPr/>
          <p:nvPr/>
        </p:nvSpPr>
        <p:spPr>
          <a:xfrm>
            <a:off x="3324710" y="9986338"/>
            <a:ext cx="2701149" cy="112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Die Abdeckung der Lernergebnisse durch die dargestellten Fertigkeiten und Fähigkeiten ist aus Ihrer Sicht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ausreichend</a:t>
            </a: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 (Richtwert:  70 %).</a:t>
            </a:r>
            <a:endParaRPr lang="de-DE" sz="1200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pic>
        <p:nvPicPr>
          <p:cNvPr id="61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3080" y="10014913"/>
            <a:ext cx="399899" cy="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0345" y="10014763"/>
            <a:ext cx="399899" cy="2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8;p13"/>
          <p:cNvSpPr/>
          <p:nvPr/>
        </p:nvSpPr>
        <p:spPr>
          <a:xfrm>
            <a:off x="6577369" y="9989377"/>
            <a:ext cx="2276013" cy="103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Fachgespräch zur Validierung des Portfolios vorschlagen</a:t>
            </a:r>
            <a:endParaRPr lang="de-DE" sz="3200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9381912" y="10060898"/>
            <a:ext cx="15103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Weiter mit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Schritt 3</a:t>
            </a:r>
            <a:endParaRPr lang="de-DE" sz="1200" b="1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pic>
        <p:nvPicPr>
          <p:cNvPr id="74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2017" y="10046527"/>
            <a:ext cx="399899" cy="2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Rechteck 76"/>
          <p:cNvSpPr/>
          <p:nvPr/>
        </p:nvSpPr>
        <p:spPr>
          <a:xfrm>
            <a:off x="9396084" y="10457857"/>
            <a:ext cx="1681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Anrechnung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ablehnen</a:t>
            </a:r>
            <a:endParaRPr lang="de-DE" sz="1200" b="1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pic>
        <p:nvPicPr>
          <p:cNvPr id="78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6188" y="10443486"/>
            <a:ext cx="399899" cy="2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55;p13"/>
          <p:cNvSpPr txBox="1"/>
          <p:nvPr/>
        </p:nvSpPr>
        <p:spPr>
          <a:xfrm>
            <a:off x="339536" y="11058584"/>
            <a:ext cx="11122360" cy="455652"/>
          </a:xfrm>
          <a:prstGeom prst="rect">
            <a:avLst/>
          </a:prstGeom>
          <a:solidFill>
            <a:srgbClr val="00A8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916"/>
              </a:lnSpc>
              <a:spcAft>
                <a:spcPts val="800"/>
              </a:spcAft>
            </a:pPr>
            <a:endParaRPr sz="2400" dirty="0">
              <a:solidFill>
                <a:schemeClr val="bg1"/>
              </a:solidFill>
              <a:latin typeface="Nunito Sans Light" panose="000004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422661" y="11109103"/>
            <a:ext cx="288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Nunito Sans Light" panose="00000400000000000000" pitchFamily="2" charset="0"/>
              </a:rPr>
              <a:t>Niveauvergleich</a:t>
            </a:r>
          </a:p>
        </p:txBody>
      </p:sp>
      <p:sp>
        <p:nvSpPr>
          <p:cNvPr id="83" name="Google Shape;55;p13"/>
          <p:cNvSpPr txBox="1"/>
          <p:nvPr/>
        </p:nvSpPr>
        <p:spPr>
          <a:xfrm>
            <a:off x="339536" y="11516892"/>
            <a:ext cx="11122361" cy="455652"/>
          </a:xfrm>
          <a:prstGeom prst="rect">
            <a:avLst/>
          </a:prstGeom>
          <a:solidFill>
            <a:srgbClr val="00A879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916"/>
              </a:lnSpc>
              <a:spcAft>
                <a:spcPts val="800"/>
              </a:spcAft>
            </a:pPr>
            <a:endParaRPr sz="2400" dirty="0">
              <a:solidFill>
                <a:schemeClr val="bg1"/>
              </a:solidFill>
              <a:latin typeface="Nunito Sans Light" panose="000004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403611" y="11594877"/>
            <a:ext cx="2886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E6B"/>
                </a:solidFill>
                <a:latin typeface="Nunito Sans SemiBold" panose="00000700000000000000" pitchFamily="2" charset="0"/>
              </a:rPr>
              <a:t>Schritt 3</a:t>
            </a:r>
          </a:p>
        </p:txBody>
      </p:sp>
      <p:sp>
        <p:nvSpPr>
          <p:cNvPr id="85" name="Google Shape;59;p13"/>
          <p:cNvSpPr/>
          <p:nvPr/>
        </p:nvSpPr>
        <p:spPr>
          <a:xfrm>
            <a:off x="336039" y="11966046"/>
            <a:ext cx="11125859" cy="2572228"/>
          </a:xfrm>
          <a:prstGeom prst="rect">
            <a:avLst/>
          </a:prstGeom>
          <a:solidFill>
            <a:srgbClr val="003F73"/>
          </a:solidFill>
          <a:ln w="9525" cap="flat" cmpd="sng">
            <a:solidFill>
              <a:srgbClr val="003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0" name="Google Shape;98;p13"/>
          <p:cNvSpPr/>
          <p:nvPr/>
        </p:nvSpPr>
        <p:spPr>
          <a:xfrm>
            <a:off x="389381" y="12090940"/>
            <a:ext cx="2370177" cy="11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Vergleich der EQR-Niveaus </a:t>
            </a:r>
            <a:br>
              <a:rPr lang="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</a:br>
            <a:r>
              <a:rPr lang="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von Studienmodul und außerhochschulisch erworbenen Kompetenzen</a:t>
            </a:r>
            <a:endParaRPr sz="1200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sp>
        <p:nvSpPr>
          <p:cNvPr id="101" name="Google Shape;78;p13"/>
          <p:cNvSpPr/>
          <p:nvPr/>
        </p:nvSpPr>
        <p:spPr>
          <a:xfrm>
            <a:off x="3332018" y="12104385"/>
            <a:ext cx="2672574" cy="112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Das Niveau der Kompetenzen und Fähigkeiten des/der Studierenden liegt auf dem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gleichen Niveau</a:t>
            </a: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 wie das Studienmodul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oder übersteigt </a:t>
            </a: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sogar das Niveau des Studienmoduls.</a:t>
            </a:r>
            <a:endParaRPr lang="de-DE" sz="1200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sp>
        <p:nvSpPr>
          <p:cNvPr id="102" name="Google Shape;78;p13"/>
          <p:cNvSpPr/>
          <p:nvPr/>
        </p:nvSpPr>
        <p:spPr>
          <a:xfrm>
            <a:off x="6577550" y="12104385"/>
            <a:ext cx="2276013" cy="103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Anrechnung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genehmigen</a:t>
            </a:r>
            <a:endParaRPr lang="de-DE" sz="1200" b="1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pic>
        <p:nvPicPr>
          <p:cNvPr id="103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0389" y="12132960"/>
            <a:ext cx="399899" cy="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7654" y="12132810"/>
            <a:ext cx="399899" cy="2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78;p13"/>
          <p:cNvSpPr/>
          <p:nvPr/>
        </p:nvSpPr>
        <p:spPr>
          <a:xfrm>
            <a:off x="3335556" y="13415782"/>
            <a:ext cx="2672574" cy="112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Das Niveau d der Kompetenzen und Fähigkeiten des/der Studierenden liegt auf einem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niedrigeren Niveau </a:t>
            </a: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wie das Studienmodul. </a:t>
            </a:r>
            <a:endParaRPr lang="de-DE" sz="1200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sp>
        <p:nvSpPr>
          <p:cNvPr id="106" name="Google Shape;78;p13"/>
          <p:cNvSpPr/>
          <p:nvPr/>
        </p:nvSpPr>
        <p:spPr>
          <a:xfrm>
            <a:off x="6581088" y="13415782"/>
            <a:ext cx="2276013" cy="103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Fachgespräch zur Validierung des Portfolios vorschlagen</a:t>
            </a:r>
            <a:endParaRPr lang="de-DE" sz="3200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pic>
        <p:nvPicPr>
          <p:cNvPr id="107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927" y="13444357"/>
            <a:ext cx="399899" cy="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1192" y="13444207"/>
            <a:ext cx="399899" cy="2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Rechteck 108"/>
          <p:cNvSpPr/>
          <p:nvPr/>
        </p:nvSpPr>
        <p:spPr>
          <a:xfrm>
            <a:off x="9385451" y="13498895"/>
            <a:ext cx="19046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Anrechnung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"/>
              </a:rPr>
              <a:t>genehmigen</a:t>
            </a:r>
            <a:endParaRPr lang="de-DE" sz="1200" b="1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pic>
        <p:nvPicPr>
          <p:cNvPr id="110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5555" y="13484524"/>
            <a:ext cx="399899" cy="2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Rechteck 110"/>
          <p:cNvSpPr/>
          <p:nvPr/>
        </p:nvSpPr>
        <p:spPr>
          <a:xfrm>
            <a:off x="9399622" y="13895854"/>
            <a:ext cx="1681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de-DE" sz="1200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Anrechnung </a:t>
            </a:r>
            <a:r>
              <a:rPr lang="de-DE" sz="1200" b="1" dirty="0">
                <a:solidFill>
                  <a:srgbClr val="FFFFFF"/>
                </a:solidFill>
                <a:latin typeface="Nunito Sans Light" panose="00000400000000000000" pitchFamily="2" charset="0"/>
                <a:ea typeface="Montserrat Light"/>
                <a:cs typeface="Montserrat Light"/>
                <a:sym typeface="Montserrat Light"/>
              </a:rPr>
              <a:t>ablehnen</a:t>
            </a:r>
            <a:endParaRPr lang="de-DE" sz="1200" b="1" dirty="0">
              <a:solidFill>
                <a:srgbClr val="FFFFFF"/>
              </a:solidFill>
              <a:latin typeface="Nunito Sans Light" panose="00000400000000000000" pitchFamily="2" charset="0"/>
            </a:endParaRPr>
          </a:p>
        </p:txBody>
      </p:sp>
      <p:pic>
        <p:nvPicPr>
          <p:cNvPr id="112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9726" y="13881483"/>
            <a:ext cx="399899" cy="2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/>
          <p:cNvSpPr/>
          <p:nvPr/>
        </p:nvSpPr>
        <p:spPr>
          <a:xfrm>
            <a:off x="1120536" y="14789114"/>
            <a:ext cx="99574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A6A6A6"/>
              </a:buClr>
              <a:buSzPts val="1300"/>
            </a:pPr>
            <a:r>
              <a:rPr lang="de-DE" sz="1200" dirty="0">
                <a:solidFill>
                  <a:srgbClr val="A6A6A6"/>
                </a:solidFill>
                <a:latin typeface="Nunito Sans Light" panose="00000400000000000000" pitchFamily="2" charset="0"/>
              </a:rPr>
              <a:t>Die Übersicht ist lizenziert unter der Creative Commons Lizenz </a:t>
            </a:r>
            <a:r>
              <a:rPr lang="de-DE" sz="1200" dirty="0">
                <a:solidFill>
                  <a:srgbClr val="A6A6A6"/>
                </a:solidFill>
                <a:latin typeface="Nunito Sans Light" panose="00000400000000000000" pitchFamily="2" charset="0"/>
                <a:hlinkClick r:id="rId4"/>
              </a:rPr>
              <a:t>CC BY 4.0</a:t>
            </a:r>
            <a:r>
              <a:rPr lang="de-DE" sz="1200" dirty="0">
                <a:solidFill>
                  <a:srgbClr val="A6A6A6"/>
                </a:solidFill>
                <a:latin typeface="Nunito Sans Light" panose="00000400000000000000" pitchFamily="2" charset="0"/>
              </a:rPr>
              <a:t>. Namensnennung wie folgt: Wolfgang </a:t>
            </a:r>
            <a:r>
              <a:rPr lang="de-DE" sz="1200" dirty="0" smtClean="0">
                <a:solidFill>
                  <a:srgbClr val="A6A6A6"/>
                </a:solidFill>
                <a:latin typeface="Nunito Sans Light" panose="00000400000000000000" pitchFamily="2" charset="0"/>
              </a:rPr>
              <a:t>Müskens, Universität Oldenburg.</a:t>
            </a:r>
            <a:endParaRPr lang="de-DE" sz="1200" dirty="0">
              <a:latin typeface="Nunito Sans Light" panose="00000400000000000000" pitchFamily="2" charset="0"/>
            </a:endParaRPr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4" y="14789112"/>
            <a:ext cx="724456" cy="253470"/>
          </a:xfrm>
          <a:prstGeom prst="rect">
            <a:avLst/>
          </a:prstGeom>
        </p:spPr>
      </p:pic>
      <p:sp>
        <p:nvSpPr>
          <p:cNvPr id="69" name="Google Shape;55;p13"/>
          <p:cNvSpPr txBox="1"/>
          <p:nvPr/>
        </p:nvSpPr>
        <p:spPr>
          <a:xfrm>
            <a:off x="343033" y="268388"/>
            <a:ext cx="11118862" cy="629581"/>
          </a:xfrm>
          <a:prstGeom prst="rect">
            <a:avLst/>
          </a:prstGeom>
          <a:solidFill>
            <a:srgbClr val="00787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916"/>
              </a:lnSpc>
              <a:spcAft>
                <a:spcPts val="800"/>
              </a:spcAft>
            </a:pPr>
            <a:r>
              <a:rPr lang="de-DE" sz="2400" smtClean="0">
                <a:solidFill>
                  <a:schemeClr val="bg1"/>
                </a:solidFill>
                <a:latin typeface="Nunito Sans Light" panose="00000400000000000000" pitchFamily="2" charset="0"/>
                <a:ea typeface="Montserrat"/>
                <a:cs typeface="Montserrat"/>
                <a:sym typeface="Montserrat"/>
              </a:rPr>
              <a:t> Gleichwertigkeitsprüfung</a:t>
            </a:r>
            <a:endParaRPr sz="2400" dirty="0">
              <a:solidFill>
                <a:schemeClr val="bg1"/>
              </a:solidFill>
              <a:latin typeface="Nunito Sans Light" panose="00000400000000000000" pitchFamily="2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560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Benutzerdefiniert</PresentationFormat>
  <Paragraphs>34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Nunito Sans Light</vt:lpstr>
      <vt:lpstr>Montserrat</vt:lpstr>
      <vt:lpstr>Montserrat Light</vt:lpstr>
      <vt:lpstr>Nunito Sans SemiBold</vt:lpstr>
      <vt:lpstr>Calibri</vt:lpstr>
      <vt:lpstr>Simple Light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A.Kaiser</dc:creator>
  <cp:lastModifiedBy>A.Kaiser</cp:lastModifiedBy>
  <cp:revision>27</cp:revision>
  <cp:lastPrinted>2021-04-01T09:50:51Z</cp:lastPrinted>
  <dcterms:modified xsi:type="dcterms:W3CDTF">2021-04-01T09:54:27Z</dcterms:modified>
</cp:coreProperties>
</file>