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8"/>
  </p:notesMasterIdLst>
  <p:handoutMasterIdLst>
    <p:handoutMasterId r:id="rId29"/>
  </p:handoutMasterIdLst>
  <p:sldIdLst>
    <p:sldId id="271" r:id="rId2"/>
    <p:sldId id="313" r:id="rId3"/>
    <p:sldId id="316" r:id="rId4"/>
    <p:sldId id="321" r:id="rId5"/>
    <p:sldId id="317" r:id="rId6"/>
    <p:sldId id="320" r:id="rId7"/>
    <p:sldId id="322" r:id="rId8"/>
    <p:sldId id="324" r:id="rId9"/>
    <p:sldId id="325" r:id="rId10"/>
    <p:sldId id="326" r:id="rId11"/>
    <p:sldId id="327" r:id="rId12"/>
    <p:sldId id="328" r:id="rId13"/>
    <p:sldId id="333" r:id="rId14"/>
    <p:sldId id="334" r:id="rId15"/>
    <p:sldId id="335" r:id="rId16"/>
    <p:sldId id="336" r:id="rId17"/>
    <p:sldId id="337" r:id="rId18"/>
    <p:sldId id="338" r:id="rId19"/>
    <p:sldId id="339" r:id="rId20"/>
    <p:sldId id="329" r:id="rId21"/>
    <p:sldId id="330" r:id="rId22"/>
    <p:sldId id="331" r:id="rId23"/>
    <p:sldId id="332" r:id="rId24"/>
    <p:sldId id="340" r:id="rId25"/>
    <p:sldId id="341" r:id="rId26"/>
    <p:sldId id="296" r:id="rId27"/>
  </p:sldIdLst>
  <p:sldSz cx="9144000" cy="6858000" type="screen4x3"/>
  <p:notesSz cx="6797675" cy="9928225"/>
  <p:defaultTextStyle>
    <a:defPPr>
      <a:defRPr lang="de-DE"/>
    </a:defPPr>
    <a:lvl1pPr algn="l" rtl="0" eaLnBrk="0" fontAlgn="base" hangingPunct="0">
      <a:spcBef>
        <a:spcPct val="0"/>
      </a:spcBef>
      <a:spcAft>
        <a:spcPct val="0"/>
      </a:spcAft>
      <a:defRPr sz="2400" kern="1200">
        <a:solidFill>
          <a:schemeClr val="tx1"/>
        </a:solidFill>
        <a:latin typeface="Times New Roman" pitchFamily="-110"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10"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10"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10"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10" charset="0"/>
        <a:ea typeface="+mn-ea"/>
        <a:cs typeface="+mn-cs"/>
      </a:defRPr>
    </a:lvl5pPr>
    <a:lvl6pPr marL="2286000" algn="l" defTabSz="457200" rtl="0" eaLnBrk="1" latinLnBrk="0" hangingPunct="1">
      <a:defRPr sz="2400" kern="1200">
        <a:solidFill>
          <a:schemeClr val="tx1"/>
        </a:solidFill>
        <a:latin typeface="Times New Roman" pitchFamily="-110" charset="0"/>
        <a:ea typeface="+mn-ea"/>
        <a:cs typeface="+mn-cs"/>
      </a:defRPr>
    </a:lvl6pPr>
    <a:lvl7pPr marL="2743200" algn="l" defTabSz="457200" rtl="0" eaLnBrk="1" latinLnBrk="0" hangingPunct="1">
      <a:defRPr sz="2400" kern="1200">
        <a:solidFill>
          <a:schemeClr val="tx1"/>
        </a:solidFill>
        <a:latin typeface="Times New Roman" pitchFamily="-110" charset="0"/>
        <a:ea typeface="+mn-ea"/>
        <a:cs typeface="+mn-cs"/>
      </a:defRPr>
    </a:lvl7pPr>
    <a:lvl8pPr marL="3200400" algn="l" defTabSz="457200" rtl="0" eaLnBrk="1" latinLnBrk="0" hangingPunct="1">
      <a:defRPr sz="2400" kern="1200">
        <a:solidFill>
          <a:schemeClr val="tx1"/>
        </a:solidFill>
        <a:latin typeface="Times New Roman" pitchFamily="-110" charset="0"/>
        <a:ea typeface="+mn-ea"/>
        <a:cs typeface="+mn-cs"/>
      </a:defRPr>
    </a:lvl8pPr>
    <a:lvl9pPr marL="3657600" algn="l" defTabSz="457200" rtl="0" eaLnBrk="1" latinLnBrk="0" hangingPunct="1">
      <a:defRPr sz="2400" kern="1200">
        <a:solidFill>
          <a:schemeClr val="tx1"/>
        </a:solidFill>
        <a:latin typeface="Times New Roman" pitchFamily="-11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C5D8FF"/>
    <a:srgbClr val="E0E0C2"/>
    <a:srgbClr val="CCCC99"/>
    <a:srgbClr val="EFEED5"/>
    <a:srgbClr val="F5E6BB"/>
    <a:srgbClr val="292929"/>
    <a:srgbClr val="99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DA37D80-6434-44D0-A028-1B22A696006F}" styleName="Helle Formatvorlage 3 - Akz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3718" autoAdjust="0"/>
  </p:normalViewPr>
  <p:slideViewPr>
    <p:cSldViewPr>
      <p:cViewPr>
        <p:scale>
          <a:sx n="66" d="100"/>
          <a:sy n="66" d="100"/>
        </p:scale>
        <p:origin x="-787" y="-34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46"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1"/>
            <a:ext cx="2945862" cy="495872"/>
          </a:xfrm>
          <a:prstGeom prst="rect">
            <a:avLst/>
          </a:prstGeom>
          <a:noFill/>
          <a:ln w="9525">
            <a:noFill/>
            <a:miter lim="800000"/>
            <a:headEnd/>
            <a:tailEnd/>
          </a:ln>
          <a:effectLst/>
        </p:spPr>
        <p:txBody>
          <a:bodyPr vert="horz" wrap="square" lIns="95564" tIns="47782" rIns="95564" bIns="47782" numCol="1" anchor="t" anchorCtr="0" compatLnSpc="1">
            <a:prstTxWarp prst="textNoShape">
              <a:avLst/>
            </a:prstTxWarp>
          </a:bodyPr>
          <a:lstStyle>
            <a:lvl1pPr defTabSz="955830">
              <a:defRPr sz="1300"/>
            </a:lvl1pPr>
          </a:lstStyle>
          <a:p>
            <a:endParaRPr lang="de-DE"/>
          </a:p>
        </p:txBody>
      </p:sp>
      <p:sp>
        <p:nvSpPr>
          <p:cNvPr id="17411" name="Rectangle 3"/>
          <p:cNvSpPr>
            <a:spLocks noGrp="1" noChangeArrowheads="1"/>
          </p:cNvSpPr>
          <p:nvPr>
            <p:ph type="dt" sz="quarter" idx="1"/>
          </p:nvPr>
        </p:nvSpPr>
        <p:spPr bwMode="auto">
          <a:xfrm>
            <a:off x="3851814" y="1"/>
            <a:ext cx="2945862" cy="495872"/>
          </a:xfrm>
          <a:prstGeom prst="rect">
            <a:avLst/>
          </a:prstGeom>
          <a:noFill/>
          <a:ln w="9525">
            <a:noFill/>
            <a:miter lim="800000"/>
            <a:headEnd/>
            <a:tailEnd/>
          </a:ln>
          <a:effectLst/>
        </p:spPr>
        <p:txBody>
          <a:bodyPr vert="horz" wrap="square" lIns="95564" tIns="47782" rIns="95564" bIns="47782" numCol="1" anchor="t" anchorCtr="0" compatLnSpc="1">
            <a:prstTxWarp prst="textNoShape">
              <a:avLst/>
            </a:prstTxWarp>
          </a:bodyPr>
          <a:lstStyle>
            <a:lvl1pPr algn="r" defTabSz="955830">
              <a:defRPr sz="1300"/>
            </a:lvl1pPr>
          </a:lstStyle>
          <a:p>
            <a:endParaRPr lang="de-DE"/>
          </a:p>
        </p:txBody>
      </p:sp>
      <p:sp>
        <p:nvSpPr>
          <p:cNvPr id="17412" name="Rectangle 4"/>
          <p:cNvSpPr>
            <a:spLocks noGrp="1" noChangeArrowheads="1"/>
          </p:cNvSpPr>
          <p:nvPr>
            <p:ph type="ftr" sz="quarter" idx="2"/>
          </p:nvPr>
        </p:nvSpPr>
        <p:spPr bwMode="auto">
          <a:xfrm>
            <a:off x="0" y="9432353"/>
            <a:ext cx="2945862" cy="495872"/>
          </a:xfrm>
          <a:prstGeom prst="rect">
            <a:avLst/>
          </a:prstGeom>
          <a:noFill/>
          <a:ln w="9525">
            <a:noFill/>
            <a:miter lim="800000"/>
            <a:headEnd/>
            <a:tailEnd/>
          </a:ln>
          <a:effectLst/>
        </p:spPr>
        <p:txBody>
          <a:bodyPr vert="horz" wrap="square" lIns="95564" tIns="47782" rIns="95564" bIns="47782" numCol="1" anchor="b" anchorCtr="0" compatLnSpc="1">
            <a:prstTxWarp prst="textNoShape">
              <a:avLst/>
            </a:prstTxWarp>
          </a:bodyPr>
          <a:lstStyle>
            <a:lvl1pPr defTabSz="955830">
              <a:defRPr sz="1300"/>
            </a:lvl1pPr>
          </a:lstStyle>
          <a:p>
            <a:endParaRPr lang="de-DE"/>
          </a:p>
        </p:txBody>
      </p:sp>
      <p:sp>
        <p:nvSpPr>
          <p:cNvPr id="17413" name="Rectangle 5"/>
          <p:cNvSpPr>
            <a:spLocks noGrp="1" noChangeArrowheads="1"/>
          </p:cNvSpPr>
          <p:nvPr>
            <p:ph type="sldNum" sz="quarter" idx="3"/>
          </p:nvPr>
        </p:nvSpPr>
        <p:spPr bwMode="auto">
          <a:xfrm>
            <a:off x="3851814" y="9432353"/>
            <a:ext cx="2945862" cy="495872"/>
          </a:xfrm>
          <a:prstGeom prst="rect">
            <a:avLst/>
          </a:prstGeom>
          <a:noFill/>
          <a:ln w="9525">
            <a:noFill/>
            <a:miter lim="800000"/>
            <a:headEnd/>
            <a:tailEnd/>
          </a:ln>
          <a:effectLst/>
        </p:spPr>
        <p:txBody>
          <a:bodyPr vert="horz" wrap="square" lIns="95564" tIns="47782" rIns="95564" bIns="47782" numCol="1" anchor="b" anchorCtr="0" compatLnSpc="1">
            <a:prstTxWarp prst="textNoShape">
              <a:avLst/>
            </a:prstTxWarp>
          </a:bodyPr>
          <a:lstStyle>
            <a:lvl1pPr algn="r" defTabSz="955830">
              <a:defRPr sz="1300"/>
            </a:lvl1pPr>
          </a:lstStyle>
          <a:p>
            <a:fld id="{10AECD30-934D-2A42-A8ED-046956A00D32}" type="slidenum">
              <a:rPr lang="de-DE"/>
              <a:pPr/>
              <a:t>‹Nr.›</a:t>
            </a:fld>
            <a:endParaRPr lang="de-DE"/>
          </a:p>
        </p:txBody>
      </p:sp>
    </p:spTree>
    <p:extLst>
      <p:ext uri="{BB962C8B-B14F-4D97-AF65-F5344CB8AC3E}">
        <p14:creationId xmlns="" xmlns:p14="http://schemas.microsoft.com/office/powerpoint/2010/main" val="1854071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1"/>
            <a:ext cx="2945862" cy="495872"/>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lvl1pPr defTabSz="955830">
              <a:defRPr sz="1300"/>
            </a:lvl1pPr>
          </a:lstStyle>
          <a:p>
            <a:endParaRPr lang="de-DE"/>
          </a:p>
        </p:txBody>
      </p:sp>
      <p:sp>
        <p:nvSpPr>
          <p:cNvPr id="20483" name="Rectangle 3"/>
          <p:cNvSpPr>
            <a:spLocks noGrp="1" noChangeArrowheads="1"/>
          </p:cNvSpPr>
          <p:nvPr>
            <p:ph type="dt" idx="1"/>
          </p:nvPr>
        </p:nvSpPr>
        <p:spPr bwMode="auto">
          <a:xfrm>
            <a:off x="3851814" y="1"/>
            <a:ext cx="2945862" cy="495872"/>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lvl1pPr algn="r" defTabSz="955830">
              <a:defRPr sz="1300"/>
            </a:lvl1pPr>
          </a:lstStyle>
          <a:p>
            <a:endParaRPr lang="de-DE"/>
          </a:p>
        </p:txBody>
      </p:sp>
      <p:sp>
        <p:nvSpPr>
          <p:cNvPr id="31748"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5952" y="4715406"/>
            <a:ext cx="4985772" cy="4467471"/>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p>
            <a:pPr lvl="0"/>
            <a:r>
              <a:rPr lang="de-DE"/>
              <a:t>Klicken Sie, um die Formate des Vorlagentextes zu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0" y="9432353"/>
            <a:ext cx="2945862" cy="495872"/>
          </a:xfrm>
          <a:prstGeom prst="rect">
            <a:avLst/>
          </a:prstGeom>
          <a:noFill/>
          <a:ln w="9525">
            <a:noFill/>
            <a:miter lim="800000"/>
            <a:headEnd/>
            <a:tailEnd/>
          </a:ln>
          <a:effectLst/>
        </p:spPr>
        <p:txBody>
          <a:bodyPr vert="horz" wrap="square" lIns="95571" tIns="47786" rIns="95571" bIns="47786" numCol="1" anchor="b" anchorCtr="0" compatLnSpc="1">
            <a:prstTxWarp prst="textNoShape">
              <a:avLst/>
            </a:prstTxWarp>
          </a:bodyPr>
          <a:lstStyle>
            <a:lvl1pPr defTabSz="955830">
              <a:defRPr sz="1300"/>
            </a:lvl1pPr>
          </a:lstStyle>
          <a:p>
            <a:endParaRPr lang="de-DE"/>
          </a:p>
        </p:txBody>
      </p:sp>
      <p:sp>
        <p:nvSpPr>
          <p:cNvPr id="20487" name="Rectangle 7"/>
          <p:cNvSpPr>
            <a:spLocks noGrp="1" noChangeArrowheads="1"/>
          </p:cNvSpPr>
          <p:nvPr>
            <p:ph type="sldNum" sz="quarter" idx="5"/>
          </p:nvPr>
        </p:nvSpPr>
        <p:spPr bwMode="auto">
          <a:xfrm>
            <a:off x="3851814" y="9432353"/>
            <a:ext cx="2945862" cy="495872"/>
          </a:xfrm>
          <a:prstGeom prst="rect">
            <a:avLst/>
          </a:prstGeom>
          <a:noFill/>
          <a:ln w="9525">
            <a:noFill/>
            <a:miter lim="800000"/>
            <a:headEnd/>
            <a:tailEnd/>
          </a:ln>
          <a:effectLst/>
        </p:spPr>
        <p:txBody>
          <a:bodyPr vert="horz" wrap="square" lIns="95571" tIns="47786" rIns="95571" bIns="47786" numCol="1" anchor="b" anchorCtr="0" compatLnSpc="1">
            <a:prstTxWarp prst="textNoShape">
              <a:avLst/>
            </a:prstTxWarp>
          </a:bodyPr>
          <a:lstStyle>
            <a:lvl1pPr algn="r" defTabSz="955830">
              <a:defRPr sz="1300"/>
            </a:lvl1pPr>
          </a:lstStyle>
          <a:p>
            <a:fld id="{A2B90F78-605C-4D48-BE09-978B28866437}" type="slidenum">
              <a:rPr lang="de-DE"/>
              <a:pPr/>
              <a:t>‹Nr.›</a:t>
            </a:fld>
            <a:endParaRPr lang="de-DE"/>
          </a:p>
        </p:txBody>
      </p:sp>
    </p:spTree>
    <p:extLst>
      <p:ext uri="{BB962C8B-B14F-4D97-AF65-F5344CB8AC3E}">
        <p14:creationId xmlns="" xmlns:p14="http://schemas.microsoft.com/office/powerpoint/2010/main" val="26600466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9163" y="746125"/>
            <a:ext cx="4959350" cy="3721100"/>
          </a:xfrm>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A2B90F78-605C-4D48-BE09-978B28866437}" type="slidenum">
              <a:rPr lang="de-DE" smtClean="0"/>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11</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13</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D649181-5092-4534-903E-6D48D3926511}" type="slidenum">
              <a:rPr lang="de-DE" smtClean="0">
                <a:latin typeface="Times New Roman" pitchFamily="18" charset="0"/>
              </a:rPr>
              <a:pPr/>
              <a:t>14</a:t>
            </a:fld>
            <a:endParaRPr lang="de-DE" smtClean="0">
              <a:latin typeface="Times New Roman" pitchFamily="18" charset="0"/>
            </a:endParaRPr>
          </a:p>
        </p:txBody>
      </p:sp>
      <p:sp>
        <p:nvSpPr>
          <p:cNvPr id="45059" name="Rectangle 2"/>
          <p:cNvSpPr>
            <a:spLocks noGrp="1" noRot="1" noChangeAspect="1" noChangeArrowheads="1" noTextEdit="1"/>
          </p:cNvSpPr>
          <p:nvPr>
            <p:ph type="sldImg"/>
          </p:nvPr>
        </p:nvSpPr>
        <p:spPr>
          <a:xfrm>
            <a:off x="919163" y="746125"/>
            <a:ext cx="4959350" cy="3721100"/>
          </a:xfrm>
          <a:ln/>
        </p:spPr>
      </p:sp>
      <p:sp>
        <p:nvSpPr>
          <p:cNvPr id="45060" name="Rectangle 3"/>
          <p:cNvSpPr>
            <a:spLocks noGrp="1" noChangeArrowheads="1"/>
          </p:cNvSpPr>
          <p:nvPr>
            <p:ph type="body" idx="1"/>
          </p:nvPr>
        </p:nvSpPr>
        <p:spPr>
          <a:noFill/>
          <a:ln/>
        </p:spPr>
        <p:txBody>
          <a:bodyPr/>
          <a:lstStyle/>
          <a:p>
            <a:pPr eaLnBrk="1" hangingPunct="1"/>
            <a:endParaRPr lang="de-DE"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D449A95B-EF60-4C51-859B-25469BC9D03A}" type="slidenum">
              <a:rPr lang="de-DE" smtClean="0">
                <a:latin typeface="Times New Roman" pitchFamily="18" charset="0"/>
              </a:rPr>
              <a:pPr/>
              <a:t>15</a:t>
            </a:fld>
            <a:endParaRPr lang="de-DE" smtClean="0">
              <a:latin typeface="Times New Roman" pitchFamily="18" charset="0"/>
            </a:endParaRPr>
          </a:p>
        </p:txBody>
      </p:sp>
      <p:sp>
        <p:nvSpPr>
          <p:cNvPr id="56323" name="Rectangle 2"/>
          <p:cNvSpPr>
            <a:spLocks noGrp="1" noRot="1" noChangeAspect="1" noChangeArrowheads="1" noTextEdit="1"/>
          </p:cNvSpPr>
          <p:nvPr>
            <p:ph type="sldImg"/>
          </p:nvPr>
        </p:nvSpPr>
        <p:spPr>
          <a:xfrm>
            <a:off x="917575" y="742950"/>
            <a:ext cx="4965700" cy="3724275"/>
          </a:xfrm>
          <a:ln/>
        </p:spPr>
      </p:sp>
      <p:sp>
        <p:nvSpPr>
          <p:cNvPr id="56324" name="Rectangle 3"/>
          <p:cNvSpPr>
            <a:spLocks noGrp="1" noChangeArrowheads="1"/>
          </p:cNvSpPr>
          <p:nvPr>
            <p:ph type="body" idx="1"/>
          </p:nvPr>
        </p:nvSpPr>
        <p:spPr>
          <a:xfrm>
            <a:off x="906463" y="4714875"/>
            <a:ext cx="4984750" cy="4470400"/>
          </a:xfrm>
          <a:noFill/>
          <a:ln/>
        </p:spPr>
        <p:txBody>
          <a:bodyPr/>
          <a:lstStyle/>
          <a:p>
            <a:pPr eaLnBrk="1" hangingPunct="1"/>
            <a:endParaRPr lang="de-DE"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03F622E-9D5F-4287-870B-8B3E3E0392EE}" type="slidenum">
              <a:rPr lang="de-DE" smtClean="0">
                <a:latin typeface="Times New Roman" pitchFamily="18" charset="0"/>
              </a:rPr>
              <a:pPr/>
              <a:t>16</a:t>
            </a:fld>
            <a:endParaRPr lang="de-DE" smtClean="0">
              <a:latin typeface="Times New Roman" pitchFamily="18" charset="0"/>
            </a:endParaRPr>
          </a:p>
        </p:txBody>
      </p:sp>
      <p:sp>
        <p:nvSpPr>
          <p:cNvPr id="50179" name="Rectangle 2"/>
          <p:cNvSpPr>
            <a:spLocks noGrp="1" noRot="1" noChangeAspect="1" noChangeArrowheads="1" noTextEdit="1"/>
          </p:cNvSpPr>
          <p:nvPr>
            <p:ph type="sldImg"/>
          </p:nvPr>
        </p:nvSpPr>
        <p:spPr>
          <a:xfrm>
            <a:off x="919163" y="746125"/>
            <a:ext cx="4959350" cy="3721100"/>
          </a:xfrm>
          <a:ln/>
        </p:spPr>
      </p:sp>
      <p:sp>
        <p:nvSpPr>
          <p:cNvPr id="50180" name="Rectangle 3"/>
          <p:cNvSpPr>
            <a:spLocks noGrp="1" noChangeArrowheads="1"/>
          </p:cNvSpPr>
          <p:nvPr>
            <p:ph type="body" idx="1"/>
          </p:nvPr>
        </p:nvSpPr>
        <p:spPr>
          <a:noFill/>
          <a:ln/>
        </p:spPr>
        <p:txBody>
          <a:bodyPr/>
          <a:lstStyle/>
          <a:p>
            <a:pPr eaLnBrk="1" hangingPunct="1"/>
            <a:endParaRPr lang="de-DE"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B42CAE4-709D-4369-8040-3DB10CE3AA79}" type="slidenum">
              <a:rPr lang="de-DE" smtClean="0">
                <a:latin typeface="Times New Roman" pitchFamily="18" charset="0"/>
              </a:rPr>
              <a:pPr/>
              <a:t>17</a:t>
            </a:fld>
            <a:endParaRPr lang="de-DE" smtClean="0">
              <a:latin typeface="Times New Roman" pitchFamily="18" charset="0"/>
            </a:endParaRPr>
          </a:p>
        </p:txBody>
      </p:sp>
      <p:sp>
        <p:nvSpPr>
          <p:cNvPr id="51203" name="Rectangle 2"/>
          <p:cNvSpPr>
            <a:spLocks noGrp="1" noRot="1" noChangeAspect="1" noChangeArrowheads="1" noTextEdit="1"/>
          </p:cNvSpPr>
          <p:nvPr>
            <p:ph type="sldImg"/>
          </p:nvPr>
        </p:nvSpPr>
        <p:spPr>
          <a:xfrm>
            <a:off x="919163" y="746125"/>
            <a:ext cx="4959350" cy="3721100"/>
          </a:xfrm>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D649181-5092-4534-903E-6D48D3926511}" type="slidenum">
              <a:rPr lang="de-DE" smtClean="0">
                <a:latin typeface="Times New Roman" pitchFamily="18" charset="0"/>
              </a:rPr>
              <a:pPr/>
              <a:t>18</a:t>
            </a:fld>
            <a:endParaRPr lang="de-DE" smtClean="0">
              <a:latin typeface="Times New Roman" pitchFamily="18" charset="0"/>
            </a:endParaRPr>
          </a:p>
        </p:txBody>
      </p:sp>
      <p:sp>
        <p:nvSpPr>
          <p:cNvPr id="45059" name="Rectangle 2"/>
          <p:cNvSpPr>
            <a:spLocks noGrp="1" noRot="1" noChangeAspect="1" noChangeArrowheads="1" noTextEdit="1"/>
          </p:cNvSpPr>
          <p:nvPr>
            <p:ph type="sldImg"/>
          </p:nvPr>
        </p:nvSpPr>
        <p:spPr>
          <a:xfrm>
            <a:off x="919163" y="746125"/>
            <a:ext cx="4959350" cy="3721100"/>
          </a:xfrm>
          <a:ln/>
        </p:spPr>
      </p:sp>
      <p:sp>
        <p:nvSpPr>
          <p:cNvPr id="45060" name="Rectangle 3"/>
          <p:cNvSpPr>
            <a:spLocks noGrp="1" noChangeArrowheads="1"/>
          </p:cNvSpPr>
          <p:nvPr>
            <p:ph type="body" idx="1"/>
          </p:nvPr>
        </p:nvSpPr>
        <p:spPr>
          <a:noFill/>
          <a:ln/>
        </p:spPr>
        <p:txBody>
          <a:bodyPr/>
          <a:lstStyle/>
          <a:p>
            <a:pPr eaLnBrk="1" hangingPunct="1"/>
            <a:endParaRPr lang="de-DE"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19</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A68556-F1F7-4987-A73A-908019A10310}" type="slidenum">
              <a:rPr lang="de-DE"/>
              <a:pPr/>
              <a:t>21</a:t>
            </a:fld>
            <a:endParaRPr lang="de-DE"/>
          </a:p>
        </p:txBody>
      </p:sp>
      <p:sp>
        <p:nvSpPr>
          <p:cNvPr id="736258" name="Rectangle 2"/>
          <p:cNvSpPr>
            <a:spLocks noGrp="1" noRot="1" noChangeAspect="1" noChangeArrowheads="1" noTextEdit="1"/>
          </p:cNvSpPr>
          <p:nvPr>
            <p:ph type="sldImg"/>
          </p:nvPr>
        </p:nvSpPr>
        <p:spPr>
          <a:xfrm>
            <a:off x="919163" y="746125"/>
            <a:ext cx="4959350" cy="3721100"/>
          </a:xfrm>
          <a:ln/>
        </p:spPr>
      </p:sp>
      <p:sp>
        <p:nvSpPr>
          <p:cNvPr id="73625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19C27F59-3854-4A8A-919A-A088C9D67F7A}" type="slidenum">
              <a:rPr lang="de-DE" smtClean="0"/>
              <a:pPr/>
              <a:t>22</a:t>
            </a:fld>
            <a:endParaRPr lang="de-DE" smtClean="0"/>
          </a:p>
        </p:txBody>
      </p:sp>
      <p:sp>
        <p:nvSpPr>
          <p:cNvPr id="37891" name="Rectangle 2"/>
          <p:cNvSpPr>
            <a:spLocks noGrp="1" noRot="1" noChangeAspect="1" noChangeArrowheads="1" noTextEdit="1"/>
          </p:cNvSpPr>
          <p:nvPr>
            <p:ph type="sldImg"/>
          </p:nvPr>
        </p:nvSpPr>
        <p:spPr>
          <a:xfrm>
            <a:off x="917575" y="742950"/>
            <a:ext cx="4964113" cy="3724275"/>
          </a:xfrm>
          <a:ln/>
        </p:spPr>
      </p:sp>
      <p:sp>
        <p:nvSpPr>
          <p:cNvPr id="37892" name="Rectangle 3"/>
          <p:cNvSpPr>
            <a:spLocks noGrp="1" noChangeArrowheads="1"/>
          </p:cNvSpPr>
          <p:nvPr>
            <p:ph type="body" idx="1"/>
          </p:nvPr>
        </p:nvSpPr>
        <p:spPr>
          <a:xfrm>
            <a:off x="906463" y="4714875"/>
            <a:ext cx="4984750" cy="4470400"/>
          </a:xfrm>
          <a:noFill/>
          <a:ln/>
        </p:spPr>
        <p:txBody>
          <a:bodyPr/>
          <a:lstStyle/>
          <a:p>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2</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95C8C0-34BA-463A-819C-EF2648D92598}" type="slidenum">
              <a:rPr lang="de-DE"/>
              <a:pPr/>
              <a:t>23</a:t>
            </a:fld>
            <a:endParaRPr lang="de-DE"/>
          </a:p>
        </p:txBody>
      </p:sp>
      <p:sp>
        <p:nvSpPr>
          <p:cNvPr id="995330" name="Rectangle 2"/>
          <p:cNvSpPr>
            <a:spLocks noGrp="1" noRot="1" noChangeAspect="1" noChangeArrowheads="1" noTextEdit="1"/>
          </p:cNvSpPr>
          <p:nvPr>
            <p:ph type="sldImg"/>
          </p:nvPr>
        </p:nvSpPr>
        <p:spPr>
          <a:xfrm>
            <a:off x="919163" y="746125"/>
            <a:ext cx="4959350" cy="3721100"/>
          </a:xfrm>
          <a:ln/>
        </p:spPr>
      </p:sp>
      <p:sp>
        <p:nvSpPr>
          <p:cNvPr id="99533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24</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22573FB-185D-4F3E-BB48-7D382F560095}" type="slidenum">
              <a:rPr lang="de-DE" smtClean="0"/>
              <a:pPr/>
              <a:t>26</a:t>
            </a:fld>
            <a:endParaRPr lang="de-DE" smtClean="0"/>
          </a:p>
        </p:txBody>
      </p:sp>
      <p:sp>
        <p:nvSpPr>
          <p:cNvPr id="39939" name="Rectangle 2"/>
          <p:cNvSpPr>
            <a:spLocks noGrp="1" noRot="1" noChangeAspect="1" noChangeArrowheads="1" noTextEdit="1"/>
          </p:cNvSpPr>
          <p:nvPr>
            <p:ph type="sldImg"/>
          </p:nvPr>
        </p:nvSpPr>
        <p:spPr>
          <a:xfrm>
            <a:off x="919163" y="742950"/>
            <a:ext cx="4964112" cy="3724275"/>
          </a:xfrm>
          <a:ln/>
        </p:spPr>
      </p:sp>
      <p:sp>
        <p:nvSpPr>
          <p:cNvPr id="39940" name="Rectangle 3"/>
          <p:cNvSpPr>
            <a:spLocks noGrp="1" noChangeArrowheads="1"/>
          </p:cNvSpPr>
          <p:nvPr>
            <p:ph type="body" idx="1"/>
          </p:nvPr>
        </p:nvSpPr>
        <p:spPr>
          <a:xfrm>
            <a:off x="906463" y="4714875"/>
            <a:ext cx="4984750" cy="4470400"/>
          </a:xfrm>
          <a:noFill/>
          <a:ln/>
        </p:spPr>
        <p:txBody>
          <a:bodyPr/>
          <a:lstStyle/>
          <a:p>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3</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4</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459ED43-AAB9-4A4D-A8D2-E23A629DE85B}" type="slidenum">
              <a:rPr lang="de-DE" smtClean="0"/>
              <a:pPr/>
              <a:t>5</a:t>
            </a:fld>
            <a:endParaRPr lang="de-DE" smtClean="0"/>
          </a:p>
        </p:txBody>
      </p:sp>
      <p:sp>
        <p:nvSpPr>
          <p:cNvPr id="52227" name="Rectangle 2"/>
          <p:cNvSpPr>
            <a:spLocks noGrp="1" noRot="1" noChangeAspect="1" noChangeArrowheads="1" noTextEdit="1"/>
          </p:cNvSpPr>
          <p:nvPr>
            <p:ph type="sldImg"/>
          </p:nvPr>
        </p:nvSpPr>
        <p:spPr>
          <a:xfrm>
            <a:off x="919163" y="746125"/>
            <a:ext cx="4960937" cy="3721100"/>
          </a:xfrm>
          <a:ln/>
        </p:spPr>
      </p:sp>
      <p:sp>
        <p:nvSpPr>
          <p:cNvPr id="52228" name="Rectangle 3"/>
          <p:cNvSpPr>
            <a:spLocks noGrp="1" noChangeArrowheads="1"/>
          </p:cNvSpPr>
          <p:nvPr>
            <p:ph type="body" idx="1"/>
          </p:nvPr>
        </p:nvSpPr>
        <p:spPr>
          <a:xfrm>
            <a:off x="906463" y="4714876"/>
            <a:ext cx="4984750" cy="4467225"/>
          </a:xfrm>
          <a:noFill/>
          <a:ln/>
        </p:spPr>
        <p:txBody>
          <a:bodyPr/>
          <a:lstStyle/>
          <a:p>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E425DFB-305E-4999-9829-056233E01119}" type="slidenum">
              <a:rPr lang="de-DE" smtClean="0">
                <a:latin typeface="Times New Roman" pitchFamily="18" charset="0"/>
              </a:rPr>
              <a:pPr/>
              <a:t>6</a:t>
            </a:fld>
            <a:endParaRPr lang="de-DE" smtClean="0">
              <a:latin typeface="Times New Roman" pitchFamily="18" charset="0"/>
            </a:endParaRPr>
          </a:p>
        </p:txBody>
      </p:sp>
      <p:sp>
        <p:nvSpPr>
          <p:cNvPr id="54275" name="Rectangle 2"/>
          <p:cNvSpPr>
            <a:spLocks noGrp="1" noRot="1" noChangeAspect="1" noChangeArrowheads="1" noTextEdit="1"/>
          </p:cNvSpPr>
          <p:nvPr>
            <p:ph type="sldImg"/>
          </p:nvPr>
        </p:nvSpPr>
        <p:spPr>
          <a:xfrm>
            <a:off x="919163" y="746125"/>
            <a:ext cx="4960937" cy="3721100"/>
          </a:xfrm>
          <a:ln/>
        </p:spPr>
      </p:sp>
      <p:sp>
        <p:nvSpPr>
          <p:cNvPr id="54276" name="Rectangle 3"/>
          <p:cNvSpPr>
            <a:spLocks noGrp="1" noChangeArrowheads="1"/>
          </p:cNvSpPr>
          <p:nvPr>
            <p:ph type="body" idx="1"/>
          </p:nvPr>
        </p:nvSpPr>
        <p:spPr>
          <a:xfrm>
            <a:off x="906463" y="4714876"/>
            <a:ext cx="4984750" cy="4467225"/>
          </a:xfrm>
          <a:noFill/>
          <a:ln/>
        </p:spPr>
        <p:txBody>
          <a:bodyPr/>
          <a:lstStyle/>
          <a:p>
            <a:endParaRPr lang="de-DE"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7</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459ED43-AAB9-4A4D-A8D2-E23A629DE85B}" type="slidenum">
              <a:rPr lang="de-DE" smtClean="0"/>
              <a:pPr/>
              <a:t>8</a:t>
            </a:fld>
            <a:endParaRPr lang="de-DE" smtClean="0"/>
          </a:p>
        </p:txBody>
      </p:sp>
      <p:sp>
        <p:nvSpPr>
          <p:cNvPr id="52227" name="Rectangle 2"/>
          <p:cNvSpPr>
            <a:spLocks noGrp="1" noRot="1" noChangeAspect="1" noChangeArrowheads="1" noTextEdit="1"/>
          </p:cNvSpPr>
          <p:nvPr>
            <p:ph type="sldImg"/>
          </p:nvPr>
        </p:nvSpPr>
        <p:spPr>
          <a:xfrm>
            <a:off x="919163" y="746125"/>
            <a:ext cx="4960937" cy="3721100"/>
          </a:xfrm>
          <a:ln/>
        </p:spPr>
      </p:sp>
      <p:sp>
        <p:nvSpPr>
          <p:cNvPr id="52228" name="Rectangle 3"/>
          <p:cNvSpPr>
            <a:spLocks noGrp="1" noChangeArrowheads="1"/>
          </p:cNvSpPr>
          <p:nvPr>
            <p:ph type="body" idx="1"/>
          </p:nvPr>
        </p:nvSpPr>
        <p:spPr>
          <a:xfrm>
            <a:off x="906463" y="4714876"/>
            <a:ext cx="4984750" cy="4467225"/>
          </a:xfrm>
          <a:noFill/>
          <a:ln/>
        </p:spPr>
        <p:txBody>
          <a:bodyPr/>
          <a:lstStyle/>
          <a:p>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9881F10-FF3D-4537-B0CB-2E20F3C1221A}" type="slidenum">
              <a:rPr lang="de-DE" smtClean="0">
                <a:latin typeface="Times New Roman" pitchFamily="18" charset="0"/>
              </a:rPr>
              <a:pPr/>
              <a:t>9</a:t>
            </a:fld>
            <a:endParaRPr lang="de-DE" smtClean="0">
              <a:latin typeface="Times New Roman" pitchFamily="18" charset="0"/>
            </a:endParaRPr>
          </a:p>
        </p:txBody>
      </p:sp>
      <p:sp>
        <p:nvSpPr>
          <p:cNvPr id="52227" name="Rectangle 2"/>
          <p:cNvSpPr>
            <a:spLocks noGrp="1" noRot="1" noChangeAspect="1" noChangeArrowheads="1" noTextEdit="1"/>
          </p:cNvSpPr>
          <p:nvPr>
            <p:ph type="sldImg"/>
          </p:nvPr>
        </p:nvSpPr>
        <p:spPr>
          <a:xfrm>
            <a:off x="919163" y="746125"/>
            <a:ext cx="4959350" cy="3721100"/>
          </a:xfrm>
          <a:ln/>
        </p:spPr>
      </p:sp>
      <p:sp>
        <p:nvSpPr>
          <p:cNvPr id="52228" name="Rectangle 3"/>
          <p:cNvSpPr>
            <a:spLocks noGrp="1" noChangeArrowheads="1"/>
          </p:cNvSpPr>
          <p:nvPr>
            <p:ph type="body" idx="1"/>
          </p:nvPr>
        </p:nvSpPr>
        <p:spPr>
          <a:noFill/>
          <a:ln/>
        </p:spPr>
        <p:txBody>
          <a:bodyPr/>
          <a:lstStyle/>
          <a:p>
            <a:endParaRPr lang="de-DE"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
        <p:nvSpPr>
          <p:cNvPr id="6"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6"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7"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88163" y="665163"/>
            <a:ext cx="2143125" cy="5461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665163"/>
            <a:ext cx="6278563" cy="5461000"/>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6"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7"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258888" y="665163"/>
            <a:ext cx="7772400" cy="6858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0"/>
            <a:ext cx="8229600" cy="4525963"/>
          </a:xfrm>
          <a:prstGeom prst="rect">
            <a:avLst/>
          </a:prstGeom>
        </p:spPr>
        <p:txBody>
          <a:bodyPr/>
          <a:lstStyle/>
          <a:p>
            <a:pPr lvl="0"/>
            <a:r>
              <a:rPr lang="de-DE" noProof="0" smtClean="0"/>
              <a:t>Tabelle durch Klicken auf Symbol hinzufügen</a:t>
            </a:r>
          </a:p>
        </p:txBody>
      </p:sp>
      <p:sp>
        <p:nvSpPr>
          <p:cNvPr id="4" name="Fußzeilenplatzhalter 3"/>
          <p:cNvSpPr>
            <a:spLocks noGrp="1"/>
          </p:cNvSpPr>
          <p:nvPr>
            <p:ph type="ftr" sz="quarter" idx="10"/>
          </p:nvPr>
        </p:nvSpPr>
        <p:spPr/>
        <p:txBody>
          <a:bodyPr/>
          <a:lstStyle>
            <a:lvl1pPr>
              <a:defRPr/>
            </a:lvl1pPr>
          </a:lstStyle>
          <a:p>
            <a:endParaRPr lang="de-DE"/>
          </a:p>
        </p:txBody>
      </p:sp>
      <p:sp>
        <p:nvSpPr>
          <p:cNvPr id="6"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7"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zeilig+Inhalt">
    <p:spTree>
      <p:nvGrpSpPr>
        <p:cNvPr id="1" name=""/>
        <p:cNvGrpSpPr/>
        <p:nvPr/>
      </p:nvGrpSpPr>
      <p:grpSpPr>
        <a:xfrm>
          <a:off x="0" y="0"/>
          <a:ext cx="0" cy="0"/>
          <a:chOff x="0" y="0"/>
          <a:chExt cx="0" cy="0"/>
        </a:xfrm>
      </p:grpSpPr>
      <p:sp>
        <p:nvSpPr>
          <p:cNvPr id="8" name="Inhaltsplatzhalter 2"/>
          <p:cNvSpPr>
            <a:spLocks noGrp="1"/>
          </p:cNvSpPr>
          <p:nvPr>
            <p:ph idx="1" hasCustomPrompt="1"/>
          </p:nvPr>
        </p:nvSpPr>
        <p:spPr>
          <a:xfrm>
            <a:off x="468000" y="1800000"/>
            <a:ext cx="8280000" cy="4320000"/>
          </a:xfrm>
          <a:prstGeom prst="rect">
            <a:avLst/>
          </a:prstGeom>
        </p:spPr>
        <p:txBody>
          <a:bodyPr/>
          <a:lstStyle>
            <a:lvl1pPr marL="0" indent="0">
              <a:lnSpc>
                <a:spcPts val="2500"/>
              </a:lnSpc>
              <a:buNone/>
              <a:defRPr sz="1700">
                <a:latin typeface="Verdana"/>
                <a:cs typeface="Verdana"/>
              </a:defRPr>
            </a:lvl1pPr>
            <a:lvl2pPr marL="457200" indent="0">
              <a:buNone/>
              <a:defRPr/>
            </a:lvl2pPr>
          </a:lstStyle>
          <a:p>
            <a:pPr lvl="0"/>
            <a:r>
              <a:rPr lang="de-DE" dirty="0" err="1" smtClean="0"/>
              <a:t>Verdana</a:t>
            </a:r>
            <a:r>
              <a:rPr lang="de-DE" dirty="0" smtClean="0"/>
              <a:t> 17 </a:t>
            </a:r>
            <a:r>
              <a:rPr lang="de-DE" dirty="0" err="1" smtClean="0"/>
              <a:t>pt</a:t>
            </a:r>
            <a:r>
              <a:rPr lang="de-DE" dirty="0" smtClean="0"/>
              <a:t>., Zeilenabstand genau 25 </a:t>
            </a:r>
            <a:r>
              <a:rPr lang="de-DE" dirty="0" err="1" smtClean="0"/>
              <a:t>pt</a:t>
            </a:r>
            <a:r>
              <a:rPr lang="de-DE" dirty="0" smtClean="0"/>
              <a:t>.</a:t>
            </a:r>
          </a:p>
        </p:txBody>
      </p:sp>
      <p:sp>
        <p:nvSpPr>
          <p:cNvPr id="9" name="Fußzeilenplatzhalter 4"/>
          <p:cNvSpPr>
            <a:spLocks noGrp="1"/>
          </p:cNvSpPr>
          <p:nvPr>
            <p:ph type="ftr" sz="quarter" idx="3"/>
          </p:nvPr>
        </p:nvSpPr>
        <p:spPr>
          <a:xfrm>
            <a:off x="169333" y="6442933"/>
            <a:ext cx="7603067" cy="278542"/>
          </a:xfrm>
          <a:prstGeom prst="rect">
            <a:avLst/>
          </a:prstGeom>
        </p:spPr>
        <p:txBody>
          <a:bodyPr/>
          <a:lstStyle>
            <a:lvl1pPr>
              <a:defRPr sz="1500">
                <a:solidFill>
                  <a:schemeClr val="bg2"/>
                </a:solidFill>
              </a:defRPr>
            </a:lvl1pPr>
          </a:lstStyle>
          <a:p>
            <a:r>
              <a:rPr lang="de-DE" smtClean="0"/>
              <a:t>„Aufstieg durch Bildung: offene Hochschulen“ – Wissenschaftliche Begleitung</a:t>
            </a:r>
            <a:endParaRPr lang="de-DE" dirty="0"/>
          </a:p>
        </p:txBody>
      </p:sp>
      <p:sp>
        <p:nvSpPr>
          <p:cNvPr id="5" name="Titel 1"/>
          <p:cNvSpPr>
            <a:spLocks noGrp="1"/>
          </p:cNvSpPr>
          <p:nvPr>
            <p:ph type="title" hasCustomPrompt="1"/>
          </p:nvPr>
        </p:nvSpPr>
        <p:spPr>
          <a:xfrm>
            <a:off x="745066" y="1035819"/>
            <a:ext cx="7941733" cy="615181"/>
          </a:xfrm>
          <a:prstGeom prst="rect">
            <a:avLst/>
          </a:prstGeom>
        </p:spPr>
        <p:txBody>
          <a:bodyPr/>
          <a:lstStyle>
            <a:lvl1pPr algn="l">
              <a:lnSpc>
                <a:spcPts val="3400"/>
              </a:lnSpc>
              <a:defRPr sz="2800" b="1" baseline="0">
                <a:latin typeface="+mj-lt"/>
              </a:defRPr>
            </a:lvl1pPr>
          </a:lstStyle>
          <a:p>
            <a:r>
              <a:rPr lang="de-DE" dirty="0" smtClean="0"/>
              <a:t>Calibri, 28 </a:t>
            </a:r>
            <a:r>
              <a:rPr lang="de-DE" dirty="0" err="1" smtClean="0"/>
              <a:t>pt</a:t>
            </a:r>
            <a:r>
              <a:rPr lang="de-DE" dirty="0" smtClean="0"/>
              <a:t>., </a:t>
            </a:r>
            <a:r>
              <a:rPr lang="de-DE" dirty="0" err="1" smtClean="0"/>
              <a:t>bold</a:t>
            </a:r>
            <a:r>
              <a:rPr lang="de-DE" dirty="0" smtClean="0"/>
              <a:t>, Zeilenabstand genau 34 </a:t>
            </a:r>
            <a:r>
              <a:rPr lang="de-DE" dirty="0" err="1" smtClean="0"/>
              <a:t>pt</a:t>
            </a:r>
            <a:endParaRPr lang="de-DE" dirty="0"/>
          </a:p>
        </p:txBody>
      </p:sp>
    </p:spTree>
    <p:extLst>
      <p:ext uri="{BB962C8B-B14F-4D97-AF65-F5344CB8AC3E}">
        <p14:creationId xmlns="" xmlns:p14="http://schemas.microsoft.com/office/powerpoint/2010/main" val="261689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a:xfrm>
            <a:off x="624458" y="6624737"/>
            <a:ext cx="491158" cy="188639"/>
          </a:xfrm>
          <a:prstGeom prst="rect">
            <a:avLst/>
          </a:prstGeom>
        </p:spPr>
        <p:txBody>
          <a:bodyPr/>
          <a:lstStyle>
            <a:lvl1pPr>
              <a:defRPr sz="1000">
                <a:latin typeface="Arial" pitchFamily="34" charset="0"/>
                <a:cs typeface="Arial" pitchFamily="34" charset="0"/>
              </a:defRPr>
            </a:lvl1pPr>
          </a:lstStyle>
          <a:p>
            <a:fld id="{3CD17514-E2C6-9640-8059-5335D4B12700}" type="slidenum">
              <a:rPr lang="de-DE" smtClean="0"/>
              <a:pPr/>
              <a:t>‹Nr.›</a:t>
            </a:fld>
            <a:endParaRPr lang="de-DE" sz="200"/>
          </a:p>
        </p:txBody>
      </p:sp>
      <p:sp>
        <p:nvSpPr>
          <p:cNvPr id="6"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lvl1pPr>
              <a:defRPr/>
            </a:lvl1pPr>
          </a:lstStyle>
          <a:p>
            <a:endParaRPr lang="de-DE"/>
          </a:p>
        </p:txBody>
      </p:sp>
      <p:sp>
        <p:nvSpPr>
          <p:cNvPr id="6"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7"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endParaRPr lang="de-DE"/>
          </a:p>
        </p:txBody>
      </p:sp>
      <p:sp>
        <p:nvSpPr>
          <p:cNvPr id="7"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8"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endParaRPr lang="de-DE"/>
          </a:p>
        </p:txBody>
      </p:sp>
      <p:sp>
        <p:nvSpPr>
          <p:cNvPr id="9"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10"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endParaRPr lang="de-DE"/>
          </a:p>
        </p:txBody>
      </p:sp>
      <p:sp>
        <p:nvSpPr>
          <p:cNvPr id="5"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6"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endParaRPr lang="de-DE"/>
          </a:p>
        </p:txBody>
      </p:sp>
      <p:sp>
        <p:nvSpPr>
          <p:cNvPr id="4"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5"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endParaRPr lang="de-DE"/>
          </a:p>
        </p:txBody>
      </p:sp>
      <p:sp>
        <p:nvSpPr>
          <p:cNvPr id="7"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8"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endParaRPr lang="de-DE"/>
          </a:p>
        </p:txBody>
      </p:sp>
      <p:sp>
        <p:nvSpPr>
          <p:cNvPr id="7" name="Text Box 28"/>
          <p:cNvSpPr txBox="1">
            <a:spLocks noChangeArrowheads="1"/>
          </p:cNvSpPr>
          <p:nvPr userDrawn="1"/>
        </p:nvSpPr>
        <p:spPr bwMode="auto">
          <a:xfrm>
            <a:off x="171450" y="6692900"/>
            <a:ext cx="581025" cy="136525"/>
          </a:xfrm>
          <a:prstGeom prst="rect">
            <a:avLst/>
          </a:prstGeom>
          <a:noFill/>
          <a:ln w="9525">
            <a:noFill/>
            <a:miter lim="800000"/>
            <a:headEnd/>
            <a:tailEnd/>
          </a:ln>
          <a:effectLst/>
        </p:spPr>
        <p:txBody>
          <a:bodyPr lIns="0" tIns="0" rIns="0" bIns="0" anchor="b">
            <a:prstTxWarp prst="textNoShape">
              <a:avLst/>
            </a:prstTxWarp>
            <a:spAutoFit/>
          </a:bodyPr>
          <a:lstStyle/>
          <a:p>
            <a:pPr>
              <a:spcBef>
                <a:spcPct val="50000"/>
              </a:spcBef>
            </a:pPr>
            <a:r>
              <a:rPr lang="de-DE" sz="900" b="1" i="1" dirty="0">
                <a:solidFill>
                  <a:srgbClr val="292929"/>
                </a:solidFill>
                <a:latin typeface="Arial" pitchFamily="-110" charset="0"/>
              </a:rPr>
              <a:t>FOLIE</a:t>
            </a:r>
            <a:endParaRPr lang="de-DE" sz="900" b="1" i="1" dirty="0">
              <a:latin typeface="Arial" pitchFamily="-110" charset="0"/>
            </a:endParaRPr>
          </a:p>
        </p:txBody>
      </p:sp>
      <p:sp>
        <p:nvSpPr>
          <p:cNvPr id="8" name="Foliennummernplatzhalter 4"/>
          <p:cNvSpPr>
            <a:spLocks noGrp="1"/>
          </p:cNvSpPr>
          <p:nvPr>
            <p:ph type="sldNum" sz="quarter" idx="11"/>
          </p:nvPr>
        </p:nvSpPr>
        <p:spPr>
          <a:xfrm>
            <a:off x="552450" y="6624737"/>
            <a:ext cx="563166" cy="188639"/>
          </a:xfrm>
          <a:prstGeom prst="rect">
            <a:avLst/>
          </a:prstGeom>
        </p:spPr>
        <p:txBody>
          <a:bodyPr/>
          <a:lstStyle>
            <a:lvl1pPr>
              <a:defRPr sz="1050">
                <a:latin typeface="Arial" pitchFamily="34" charset="0"/>
                <a:cs typeface="Arial" pitchFamily="34" charset="0"/>
              </a:defRPr>
            </a:lvl1pPr>
          </a:lstStyle>
          <a:p>
            <a:fld id="{E92756FA-A599-1E46-9F99-EB60E727A786}" type="slidenum">
              <a:rPr lang="de-DE" smtClean="0"/>
              <a:pPr/>
              <a:t>‹Nr.›</a:t>
            </a:fld>
            <a:endParaRPr lang="de-DE" sz="3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ChangeArrowheads="1"/>
          </p:cNvSpPr>
          <p:nvPr/>
        </p:nvSpPr>
        <p:spPr bwMode="auto">
          <a:xfrm>
            <a:off x="1043608" y="215900"/>
            <a:ext cx="8100392" cy="360363"/>
          </a:xfrm>
          <a:prstGeom prst="rect">
            <a:avLst/>
          </a:prstGeom>
          <a:solidFill>
            <a:schemeClr val="accent1">
              <a:lumMod val="50000"/>
            </a:schemeClr>
          </a:solidFill>
          <a:ln w="9525">
            <a:noFill/>
            <a:miter lim="800000"/>
            <a:headEnd/>
            <a:tailEnd/>
          </a:ln>
          <a:effectLst/>
        </p:spPr>
        <p:txBody>
          <a:bodyPr wrap="none" anchor="ctr">
            <a:prstTxWarp prst="textNoShape">
              <a:avLst/>
            </a:prstTxWarp>
          </a:bodyPr>
          <a:lstStyle/>
          <a:p>
            <a:endParaRPr lang="de-DE"/>
          </a:p>
        </p:txBody>
      </p:sp>
      <p:sp>
        <p:nvSpPr>
          <p:cNvPr id="21" name="Rechteck 20"/>
          <p:cNvSpPr/>
          <p:nvPr userDrawn="1"/>
        </p:nvSpPr>
        <p:spPr bwMode="auto">
          <a:xfrm>
            <a:off x="3096344" y="0"/>
            <a:ext cx="3923928" cy="76470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
        <p:nvSpPr>
          <p:cNvPr id="1031" name="Rectangle 7"/>
          <p:cNvSpPr>
            <a:spLocks noChangeArrowheads="1"/>
          </p:cNvSpPr>
          <p:nvPr/>
        </p:nvSpPr>
        <p:spPr bwMode="auto">
          <a:xfrm>
            <a:off x="0" y="0"/>
            <a:ext cx="1079500" cy="576263"/>
          </a:xfrm>
          <a:prstGeom prst="rect">
            <a:avLst/>
          </a:prstGeom>
          <a:solidFill>
            <a:srgbClr val="003399"/>
          </a:solidFill>
          <a:ln w="9525">
            <a:noFill/>
            <a:miter lim="800000"/>
            <a:headEnd/>
            <a:tailEnd/>
          </a:ln>
          <a:effectLst/>
        </p:spPr>
        <p:txBody>
          <a:bodyPr wrap="none" anchor="ctr">
            <a:prstTxWarp prst="textNoShape">
              <a:avLst/>
            </a:prstTxWarp>
          </a:bodyPr>
          <a:lstStyle/>
          <a:p>
            <a:endParaRPr lang="de-DE"/>
          </a:p>
        </p:txBody>
      </p:sp>
      <p:sp>
        <p:nvSpPr>
          <p:cNvPr id="1041" name="Rectangle 17"/>
          <p:cNvSpPr>
            <a:spLocks noChangeArrowheads="1"/>
          </p:cNvSpPr>
          <p:nvPr/>
        </p:nvSpPr>
        <p:spPr bwMode="auto">
          <a:xfrm>
            <a:off x="1079500" y="6642100"/>
            <a:ext cx="1889125" cy="215900"/>
          </a:xfrm>
          <a:prstGeom prst="rect">
            <a:avLst/>
          </a:prstGeom>
          <a:solidFill>
            <a:schemeClr val="accent1">
              <a:lumMod val="50000"/>
            </a:schemeClr>
          </a:solidFill>
          <a:ln w="9525">
            <a:noFill/>
            <a:miter lim="800000"/>
            <a:headEnd/>
            <a:tailEnd/>
          </a:ln>
          <a:effectLst/>
        </p:spPr>
        <p:txBody>
          <a:bodyPr wrap="none" anchor="ctr">
            <a:prstTxWarp prst="textNoShape">
              <a:avLst/>
            </a:prstTxWarp>
          </a:bodyPr>
          <a:lstStyle/>
          <a:p>
            <a:endParaRPr lang="de-DE"/>
          </a:p>
        </p:txBody>
      </p:sp>
      <p:sp>
        <p:nvSpPr>
          <p:cNvPr id="1046" name="Rectangle 22"/>
          <p:cNvSpPr>
            <a:spLocks noChangeArrowheads="1"/>
          </p:cNvSpPr>
          <p:nvPr/>
        </p:nvSpPr>
        <p:spPr bwMode="auto">
          <a:xfrm>
            <a:off x="0" y="6642100"/>
            <a:ext cx="1079500" cy="215900"/>
          </a:xfrm>
          <a:prstGeom prst="rect">
            <a:avLst/>
          </a:prstGeom>
          <a:solidFill>
            <a:srgbClr val="D6D6AD"/>
          </a:solidFill>
          <a:ln w="9525">
            <a:noFill/>
            <a:miter lim="800000"/>
            <a:headEnd/>
            <a:tailEnd/>
          </a:ln>
          <a:effectLst/>
        </p:spPr>
        <p:txBody>
          <a:bodyPr wrap="none" anchor="ctr">
            <a:prstTxWarp prst="textNoShape">
              <a:avLst/>
            </a:prstTxWarp>
          </a:bodyPr>
          <a:lstStyle/>
          <a:p>
            <a:endParaRPr lang="de-DE"/>
          </a:p>
        </p:txBody>
      </p:sp>
      <p:sp>
        <p:nvSpPr>
          <p:cNvPr id="1047" name="Rectangle 23"/>
          <p:cNvSpPr>
            <a:spLocks noGrp="1" noChangeArrowheads="1"/>
          </p:cNvSpPr>
          <p:nvPr>
            <p:ph type="ftr" sz="quarter" idx="3"/>
          </p:nvPr>
        </p:nvSpPr>
        <p:spPr bwMode="auto">
          <a:xfrm>
            <a:off x="3327400" y="6405563"/>
            <a:ext cx="5456238" cy="360362"/>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defRPr sz="1100">
                <a:latin typeface="Arial" pitchFamily="34" charset="0"/>
                <a:cs typeface="Arial" pitchFamily="34" charset="0"/>
              </a:defRPr>
            </a:lvl1pPr>
          </a:lstStyle>
          <a:p>
            <a:endParaRPr lang="de-DE" dirty="0"/>
          </a:p>
        </p:txBody>
      </p:sp>
      <p:sp>
        <p:nvSpPr>
          <p:cNvPr id="1057" name="Rectangle 33"/>
          <p:cNvSpPr>
            <a:spLocks noChangeArrowheads="1"/>
          </p:cNvSpPr>
          <p:nvPr/>
        </p:nvSpPr>
        <p:spPr bwMode="auto">
          <a:xfrm>
            <a:off x="0" y="1150938"/>
            <a:ext cx="1079500" cy="11112"/>
          </a:xfrm>
          <a:prstGeom prst="rect">
            <a:avLst/>
          </a:prstGeom>
          <a:solidFill>
            <a:srgbClr val="003399"/>
          </a:solidFill>
          <a:ln w="9525">
            <a:noFill/>
            <a:miter lim="800000"/>
            <a:headEnd/>
            <a:tailEnd/>
          </a:ln>
          <a:effectLst/>
        </p:spPr>
        <p:txBody>
          <a:bodyPr wrap="none" anchor="ctr">
            <a:prstTxWarp prst="textNoShape">
              <a:avLst/>
            </a:prstTxWarp>
          </a:bodyPr>
          <a:lstStyle/>
          <a:p>
            <a:endParaRPr lang="de-DE"/>
          </a:p>
        </p:txBody>
      </p:sp>
      <p:sp>
        <p:nvSpPr>
          <p:cNvPr id="1058" name="Rectangle 34"/>
          <p:cNvSpPr>
            <a:spLocks noChangeArrowheads="1"/>
          </p:cNvSpPr>
          <p:nvPr/>
        </p:nvSpPr>
        <p:spPr bwMode="auto">
          <a:xfrm>
            <a:off x="1079500" y="1366838"/>
            <a:ext cx="6985000" cy="11112"/>
          </a:xfrm>
          <a:prstGeom prst="rect">
            <a:avLst/>
          </a:prstGeom>
          <a:solidFill>
            <a:srgbClr val="003399"/>
          </a:solidFill>
          <a:ln w="9525">
            <a:noFill/>
            <a:miter lim="800000"/>
            <a:headEnd/>
            <a:tailEnd/>
          </a:ln>
          <a:effectLst/>
        </p:spPr>
        <p:txBody>
          <a:bodyPr wrap="none" anchor="ctr">
            <a:prstTxWarp prst="textNoShape">
              <a:avLst/>
            </a:prstTxWarp>
          </a:bodyPr>
          <a:lstStyle/>
          <a:p>
            <a:endParaRPr lang="de-DE"/>
          </a:p>
        </p:txBody>
      </p:sp>
      <p:sp>
        <p:nvSpPr>
          <p:cNvPr id="1060" name="Rectangle 36"/>
          <p:cNvSpPr>
            <a:spLocks noChangeArrowheads="1"/>
          </p:cNvSpPr>
          <p:nvPr/>
        </p:nvSpPr>
        <p:spPr bwMode="auto">
          <a:xfrm>
            <a:off x="1079500" y="1150938"/>
            <a:ext cx="11113" cy="215900"/>
          </a:xfrm>
          <a:prstGeom prst="rect">
            <a:avLst/>
          </a:prstGeom>
          <a:solidFill>
            <a:srgbClr val="003399"/>
          </a:solidFill>
          <a:ln w="9525">
            <a:noFill/>
            <a:miter lim="800000"/>
            <a:headEnd/>
            <a:tailEnd/>
          </a:ln>
          <a:effectLst/>
        </p:spPr>
        <p:txBody>
          <a:bodyPr wrap="none" anchor="ctr">
            <a:prstTxWarp prst="textNoShape">
              <a:avLst/>
            </a:prstTxWarp>
          </a:bodyPr>
          <a:lstStyle/>
          <a:p>
            <a:endParaRPr lang="de-DE"/>
          </a:p>
        </p:txBody>
      </p:sp>
      <p:sp>
        <p:nvSpPr>
          <p:cNvPr id="1036" name="Rectangle 37"/>
          <p:cNvSpPr>
            <a:spLocks noGrp="1" noChangeArrowheads="1"/>
          </p:cNvSpPr>
          <p:nvPr>
            <p:ph type="title"/>
          </p:nvPr>
        </p:nvSpPr>
        <p:spPr bwMode="auto">
          <a:xfrm>
            <a:off x="1258888" y="665163"/>
            <a:ext cx="7772400" cy="6858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de-DE" dirty="0"/>
              <a:t>KLICKEN SIE, UM DAS TITELFORMAT ZU BEARBEITEN</a:t>
            </a:r>
          </a:p>
        </p:txBody>
      </p:sp>
      <p:sp>
        <p:nvSpPr>
          <p:cNvPr id="20" name="Rechteck 19"/>
          <p:cNvSpPr/>
          <p:nvPr userDrawn="1"/>
        </p:nvSpPr>
        <p:spPr bwMode="auto">
          <a:xfrm>
            <a:off x="6516216" y="0"/>
            <a:ext cx="2376264" cy="76470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pic>
        <p:nvPicPr>
          <p:cNvPr id="1026" name="Picture 2" descr="C:\Users\Bärlenchen\Marlen\Uni\MINT-Online\Logos\logo-fraunhofer.gif"/>
          <p:cNvPicPr>
            <a:picLocks noChangeAspect="1" noChangeArrowheads="1"/>
          </p:cNvPicPr>
          <p:nvPr userDrawn="1"/>
        </p:nvPicPr>
        <p:blipFill>
          <a:blip r:embed="rId15" cstate="print"/>
          <a:srcRect/>
          <a:stretch>
            <a:fillRect/>
          </a:stretch>
        </p:blipFill>
        <p:spPr bwMode="auto">
          <a:xfrm>
            <a:off x="6948264" y="260648"/>
            <a:ext cx="1781175" cy="285750"/>
          </a:xfrm>
          <a:prstGeom prst="rect">
            <a:avLst/>
          </a:prstGeom>
          <a:solidFill>
            <a:schemeClr val="bg1"/>
          </a:solidFill>
        </p:spPr>
      </p:pic>
      <p:pic>
        <p:nvPicPr>
          <p:cNvPr id="17" name="Picture 2" descr="C:\Users\Bärlenchen\Marlen\Uni\MINT-Online\Logos\uniol_std_2f_cmyk.bmp"/>
          <p:cNvPicPr>
            <a:picLocks noChangeAspect="1" noChangeArrowheads="1"/>
          </p:cNvPicPr>
          <p:nvPr userDrawn="1"/>
        </p:nvPicPr>
        <p:blipFill>
          <a:blip r:embed="rId16" cstate="print"/>
          <a:srcRect/>
          <a:stretch>
            <a:fillRect/>
          </a:stretch>
        </p:blipFill>
        <p:spPr bwMode="auto">
          <a:xfrm>
            <a:off x="4932040" y="116632"/>
            <a:ext cx="1728192" cy="534673"/>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rtl="0" eaLnBrk="1" fontAlgn="base" hangingPunct="1">
        <a:spcBef>
          <a:spcPct val="0"/>
        </a:spcBef>
        <a:spcAft>
          <a:spcPct val="0"/>
        </a:spcAft>
        <a:defRPr sz="1900" b="1" i="1">
          <a:solidFill>
            <a:srgbClr val="003399"/>
          </a:solidFill>
          <a:latin typeface="+mj-lt"/>
          <a:ea typeface="+mj-ea"/>
          <a:cs typeface="+mj-cs"/>
        </a:defRPr>
      </a:lvl1pPr>
      <a:lvl2pPr algn="l" rtl="0" eaLnBrk="1" fontAlgn="base" hangingPunct="1">
        <a:spcBef>
          <a:spcPct val="0"/>
        </a:spcBef>
        <a:spcAft>
          <a:spcPct val="0"/>
        </a:spcAft>
        <a:defRPr sz="1900" b="1" i="1">
          <a:solidFill>
            <a:srgbClr val="003399"/>
          </a:solidFill>
          <a:latin typeface="Arial" charset="0"/>
        </a:defRPr>
      </a:lvl2pPr>
      <a:lvl3pPr algn="l" rtl="0" eaLnBrk="1" fontAlgn="base" hangingPunct="1">
        <a:spcBef>
          <a:spcPct val="0"/>
        </a:spcBef>
        <a:spcAft>
          <a:spcPct val="0"/>
        </a:spcAft>
        <a:defRPr sz="1900" b="1" i="1">
          <a:solidFill>
            <a:srgbClr val="003399"/>
          </a:solidFill>
          <a:latin typeface="Arial" charset="0"/>
        </a:defRPr>
      </a:lvl3pPr>
      <a:lvl4pPr algn="l" rtl="0" eaLnBrk="1" fontAlgn="base" hangingPunct="1">
        <a:spcBef>
          <a:spcPct val="0"/>
        </a:spcBef>
        <a:spcAft>
          <a:spcPct val="0"/>
        </a:spcAft>
        <a:defRPr sz="1900" b="1" i="1">
          <a:solidFill>
            <a:srgbClr val="003399"/>
          </a:solidFill>
          <a:latin typeface="Arial" charset="0"/>
        </a:defRPr>
      </a:lvl4pPr>
      <a:lvl5pPr algn="l" rtl="0" eaLnBrk="1" fontAlgn="base" hangingPunct="1">
        <a:spcBef>
          <a:spcPct val="0"/>
        </a:spcBef>
        <a:spcAft>
          <a:spcPct val="0"/>
        </a:spcAft>
        <a:defRPr sz="1900" b="1" i="1">
          <a:solidFill>
            <a:srgbClr val="003399"/>
          </a:solidFill>
          <a:latin typeface="Arial" charset="0"/>
        </a:defRPr>
      </a:lvl5pPr>
      <a:lvl6pPr marL="457200" algn="l" rtl="0" eaLnBrk="1" fontAlgn="base" hangingPunct="1">
        <a:spcBef>
          <a:spcPct val="0"/>
        </a:spcBef>
        <a:spcAft>
          <a:spcPct val="0"/>
        </a:spcAft>
        <a:defRPr sz="1900" b="1" i="1">
          <a:solidFill>
            <a:srgbClr val="003399"/>
          </a:solidFill>
          <a:latin typeface="Arial" charset="0"/>
        </a:defRPr>
      </a:lvl6pPr>
      <a:lvl7pPr marL="914400" algn="l" rtl="0" eaLnBrk="1" fontAlgn="base" hangingPunct="1">
        <a:spcBef>
          <a:spcPct val="0"/>
        </a:spcBef>
        <a:spcAft>
          <a:spcPct val="0"/>
        </a:spcAft>
        <a:defRPr sz="1900" b="1" i="1">
          <a:solidFill>
            <a:srgbClr val="003399"/>
          </a:solidFill>
          <a:latin typeface="Arial" charset="0"/>
        </a:defRPr>
      </a:lvl7pPr>
      <a:lvl8pPr marL="1371600" algn="l" rtl="0" eaLnBrk="1" fontAlgn="base" hangingPunct="1">
        <a:spcBef>
          <a:spcPct val="0"/>
        </a:spcBef>
        <a:spcAft>
          <a:spcPct val="0"/>
        </a:spcAft>
        <a:defRPr sz="1900" b="1" i="1">
          <a:solidFill>
            <a:srgbClr val="003399"/>
          </a:solidFill>
          <a:latin typeface="Arial" charset="0"/>
        </a:defRPr>
      </a:lvl8pPr>
      <a:lvl9pPr marL="1828800" algn="l" rtl="0" eaLnBrk="1" fontAlgn="base" hangingPunct="1">
        <a:spcBef>
          <a:spcPct val="0"/>
        </a:spcBef>
        <a:spcAft>
          <a:spcPct val="0"/>
        </a:spcAft>
        <a:defRPr sz="1900" b="1" i="1">
          <a:solidFill>
            <a:srgbClr val="003399"/>
          </a:solidFill>
          <a:latin typeface="Arial" charset="0"/>
        </a:defRPr>
      </a:lvl9pPr>
    </p:titleStyle>
    <p:bodyStyle>
      <a:lvl1pPr marL="342900" indent="-342900" algn="l" rtl="0" eaLnBrk="1" fontAlgn="base" hangingPunct="1">
        <a:spcBef>
          <a:spcPct val="20000"/>
        </a:spcBef>
        <a:spcAft>
          <a:spcPct val="0"/>
        </a:spcAft>
        <a:buBlip>
          <a:blip r:embed="rId17"/>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7"/>
        </a:buBlip>
        <a:defRPr sz="2000">
          <a:solidFill>
            <a:schemeClr val="tx1"/>
          </a:solidFill>
          <a:latin typeface="+mn-lt"/>
          <a:ea typeface="ＭＳ Ｐゴシック" pitchFamily="-110" charset="-128"/>
        </a:defRPr>
      </a:lvl2pPr>
      <a:lvl3pPr marL="1143000" indent="-228600" algn="l" rtl="0" eaLnBrk="1" fontAlgn="base" hangingPunct="1">
        <a:spcBef>
          <a:spcPct val="20000"/>
        </a:spcBef>
        <a:spcAft>
          <a:spcPct val="0"/>
        </a:spcAft>
        <a:buBlip>
          <a:blip r:embed="rId17"/>
        </a:buBlip>
        <a:defRPr sz="2000">
          <a:solidFill>
            <a:schemeClr val="tx1"/>
          </a:solidFill>
          <a:latin typeface="+mn-lt"/>
          <a:ea typeface="ＭＳ Ｐゴシック" pitchFamily="-110" charset="-128"/>
        </a:defRPr>
      </a:lvl3pPr>
      <a:lvl4pPr marL="1600200" indent="-228600" algn="l" rtl="0" eaLnBrk="1" fontAlgn="base" hangingPunct="1">
        <a:spcBef>
          <a:spcPct val="20000"/>
        </a:spcBef>
        <a:spcAft>
          <a:spcPct val="0"/>
        </a:spcAft>
        <a:buBlip>
          <a:blip r:embed="rId17"/>
        </a:buBlip>
        <a:defRPr>
          <a:solidFill>
            <a:schemeClr val="tx1"/>
          </a:solidFill>
          <a:latin typeface="+mn-lt"/>
          <a:ea typeface="ＭＳ Ｐゴシック" pitchFamily="-110" charset="-128"/>
        </a:defRPr>
      </a:lvl4pPr>
      <a:lvl5pPr marL="2057400" indent="-228600" algn="l" rtl="0" eaLnBrk="1" fontAlgn="base" hangingPunct="1">
        <a:spcBef>
          <a:spcPct val="20000"/>
        </a:spcBef>
        <a:spcAft>
          <a:spcPct val="0"/>
        </a:spcAft>
        <a:buBlip>
          <a:blip r:embed="rId17"/>
        </a:buBlip>
        <a:defRPr>
          <a:solidFill>
            <a:schemeClr val="tx1"/>
          </a:solidFill>
          <a:latin typeface="+mn-lt"/>
          <a:ea typeface="ＭＳ Ｐゴシック" pitchFamily="-110" charset="-128"/>
        </a:defRPr>
      </a:lvl5pPr>
      <a:lvl6pPr marL="2514600" indent="-228600" algn="l" rtl="0" eaLnBrk="1" fontAlgn="base" hangingPunct="1">
        <a:spcBef>
          <a:spcPct val="20000"/>
        </a:spcBef>
        <a:spcAft>
          <a:spcPct val="0"/>
        </a:spcAft>
        <a:buBlip>
          <a:blip r:embed="rId17"/>
        </a:buBlip>
        <a:defRPr>
          <a:solidFill>
            <a:schemeClr val="tx1"/>
          </a:solidFill>
          <a:latin typeface="+mn-lt"/>
        </a:defRPr>
      </a:lvl6pPr>
      <a:lvl7pPr marL="2971800" indent="-228600" algn="l" rtl="0" eaLnBrk="1" fontAlgn="base" hangingPunct="1">
        <a:spcBef>
          <a:spcPct val="20000"/>
        </a:spcBef>
        <a:spcAft>
          <a:spcPct val="0"/>
        </a:spcAft>
        <a:buBlip>
          <a:blip r:embed="rId17"/>
        </a:buBlip>
        <a:defRPr>
          <a:solidFill>
            <a:schemeClr val="tx1"/>
          </a:solidFill>
          <a:latin typeface="+mn-lt"/>
        </a:defRPr>
      </a:lvl7pPr>
      <a:lvl8pPr marL="3429000" indent="-228600" algn="l" rtl="0" eaLnBrk="1" fontAlgn="base" hangingPunct="1">
        <a:spcBef>
          <a:spcPct val="20000"/>
        </a:spcBef>
        <a:spcAft>
          <a:spcPct val="0"/>
        </a:spcAft>
        <a:buBlip>
          <a:blip r:embed="rId17"/>
        </a:buBlip>
        <a:defRPr>
          <a:solidFill>
            <a:schemeClr val="tx1"/>
          </a:solidFill>
          <a:latin typeface="+mn-lt"/>
        </a:defRPr>
      </a:lvl8pPr>
      <a:lvl9pPr marL="3886200" indent="-228600" algn="l" rtl="0" eaLnBrk="1" fontAlgn="base" hangingPunct="1">
        <a:spcBef>
          <a:spcPct val="20000"/>
        </a:spcBef>
        <a:spcAft>
          <a:spcPct val="0"/>
        </a:spcAft>
        <a:buBlip>
          <a:blip r:embed="rId17"/>
        </a:buBlip>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gif"/><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a:xfrm>
            <a:off x="683568" y="1772816"/>
            <a:ext cx="7772400" cy="1470025"/>
          </a:xfrm>
        </p:spPr>
        <p:txBody>
          <a:bodyPr/>
          <a:lstStyle/>
          <a:p>
            <a:pPr algn="ctr"/>
            <a:r>
              <a:rPr lang="de-DE" sz="3600" i="0" dirty="0" smtClean="0"/>
              <a:t>MINT-Online </a:t>
            </a:r>
            <a:br>
              <a:rPr lang="de-DE" sz="3600" i="0" dirty="0" smtClean="0"/>
            </a:br>
            <a:r>
              <a:rPr lang="de-DE" sz="2400" i="0" dirty="0" err="1" smtClean="0"/>
              <a:t>Querschnittsbereich</a:t>
            </a:r>
            <a:r>
              <a:rPr lang="de-DE" sz="2400" i="0" dirty="0" smtClean="0"/>
              <a:t> </a:t>
            </a:r>
            <a:br>
              <a:rPr lang="de-DE" sz="2400" i="0" dirty="0" smtClean="0"/>
            </a:br>
            <a:r>
              <a:rPr lang="de-DE" sz="2400" i="0" dirty="0" smtClean="0"/>
              <a:t>„Kompetenzerfassung und –</a:t>
            </a:r>
            <a:r>
              <a:rPr lang="de-DE" sz="2400" i="0" dirty="0" err="1" smtClean="0"/>
              <a:t>anrechnung</a:t>
            </a:r>
            <a:r>
              <a:rPr lang="de-DE" sz="2400" i="0" dirty="0" smtClean="0"/>
              <a:t>“</a:t>
            </a:r>
          </a:p>
        </p:txBody>
      </p:sp>
      <p:sp>
        <p:nvSpPr>
          <p:cNvPr id="4" name="Text Box 18"/>
          <p:cNvSpPr txBox="1">
            <a:spLocks noChangeArrowheads="1"/>
          </p:cNvSpPr>
          <p:nvPr/>
        </p:nvSpPr>
        <p:spPr bwMode="auto">
          <a:xfrm>
            <a:off x="4283968" y="5589240"/>
            <a:ext cx="1268296" cy="276999"/>
          </a:xfrm>
          <a:prstGeom prst="rect">
            <a:avLst/>
          </a:prstGeom>
          <a:noFill/>
          <a:ln w="9525">
            <a:noFill/>
            <a:miter lim="800000"/>
            <a:headEnd/>
            <a:tailEnd/>
          </a:ln>
        </p:spPr>
        <p:txBody>
          <a:bodyPr wrap="none">
            <a:spAutoFit/>
          </a:bodyPr>
          <a:lstStyle/>
          <a:p>
            <a:r>
              <a:rPr lang="de-DE" sz="1200" dirty="0" smtClean="0">
                <a:latin typeface="+mj-lt"/>
              </a:rPr>
              <a:t>gefördert durch</a:t>
            </a:r>
            <a:endParaRPr lang="de-DE" sz="1200" dirty="0">
              <a:latin typeface="+mj-lt"/>
            </a:endParaRPr>
          </a:p>
        </p:txBody>
      </p:sp>
      <p:pic>
        <p:nvPicPr>
          <p:cNvPr id="9" name="Picture 8" descr="C:\Users\Bärlenchen\Marlen\Uni\MINT-Online\Logos\bmbf.jpg"/>
          <p:cNvPicPr>
            <a:picLocks noChangeAspect="1" noChangeArrowheads="1"/>
          </p:cNvPicPr>
          <p:nvPr/>
        </p:nvPicPr>
        <p:blipFill>
          <a:blip r:embed="rId3" cstate="print"/>
          <a:srcRect/>
          <a:stretch>
            <a:fillRect/>
          </a:stretch>
        </p:blipFill>
        <p:spPr bwMode="auto">
          <a:xfrm>
            <a:off x="4355976" y="6165304"/>
            <a:ext cx="1152128" cy="577881"/>
          </a:xfrm>
          <a:prstGeom prst="rect">
            <a:avLst/>
          </a:prstGeom>
          <a:noFill/>
        </p:spPr>
      </p:pic>
      <p:pic>
        <p:nvPicPr>
          <p:cNvPr id="1026" name="Picture 2" descr="C:\Users\Bärlenchen\Marlen\Uni\MINT-Online\Logos\logo_esf.jpg"/>
          <p:cNvPicPr>
            <a:picLocks noChangeAspect="1" noChangeArrowheads="1"/>
          </p:cNvPicPr>
          <p:nvPr/>
        </p:nvPicPr>
        <p:blipFill>
          <a:blip r:embed="rId4" cstate="print"/>
          <a:srcRect/>
          <a:stretch>
            <a:fillRect/>
          </a:stretch>
        </p:blipFill>
        <p:spPr bwMode="auto">
          <a:xfrm>
            <a:off x="5796136" y="6165304"/>
            <a:ext cx="1096963" cy="560387"/>
          </a:xfrm>
          <a:prstGeom prst="rect">
            <a:avLst/>
          </a:prstGeom>
          <a:noFill/>
        </p:spPr>
      </p:pic>
      <p:sp>
        <p:nvSpPr>
          <p:cNvPr id="14" name="Rectangle 22"/>
          <p:cNvSpPr>
            <a:spLocks noChangeArrowheads="1"/>
          </p:cNvSpPr>
          <p:nvPr/>
        </p:nvSpPr>
        <p:spPr bwMode="auto">
          <a:xfrm>
            <a:off x="0" y="6642100"/>
            <a:ext cx="1079500" cy="215900"/>
          </a:xfrm>
          <a:prstGeom prst="rect">
            <a:avLst/>
          </a:prstGeom>
          <a:solidFill>
            <a:srgbClr val="D6D6AD"/>
          </a:solidFill>
          <a:ln w="9525">
            <a:noFill/>
            <a:miter lim="800000"/>
            <a:headEnd/>
            <a:tailEnd/>
          </a:ln>
          <a:effectLst/>
        </p:spPr>
        <p:txBody>
          <a:bodyPr wrap="none" anchor="ctr">
            <a:prstTxWarp prst="textNoShape">
              <a:avLst/>
            </a:prstTxWarp>
          </a:bodyPr>
          <a:lstStyle/>
          <a:p>
            <a:endParaRPr lang="de-DE"/>
          </a:p>
        </p:txBody>
      </p:sp>
      <p:pic>
        <p:nvPicPr>
          <p:cNvPr id="2" name="Picture 2" descr="C:\Users\Bärlenchen\Marlen\Uni\MINT-Online\Logos\EU_5000200-flag-cl.gif"/>
          <p:cNvPicPr>
            <a:picLocks noChangeAspect="1" noChangeArrowheads="1"/>
          </p:cNvPicPr>
          <p:nvPr/>
        </p:nvPicPr>
        <p:blipFill>
          <a:blip r:embed="rId5" cstate="print"/>
          <a:srcRect/>
          <a:stretch>
            <a:fillRect/>
          </a:stretch>
        </p:blipFill>
        <p:spPr bwMode="auto">
          <a:xfrm>
            <a:off x="7092280" y="6193110"/>
            <a:ext cx="822387" cy="54825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1"/>
          </p:nvPr>
        </p:nvSpPr>
        <p:spPr/>
        <p:txBody>
          <a:bodyPr/>
          <a:lstStyle/>
          <a:p>
            <a:pPr>
              <a:defRPr/>
            </a:pPr>
            <a:fld id="{118ABC31-94E3-45B4-AD89-D1D2F87C70F2}" type="slidenum">
              <a:rPr lang="de-DE" smtClean="0"/>
              <a:pPr>
                <a:defRPr/>
              </a:pPr>
              <a:t>10</a:t>
            </a:fld>
            <a:endParaRPr lang="de-DE" i="0" dirty="0"/>
          </a:p>
        </p:txBody>
      </p:sp>
      <p:sp>
        <p:nvSpPr>
          <p:cNvPr id="4" name="Rectangle 2"/>
          <p:cNvSpPr>
            <a:spLocks noGrp="1" noChangeArrowheads="1"/>
          </p:cNvSpPr>
          <p:nvPr>
            <p:ph type="title"/>
          </p:nvPr>
        </p:nvSpPr>
        <p:spPr>
          <a:xfrm>
            <a:off x="1371600" y="692696"/>
            <a:ext cx="7772400" cy="685800"/>
          </a:xfrm>
        </p:spPr>
        <p:txBody>
          <a:bodyPr/>
          <a:lstStyle/>
          <a:p>
            <a:r>
              <a:rPr lang="de-DE" sz="2000" dirty="0" smtClean="0">
                <a:latin typeface="Arial" charset="0"/>
              </a:rPr>
              <a:t>Anrechnungsleitlinie </a:t>
            </a:r>
          </a:p>
        </p:txBody>
      </p:sp>
      <p:sp>
        <p:nvSpPr>
          <p:cNvPr id="6"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Mögliche Inhalte: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Hintergründe / gesetzliche Grundlagen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Zuständigkeiten</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Ablauf des Antragsverfahrens</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Muster für Antragsformulare</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Gründe für Annahme / Ablehnung</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Verfahren bei Zweifelsfällen</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Widerspruchmöglichkeiten / Verfahren bei Widerspruch</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Darstellung der Abläufe bei individuellen und pauschalen Anrechnungsverfahren</a:t>
            </a:r>
            <a:endParaRPr lang="de-DE" sz="1700" dirty="0">
              <a:solidFill>
                <a:srgbClr val="003399"/>
              </a:solidFill>
              <a:latin typeface="Arial"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11</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Regelung im Landeshochschulgesetz</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Anpassung der Prüfungsordnung(en)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Anrechnungsleitlinie oder -ordnung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Verfahren der individuellen Anrechnung von Aus-, Fort- und Weiterbildungen (Einzelfallentscheidung)</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pauschalen Anrechnung von Aus-, Fort- und Weiterbildungen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Anrechnungsbeauftragte und Zuständigkeiten</a:t>
            </a:r>
            <a:endParaRPr lang="de-DE" sz="1700" dirty="0">
              <a:solidFill>
                <a:schemeClr val="bg1">
                  <a:lumMod val="65000"/>
                </a:schemeClr>
              </a:solidFill>
              <a:latin typeface="Arial" charset="0"/>
            </a:endParaRPr>
          </a:p>
        </p:txBody>
      </p:sp>
      <p:sp>
        <p:nvSpPr>
          <p:cNvPr id="5" name="Richtungspfeil 4"/>
          <p:cNvSpPr/>
          <p:nvPr/>
        </p:nvSpPr>
        <p:spPr bwMode="auto">
          <a:xfrm rot="10800000">
            <a:off x="5220072" y="3789040"/>
            <a:ext cx="1080120" cy="288032"/>
          </a:xfrm>
          <a:prstGeom prst="homePlate">
            <a:avLst>
              <a:gd name="adj" fmla="val 37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2915920" y="3108960"/>
            <a:ext cx="2926080" cy="3078480"/>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marL="182563" indent="-182563">
              <a:spcAft>
                <a:spcPts val="600"/>
              </a:spcAft>
              <a:buFont typeface="Arial" pitchFamily="34" charset="0"/>
              <a:buChar char="•"/>
            </a:pPr>
            <a:r>
              <a:rPr lang="de-DE" sz="1600" dirty="0" smtClean="0">
                <a:solidFill>
                  <a:schemeClr val="tx1"/>
                </a:solidFill>
              </a:rPr>
              <a:t>gilt für alle Absolvent/innen einer bestimmten beruf-</a:t>
            </a:r>
            <a:r>
              <a:rPr lang="de-DE" sz="1600" dirty="0" err="1" smtClean="0">
                <a:solidFill>
                  <a:schemeClr val="tx1"/>
                </a:solidFill>
              </a:rPr>
              <a:t>lichen</a:t>
            </a:r>
            <a:r>
              <a:rPr lang="de-DE" sz="1600" dirty="0" smtClean="0">
                <a:solidFill>
                  <a:schemeClr val="tx1"/>
                </a:solidFill>
              </a:rPr>
              <a:t> Qualifikation</a:t>
            </a:r>
          </a:p>
          <a:p>
            <a:pPr marL="182563" indent="-182563">
              <a:spcAft>
                <a:spcPts val="600"/>
              </a:spcAft>
              <a:buFont typeface="Arial" pitchFamily="34" charset="0"/>
              <a:buChar char="•"/>
            </a:pPr>
            <a:r>
              <a:rPr lang="de-DE" sz="1600" dirty="0" smtClean="0">
                <a:solidFill>
                  <a:schemeClr val="tx1"/>
                </a:solidFill>
              </a:rPr>
              <a:t>Umfang der Anrechnung wird häufig auf Grundlage einer systematischen Begutachtung bestimmt (Äquivalenzvergleich)</a:t>
            </a:r>
          </a:p>
          <a:p>
            <a:pPr marL="182563" indent="-182563">
              <a:spcAft>
                <a:spcPts val="600"/>
              </a:spcAft>
            </a:pPr>
            <a:endParaRPr lang="de-DE" sz="1600" dirty="0" smtClean="0">
              <a:solidFill>
                <a:schemeClr val="tx1"/>
              </a:solidFill>
            </a:endParaRPr>
          </a:p>
          <a:p>
            <a:pPr marL="182563" indent="-182563">
              <a:buFont typeface="Arial" pitchFamily="34" charset="0"/>
              <a:buChar char="•"/>
            </a:pPr>
            <a:endParaRPr lang="de-DE" sz="1600" dirty="0" smtClean="0">
              <a:solidFill>
                <a:schemeClr val="tx1"/>
              </a:solidFill>
            </a:endParaRPr>
          </a:p>
          <a:p>
            <a:pPr marL="182563" indent="-182563">
              <a:buFont typeface="Arial" pitchFamily="34" charset="0"/>
              <a:buChar char="•"/>
            </a:pPr>
            <a:endParaRPr lang="de-DE" sz="1600" dirty="0">
              <a:solidFill>
                <a:schemeClr val="tx1"/>
              </a:solidFill>
            </a:endParaRPr>
          </a:p>
        </p:txBody>
      </p:sp>
      <p:sp>
        <p:nvSpPr>
          <p:cNvPr id="14" name="Abgerundetes Rechteck 13"/>
          <p:cNvSpPr/>
          <p:nvPr/>
        </p:nvSpPr>
        <p:spPr>
          <a:xfrm>
            <a:off x="5689600" y="1772920"/>
            <a:ext cx="3318933" cy="584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de-DE" sz="1600" b="1" dirty="0" smtClean="0">
                <a:solidFill>
                  <a:schemeClr val="tx1"/>
                </a:solidFill>
              </a:rPr>
              <a:t>Anrechnung informell erworbener Kompetenzen</a:t>
            </a:r>
            <a:endParaRPr lang="de-DE" dirty="0"/>
          </a:p>
        </p:txBody>
      </p:sp>
      <p:sp>
        <p:nvSpPr>
          <p:cNvPr id="3" name="Fußzeilenplatzhalter 2"/>
          <p:cNvSpPr>
            <a:spLocks noGrp="1"/>
          </p:cNvSpPr>
          <p:nvPr>
            <p:ph type="ftr" sz="quarter" idx="3"/>
          </p:nvPr>
        </p:nvSpPr>
        <p:spPr/>
        <p:txBody>
          <a:bodyPr/>
          <a:lstStyle/>
          <a:p>
            <a:r>
              <a:rPr lang="de-DE" smtClean="0"/>
              <a:t>„Aufstieg durch Bildung: offene Hochschulen“ – Wissenschaftliche Begleitung</a:t>
            </a:r>
            <a:endParaRPr lang="de-DE" dirty="0"/>
          </a:p>
        </p:txBody>
      </p:sp>
      <p:sp>
        <p:nvSpPr>
          <p:cNvPr id="4" name="Titel 3"/>
          <p:cNvSpPr>
            <a:spLocks noGrp="1"/>
          </p:cNvSpPr>
          <p:nvPr>
            <p:ph type="title"/>
          </p:nvPr>
        </p:nvSpPr>
        <p:spPr>
          <a:xfrm>
            <a:off x="1202267" y="692696"/>
            <a:ext cx="7941733" cy="615181"/>
          </a:xfrm>
        </p:spPr>
        <p:txBody>
          <a:bodyPr/>
          <a:lstStyle/>
          <a:p>
            <a:r>
              <a:rPr lang="de-DE" dirty="0" smtClean="0"/>
              <a:t>Formen der Anrechnung</a:t>
            </a:r>
            <a:endParaRPr lang="de-DE" dirty="0"/>
          </a:p>
        </p:txBody>
      </p:sp>
      <p:sp>
        <p:nvSpPr>
          <p:cNvPr id="13" name="Abgerundetes Rechteck 12"/>
          <p:cNvSpPr/>
          <p:nvPr/>
        </p:nvSpPr>
        <p:spPr>
          <a:xfrm>
            <a:off x="142240" y="1803910"/>
            <a:ext cx="5387916" cy="55321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de-DE" sz="1600" b="1" dirty="0" smtClean="0">
                <a:solidFill>
                  <a:schemeClr val="tx1"/>
                </a:solidFill>
              </a:rPr>
              <a:t>Anrechnung von Aus-, Fort- oder Weiterbildungsabschlüssen </a:t>
            </a:r>
            <a:endParaRPr lang="de-DE" dirty="0"/>
          </a:p>
        </p:txBody>
      </p:sp>
      <p:sp>
        <p:nvSpPr>
          <p:cNvPr id="20" name="Abgerundetes Rechteck 19"/>
          <p:cNvSpPr/>
          <p:nvPr/>
        </p:nvSpPr>
        <p:spPr>
          <a:xfrm>
            <a:off x="395536" y="2420888"/>
            <a:ext cx="2096346" cy="55321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de-DE" sz="1600" dirty="0" smtClean="0">
                <a:solidFill>
                  <a:schemeClr val="tx1"/>
                </a:solidFill>
              </a:rPr>
              <a:t>Einzelfall-</a:t>
            </a:r>
            <a:r>
              <a:rPr lang="de-DE" sz="1600" dirty="0" err="1" smtClean="0">
                <a:solidFill>
                  <a:schemeClr val="tx1"/>
                </a:solidFill>
              </a:rPr>
              <a:t>entscheidung</a:t>
            </a:r>
            <a:endParaRPr lang="de-DE" dirty="0"/>
          </a:p>
        </p:txBody>
      </p:sp>
      <p:sp>
        <p:nvSpPr>
          <p:cNvPr id="21" name="Abgerundetes Rechteck 20"/>
          <p:cNvSpPr/>
          <p:nvPr/>
        </p:nvSpPr>
        <p:spPr>
          <a:xfrm>
            <a:off x="3275856" y="2420888"/>
            <a:ext cx="2096346" cy="55321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de-DE" sz="1600" dirty="0" smtClean="0">
                <a:solidFill>
                  <a:schemeClr val="tx1"/>
                </a:solidFill>
              </a:rPr>
              <a:t>pauschale Anrechnung</a:t>
            </a:r>
            <a:endParaRPr lang="de-DE" dirty="0"/>
          </a:p>
        </p:txBody>
      </p:sp>
      <p:sp>
        <p:nvSpPr>
          <p:cNvPr id="22" name="Abgerundetes Rechteck 21"/>
          <p:cNvSpPr/>
          <p:nvPr/>
        </p:nvSpPr>
        <p:spPr>
          <a:xfrm>
            <a:off x="142240" y="3108960"/>
            <a:ext cx="2699172" cy="3078480"/>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marL="182563" indent="-182563">
              <a:spcAft>
                <a:spcPts val="600"/>
              </a:spcAft>
              <a:buFont typeface="Arial" pitchFamily="34" charset="0"/>
              <a:buChar char="•"/>
            </a:pPr>
            <a:r>
              <a:rPr lang="de-DE" sz="1600" dirty="0" smtClean="0">
                <a:solidFill>
                  <a:schemeClr val="tx1"/>
                </a:solidFill>
              </a:rPr>
              <a:t>Entscheidung über Anrechnung für einzelne/n Studierende/n</a:t>
            </a:r>
          </a:p>
          <a:p>
            <a:pPr marL="182563" indent="-182563">
              <a:spcAft>
                <a:spcPts val="600"/>
              </a:spcAft>
              <a:buFont typeface="Arial" pitchFamily="34" charset="0"/>
              <a:buChar char="•"/>
            </a:pPr>
            <a:r>
              <a:rPr lang="de-DE" sz="1600" dirty="0" smtClean="0">
                <a:solidFill>
                  <a:schemeClr val="tx1"/>
                </a:solidFill>
              </a:rPr>
              <a:t>Entscheidung durch </a:t>
            </a:r>
            <a:r>
              <a:rPr lang="de-DE" sz="1600" dirty="0" err="1" smtClean="0">
                <a:solidFill>
                  <a:schemeClr val="tx1"/>
                </a:solidFill>
              </a:rPr>
              <a:t>Modulverantwort-liche</a:t>
            </a:r>
            <a:r>
              <a:rPr lang="de-DE" sz="1600" dirty="0" smtClean="0">
                <a:solidFill>
                  <a:schemeClr val="tx1"/>
                </a:solidFill>
              </a:rPr>
              <a:t>/n oder </a:t>
            </a:r>
            <a:r>
              <a:rPr lang="de-DE" sz="1600" dirty="0" err="1" smtClean="0">
                <a:solidFill>
                  <a:schemeClr val="tx1"/>
                </a:solidFill>
              </a:rPr>
              <a:t>Anrechnungsbeauf-tragte</a:t>
            </a:r>
            <a:r>
              <a:rPr lang="de-DE" sz="1600" dirty="0" smtClean="0">
                <a:solidFill>
                  <a:schemeClr val="tx1"/>
                </a:solidFill>
              </a:rPr>
              <a:t>/n des Studiengangs</a:t>
            </a:r>
          </a:p>
          <a:p>
            <a:pPr marL="182563" indent="-182563">
              <a:spcAft>
                <a:spcPts val="600"/>
              </a:spcAft>
            </a:pPr>
            <a:endParaRPr lang="de-DE" sz="1600" dirty="0" smtClean="0">
              <a:solidFill>
                <a:schemeClr val="tx1"/>
              </a:solidFill>
            </a:endParaRPr>
          </a:p>
          <a:p>
            <a:pPr marL="182563" indent="-182563">
              <a:buFont typeface="Arial" pitchFamily="34" charset="0"/>
              <a:buChar char="•"/>
            </a:pPr>
            <a:endParaRPr lang="de-DE" sz="1600" dirty="0" smtClean="0">
              <a:solidFill>
                <a:schemeClr val="tx1"/>
              </a:solidFill>
            </a:endParaRPr>
          </a:p>
          <a:p>
            <a:pPr marL="182563" indent="-182563">
              <a:buFont typeface="Arial" pitchFamily="34" charset="0"/>
              <a:buChar char="•"/>
            </a:pPr>
            <a:endParaRPr lang="de-DE" sz="1600" dirty="0">
              <a:solidFill>
                <a:schemeClr val="tx1"/>
              </a:solidFill>
            </a:endParaRPr>
          </a:p>
        </p:txBody>
      </p:sp>
      <p:sp>
        <p:nvSpPr>
          <p:cNvPr id="23" name="Abgerundetes Rechteck 22"/>
          <p:cNvSpPr/>
          <p:nvPr/>
        </p:nvSpPr>
        <p:spPr>
          <a:xfrm>
            <a:off x="5994400" y="2447632"/>
            <a:ext cx="2926080" cy="3789680"/>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marL="182563" indent="-182563">
              <a:spcAft>
                <a:spcPts val="600"/>
              </a:spcAft>
              <a:buFont typeface="Arial" pitchFamily="34" charset="0"/>
              <a:buChar char="•"/>
            </a:pPr>
            <a:r>
              <a:rPr lang="de-DE" sz="1600" dirty="0" smtClean="0">
                <a:solidFill>
                  <a:schemeClr val="tx1"/>
                </a:solidFill>
              </a:rPr>
              <a:t>Anrechnung von Kenntnissen, Fertigkeiten und Kompetenzen unabhängig davon, in welchem Lernzusammenhang diese erworben wurden</a:t>
            </a:r>
          </a:p>
          <a:p>
            <a:pPr marL="182563" indent="-182563">
              <a:spcAft>
                <a:spcPts val="600"/>
              </a:spcAft>
              <a:buFont typeface="Arial" pitchFamily="34" charset="0"/>
              <a:buChar char="•"/>
            </a:pPr>
            <a:r>
              <a:rPr lang="de-DE" sz="1600" dirty="0" smtClean="0">
                <a:solidFill>
                  <a:schemeClr val="tx1"/>
                </a:solidFill>
              </a:rPr>
              <a:t>Nachweis der Kompetenzen häufig über </a:t>
            </a:r>
            <a:r>
              <a:rPr lang="de-DE" sz="1600" dirty="0" err="1" smtClean="0">
                <a:solidFill>
                  <a:schemeClr val="tx1"/>
                </a:solidFill>
              </a:rPr>
              <a:t>Portfolioverfahren</a:t>
            </a:r>
            <a:endParaRPr lang="de-DE" sz="1600" dirty="0" smtClean="0">
              <a:solidFill>
                <a:schemeClr val="tx1"/>
              </a:solidFill>
            </a:endParaRPr>
          </a:p>
          <a:p>
            <a:pPr marL="182563" indent="-182563">
              <a:spcAft>
                <a:spcPts val="600"/>
              </a:spcAft>
            </a:pPr>
            <a:endParaRPr lang="de-DE" sz="1600" dirty="0" smtClean="0">
              <a:solidFill>
                <a:schemeClr val="tx1"/>
              </a:solidFill>
            </a:endParaRPr>
          </a:p>
          <a:p>
            <a:pPr marL="182563" indent="-182563">
              <a:buFont typeface="Arial" pitchFamily="34" charset="0"/>
              <a:buChar char="•"/>
            </a:pPr>
            <a:endParaRPr lang="de-DE" sz="1600" dirty="0" smtClean="0">
              <a:solidFill>
                <a:schemeClr val="tx1"/>
              </a:solidFill>
            </a:endParaRPr>
          </a:p>
          <a:p>
            <a:pPr marL="182563" indent="-182563">
              <a:buFont typeface="Arial" pitchFamily="34" charset="0"/>
              <a:buChar char="•"/>
            </a:pPr>
            <a:endParaRPr lang="de-DE" sz="1600" dirty="0">
              <a:solidFill>
                <a:schemeClr val="tx1"/>
              </a:solidFill>
            </a:endParaRPr>
          </a:p>
        </p:txBody>
      </p:sp>
    </p:spTree>
    <p:extLst>
      <p:ext uri="{BB962C8B-B14F-4D97-AF65-F5344CB8AC3E}">
        <p14:creationId xmlns="" xmlns:p14="http://schemas.microsoft.com/office/powerpoint/2010/main" val="2780629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13</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Regelung im Landeshochschulgesetz</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Anpassung der Prüfungsordnung(en)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Anrechnungsleitlinie oder -ordnung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individuellen Anrechnung von Aus-, Fort- und Weiterbildungen (Einzelfallentscheidung)</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Verfahren der pauschalen Anrechnung von Aus-, Fort- und Weiterbildungen</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Anrechnungsbeauftragte und Zuständigkeiten</a:t>
            </a:r>
            <a:endParaRPr lang="de-DE" sz="1700" dirty="0">
              <a:solidFill>
                <a:schemeClr val="bg1">
                  <a:lumMod val="65000"/>
                </a:schemeClr>
              </a:solidFill>
              <a:latin typeface="Arial" charset="0"/>
            </a:endParaRPr>
          </a:p>
        </p:txBody>
      </p:sp>
      <p:sp>
        <p:nvSpPr>
          <p:cNvPr id="5" name="Richtungspfeil 4"/>
          <p:cNvSpPr/>
          <p:nvPr/>
        </p:nvSpPr>
        <p:spPr bwMode="auto">
          <a:xfrm rot="10800000">
            <a:off x="6876256" y="4221088"/>
            <a:ext cx="1080120" cy="288032"/>
          </a:xfrm>
          <a:prstGeom prst="homePlate">
            <a:avLst>
              <a:gd name="adj" fmla="val 37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4"/>
          <p:cNvSpPr>
            <a:spLocks noGrp="1"/>
          </p:cNvSpPr>
          <p:nvPr>
            <p:ph type="sldNum" sz="quarter" idx="11"/>
          </p:nvPr>
        </p:nvSpPr>
        <p:spPr/>
        <p:txBody>
          <a:bodyPr/>
          <a:lstStyle/>
          <a:p>
            <a:pPr>
              <a:defRPr/>
            </a:pPr>
            <a:fld id="{AD5D9D86-39BF-4C75-A12C-BA67DA5C31E7}" type="slidenum">
              <a:rPr lang="de-DE"/>
              <a:pPr>
                <a:defRPr/>
              </a:pPr>
              <a:t>14</a:t>
            </a:fld>
            <a:endParaRPr lang="de-DE" i="0"/>
          </a:p>
        </p:txBody>
      </p:sp>
      <p:sp>
        <p:nvSpPr>
          <p:cNvPr id="18435" name="Rectangle 1026"/>
          <p:cNvSpPr>
            <a:spLocks noGrp="1" noChangeArrowheads="1"/>
          </p:cNvSpPr>
          <p:nvPr>
            <p:ph type="title"/>
          </p:nvPr>
        </p:nvSpPr>
        <p:spPr>
          <a:xfrm>
            <a:off x="1187624" y="620688"/>
            <a:ext cx="7772400" cy="685800"/>
          </a:xfrm>
        </p:spPr>
        <p:txBody>
          <a:bodyPr/>
          <a:lstStyle/>
          <a:p>
            <a:pPr eaLnBrk="1" hangingPunct="1"/>
            <a:r>
              <a:rPr lang="de-DE" sz="2000" dirty="0" smtClean="0"/>
              <a:t>Pauschale Anrechnung</a:t>
            </a:r>
          </a:p>
        </p:txBody>
      </p:sp>
      <p:sp>
        <p:nvSpPr>
          <p:cNvPr id="18436" name="Text Box 1027"/>
          <p:cNvSpPr txBox="1">
            <a:spLocks noChangeArrowheads="1"/>
          </p:cNvSpPr>
          <p:nvPr/>
        </p:nvSpPr>
        <p:spPr bwMode="auto">
          <a:xfrm>
            <a:off x="914400" y="2286000"/>
            <a:ext cx="6985000" cy="2667000"/>
          </a:xfrm>
          <a:prstGeom prst="rect">
            <a:avLst/>
          </a:prstGeom>
          <a:noFill/>
          <a:ln w="9525">
            <a:noFill/>
            <a:miter lim="800000"/>
            <a:headEnd/>
            <a:tailEnd/>
          </a:ln>
        </p:spPr>
        <p:txBody>
          <a:bodyPr lIns="0" tIns="0" rIns="0" bIns="0"/>
          <a:lstStyle/>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a:solidFill>
                  <a:srgbClr val="003399"/>
                </a:solidFill>
                <a:latin typeface="Arial" charset="0"/>
              </a:rPr>
              <a:t>Jede/r Inhaber/in der entsprechenden Fortbildungsabschlüsse erhält, ohne an einer Einzelfallprüfung teilnehmen zu müssen, eine bestimmte Anzahl von Kreditpunkten angerechnet.</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a:solidFill>
                  <a:srgbClr val="003399"/>
                </a:solidFill>
                <a:latin typeface="Arial" charset="0"/>
              </a:rPr>
              <a:t>Hochschule (und Fortbildungseinrichtungen) überprüfen einmalig, ob in welcher Höhe Kreditpunkte angerechnet werden können (Äquivalenzvergleich).</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a:solidFill>
                  <a:srgbClr val="003399"/>
                </a:solidFill>
                <a:latin typeface="Arial" charset="0"/>
              </a:rPr>
              <a:t>Anschließend wird allen Inhaber/innen des jeweiligen Fortbildungsabschlusses die Anrechnung garantiert.</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a:solidFill>
                  <a:srgbClr val="003399"/>
                </a:solidFill>
                <a:latin typeface="Arial" charset="0"/>
              </a:rPr>
              <a:t>Noten werden nach Möglichkeit aus dem Fortbildungszeugnis übernommen. </a:t>
            </a:r>
          </a:p>
          <a:p>
            <a:pPr marL="193675" indent="-193675" eaLnBrk="1" hangingPunct="1">
              <a:lnSpc>
                <a:spcPct val="120000"/>
              </a:lnSpc>
              <a:spcBef>
                <a:spcPct val="50000"/>
              </a:spcBef>
              <a:buClr>
                <a:srgbClr val="003399"/>
              </a:buClr>
              <a:buSzPct val="70000"/>
              <a:buFont typeface="Wingdings" pitchFamily="2" charset="2"/>
              <a:buNone/>
              <a:tabLst>
                <a:tab pos="284163" algn="l"/>
                <a:tab pos="669925" algn="l"/>
              </a:tabLst>
            </a:pPr>
            <a:endParaRPr lang="de-DE" sz="1700">
              <a:solidFill>
                <a:srgbClr val="003399"/>
              </a:solidFill>
              <a:latin typeface="Arial" charset="0"/>
            </a:endParaRPr>
          </a:p>
        </p:txBody>
      </p:sp>
      <p:sp>
        <p:nvSpPr>
          <p:cNvPr id="18437" name="Text Box 1028"/>
          <p:cNvSpPr txBox="1">
            <a:spLocks noChangeArrowheads="1"/>
          </p:cNvSpPr>
          <p:nvPr/>
        </p:nvSpPr>
        <p:spPr bwMode="auto">
          <a:xfrm>
            <a:off x="2968625" y="1403350"/>
            <a:ext cx="5753100" cy="244475"/>
          </a:xfrm>
          <a:prstGeom prst="rect">
            <a:avLst/>
          </a:prstGeom>
          <a:noFill/>
          <a:ln w="9525">
            <a:noFill/>
            <a:miter lim="800000"/>
            <a:headEnd/>
            <a:tailEnd/>
          </a:ln>
        </p:spPr>
        <p:txBody>
          <a:bodyPr lIns="0" tIns="0" rIns="0" bIns="0">
            <a:spAutoFit/>
          </a:bodyPr>
          <a:lstStyle/>
          <a:p>
            <a:pPr>
              <a:spcBef>
                <a:spcPct val="50000"/>
              </a:spcBef>
            </a:pPr>
            <a:r>
              <a:rPr lang="de-DE" sz="1600" b="1" i="1">
                <a:solidFill>
                  <a:srgbClr val="003399"/>
                </a:solidFill>
                <a:latin typeface="Arial" charset="0"/>
              </a:rPr>
              <a:t>                                                       Grundprinzipien</a:t>
            </a:r>
            <a:endParaRPr lang="de-DE" sz="16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nummernplatzhalter 3"/>
          <p:cNvSpPr>
            <a:spLocks noGrp="1"/>
          </p:cNvSpPr>
          <p:nvPr>
            <p:ph type="sldNum" sz="quarter" idx="11"/>
          </p:nvPr>
        </p:nvSpPr>
        <p:spPr>
          <a:xfrm>
            <a:off x="993775" y="6161088"/>
            <a:ext cx="374650" cy="323850"/>
          </a:xfrm>
        </p:spPr>
        <p:txBody>
          <a:bodyPr/>
          <a:lstStyle/>
          <a:p>
            <a:pPr>
              <a:defRPr/>
            </a:pPr>
            <a:fld id="{6AC3E613-22D5-4F89-A476-67DF491C0058}" type="slidenum">
              <a:rPr lang="de-DE" smtClean="0"/>
              <a:pPr>
                <a:defRPr/>
              </a:pPr>
              <a:t>15</a:t>
            </a:fld>
            <a:endParaRPr lang="de-DE" i="0" smtClean="0"/>
          </a:p>
        </p:txBody>
      </p:sp>
      <p:sp>
        <p:nvSpPr>
          <p:cNvPr id="21507" name="Rectangle 2"/>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r>
              <a:rPr lang="de-DE" sz="1000">
                <a:cs typeface="Times New Roman" pitchFamily="18" charset="0"/>
              </a:rPr>
              <a:t> </a:t>
            </a:r>
          </a:p>
          <a:p>
            <a:endParaRPr lang="de-DE"/>
          </a:p>
        </p:txBody>
      </p:sp>
      <p:sp>
        <p:nvSpPr>
          <p:cNvPr id="21509" name="Text Box 4"/>
          <p:cNvSpPr txBox="1">
            <a:spLocks noChangeArrowheads="1"/>
          </p:cNvSpPr>
          <p:nvPr/>
        </p:nvSpPr>
        <p:spPr bwMode="auto">
          <a:xfrm>
            <a:off x="1177925" y="2695575"/>
            <a:ext cx="6985000" cy="4138613"/>
          </a:xfrm>
          <a:prstGeom prst="rect">
            <a:avLst/>
          </a:prstGeom>
          <a:noFill/>
          <a:ln w="9525">
            <a:noFill/>
            <a:miter lim="800000"/>
            <a:headEnd/>
            <a:tailEnd/>
          </a:ln>
        </p:spPr>
        <p:txBody>
          <a:bodyPr lIns="0" tIns="0" rIns="0" bIns="0"/>
          <a:lstStyle/>
          <a:p>
            <a:pPr>
              <a:tabLst>
                <a:tab pos="190500" algn="l"/>
              </a:tabLst>
            </a:pPr>
            <a:endParaRPr lang="de-DE" sz="1500" b="1" i="1">
              <a:solidFill>
                <a:srgbClr val="003399"/>
              </a:solidFill>
              <a:latin typeface="Arial" charset="0"/>
            </a:endParaRPr>
          </a:p>
        </p:txBody>
      </p:sp>
      <p:sp>
        <p:nvSpPr>
          <p:cNvPr id="21510" name="Text Box 5"/>
          <p:cNvSpPr txBox="1">
            <a:spLocks noChangeArrowheads="1"/>
          </p:cNvSpPr>
          <p:nvPr/>
        </p:nvSpPr>
        <p:spPr bwMode="auto">
          <a:xfrm>
            <a:off x="2762250" y="1955800"/>
            <a:ext cx="3621088" cy="13779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de-DE" sz="1400" b="1">
                <a:latin typeface="Arial" charset="0"/>
              </a:rPr>
              <a:t>Berufsbegleitender Bachelorstudiengang „Business Administration in kleineren und mittleren Unternehmen“</a:t>
            </a:r>
            <a:br>
              <a:rPr lang="de-DE" sz="1400" b="1">
                <a:latin typeface="Arial" charset="0"/>
              </a:rPr>
            </a:br>
            <a:r>
              <a:rPr lang="de-DE" sz="1400" b="1">
                <a:latin typeface="Arial" charset="0"/>
              </a:rPr>
              <a:t>an der Carl von Ossietzky Universität</a:t>
            </a:r>
            <a:br>
              <a:rPr lang="de-DE" sz="1400" b="1">
                <a:latin typeface="Arial" charset="0"/>
              </a:rPr>
            </a:br>
            <a:r>
              <a:rPr lang="de-DE" sz="1400" b="1">
                <a:latin typeface="Arial" charset="0"/>
              </a:rPr>
              <a:t>Oldenburg</a:t>
            </a:r>
          </a:p>
        </p:txBody>
      </p:sp>
      <p:sp>
        <p:nvSpPr>
          <p:cNvPr id="21511" name="Line 6"/>
          <p:cNvSpPr>
            <a:spLocks noChangeShapeType="1"/>
          </p:cNvSpPr>
          <p:nvPr/>
        </p:nvSpPr>
        <p:spPr bwMode="auto">
          <a:xfrm flipV="1">
            <a:off x="2716213" y="3344863"/>
            <a:ext cx="925512" cy="850900"/>
          </a:xfrm>
          <a:prstGeom prst="line">
            <a:avLst/>
          </a:prstGeom>
          <a:noFill/>
          <a:ln w="38100">
            <a:solidFill>
              <a:schemeClr val="tx1"/>
            </a:solidFill>
            <a:round/>
            <a:headEnd/>
            <a:tailEnd type="triangle" w="med" len="med"/>
          </a:ln>
        </p:spPr>
        <p:txBody>
          <a:bodyPr/>
          <a:lstStyle/>
          <a:p>
            <a:endParaRPr lang="de-DE"/>
          </a:p>
        </p:txBody>
      </p:sp>
      <p:sp>
        <p:nvSpPr>
          <p:cNvPr id="21512" name="Text Box 7"/>
          <p:cNvSpPr txBox="1">
            <a:spLocks noChangeArrowheads="1"/>
          </p:cNvSpPr>
          <p:nvPr/>
        </p:nvSpPr>
        <p:spPr bwMode="auto">
          <a:xfrm>
            <a:off x="835025" y="4187825"/>
            <a:ext cx="2362200" cy="527050"/>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Geprüfte/r Industriefachwirt/in</a:t>
            </a:r>
          </a:p>
        </p:txBody>
      </p:sp>
      <p:sp>
        <p:nvSpPr>
          <p:cNvPr id="21513" name="Text Box 8"/>
          <p:cNvSpPr txBox="1">
            <a:spLocks noChangeArrowheads="1"/>
          </p:cNvSpPr>
          <p:nvPr/>
        </p:nvSpPr>
        <p:spPr bwMode="auto">
          <a:xfrm>
            <a:off x="835025" y="4826000"/>
            <a:ext cx="2362200" cy="633413"/>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Betriebswirt/in IHK</a:t>
            </a:r>
          </a:p>
          <a:p>
            <a:pPr algn="ctr">
              <a:spcBef>
                <a:spcPct val="50000"/>
              </a:spcBef>
            </a:pPr>
            <a:r>
              <a:rPr lang="de-DE" sz="1400" b="1">
                <a:latin typeface="Arial" charset="0"/>
              </a:rPr>
              <a:t>Geprüfte/r Betriebswirt/in</a:t>
            </a:r>
          </a:p>
        </p:txBody>
      </p:sp>
      <p:sp>
        <p:nvSpPr>
          <p:cNvPr id="21514" name="Text Box 9"/>
          <p:cNvSpPr txBox="1">
            <a:spLocks noChangeArrowheads="1"/>
          </p:cNvSpPr>
          <p:nvPr/>
        </p:nvSpPr>
        <p:spPr bwMode="auto">
          <a:xfrm>
            <a:off x="3413125" y="4187825"/>
            <a:ext cx="2362200" cy="952500"/>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Verschiedene Industriemeister/in</a:t>
            </a:r>
            <a:br>
              <a:rPr lang="de-DE" sz="1400" b="1">
                <a:latin typeface="Arial" charset="0"/>
              </a:rPr>
            </a:br>
            <a:r>
              <a:rPr lang="de-DE" sz="1400">
                <a:latin typeface="Arial" charset="0"/>
              </a:rPr>
              <a:t>(Metall, Elektrotechnik, Mechatronik, Textil)</a:t>
            </a:r>
            <a:endParaRPr lang="de-DE" sz="1400" b="1">
              <a:latin typeface="Arial" charset="0"/>
            </a:endParaRPr>
          </a:p>
        </p:txBody>
      </p:sp>
      <p:sp>
        <p:nvSpPr>
          <p:cNvPr id="21515" name="Line 10"/>
          <p:cNvSpPr>
            <a:spLocks noChangeShapeType="1"/>
          </p:cNvSpPr>
          <p:nvPr/>
        </p:nvSpPr>
        <p:spPr bwMode="auto">
          <a:xfrm flipH="1" flipV="1">
            <a:off x="4564063" y="3336925"/>
            <a:ext cx="19050" cy="858838"/>
          </a:xfrm>
          <a:prstGeom prst="line">
            <a:avLst/>
          </a:prstGeom>
          <a:noFill/>
          <a:ln w="38100">
            <a:solidFill>
              <a:schemeClr val="tx1"/>
            </a:solidFill>
            <a:round/>
            <a:headEnd/>
            <a:tailEnd type="triangle" w="med" len="med"/>
          </a:ln>
        </p:spPr>
        <p:txBody>
          <a:bodyPr/>
          <a:lstStyle/>
          <a:p>
            <a:endParaRPr lang="de-DE"/>
          </a:p>
        </p:txBody>
      </p:sp>
      <p:sp>
        <p:nvSpPr>
          <p:cNvPr id="21516" name="Text Box 11"/>
          <p:cNvSpPr txBox="1">
            <a:spLocks noChangeArrowheads="1"/>
          </p:cNvSpPr>
          <p:nvPr/>
        </p:nvSpPr>
        <p:spPr bwMode="auto">
          <a:xfrm>
            <a:off x="835025" y="5583238"/>
            <a:ext cx="2362200" cy="527050"/>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Geprüfte/r Bilanzbuchhalter/in</a:t>
            </a:r>
          </a:p>
        </p:txBody>
      </p:sp>
      <p:sp>
        <p:nvSpPr>
          <p:cNvPr id="21517" name="Text Box 12"/>
          <p:cNvSpPr txBox="1">
            <a:spLocks noChangeArrowheads="1"/>
          </p:cNvSpPr>
          <p:nvPr/>
        </p:nvSpPr>
        <p:spPr bwMode="auto">
          <a:xfrm>
            <a:off x="3413125" y="5272088"/>
            <a:ext cx="2362200" cy="527050"/>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Geprüfte/r Versicherungsfachwirt/in</a:t>
            </a:r>
          </a:p>
        </p:txBody>
      </p:sp>
      <p:sp>
        <p:nvSpPr>
          <p:cNvPr id="21518" name="Text Box 1031"/>
          <p:cNvSpPr txBox="1">
            <a:spLocks noChangeArrowheads="1"/>
          </p:cNvSpPr>
          <p:nvPr/>
        </p:nvSpPr>
        <p:spPr bwMode="auto">
          <a:xfrm>
            <a:off x="3384550" y="5945188"/>
            <a:ext cx="2362200" cy="314325"/>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Finanzbuchhalter (VHS)</a:t>
            </a:r>
          </a:p>
        </p:txBody>
      </p:sp>
      <p:sp>
        <p:nvSpPr>
          <p:cNvPr id="21519" name="Text Box 9"/>
          <p:cNvSpPr txBox="1">
            <a:spLocks noChangeArrowheads="1"/>
          </p:cNvSpPr>
          <p:nvPr/>
        </p:nvSpPr>
        <p:spPr bwMode="auto">
          <a:xfrm>
            <a:off x="5972175" y="4179888"/>
            <a:ext cx="2362200" cy="738187"/>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Staatlich geprüfte(r)</a:t>
            </a:r>
            <a:br>
              <a:rPr lang="de-DE" sz="1400" b="1">
                <a:latin typeface="Arial" charset="0"/>
              </a:rPr>
            </a:br>
            <a:r>
              <a:rPr lang="de-DE" sz="1400" b="1">
                <a:latin typeface="Arial" charset="0"/>
              </a:rPr>
              <a:t>Betriebswirt/in</a:t>
            </a:r>
            <a:br>
              <a:rPr lang="de-DE" sz="1400" b="1">
                <a:latin typeface="Arial" charset="0"/>
              </a:rPr>
            </a:br>
            <a:r>
              <a:rPr lang="de-DE" sz="1400">
                <a:latin typeface="Arial" charset="0"/>
              </a:rPr>
              <a:t>(WisoAK, BBS OS)</a:t>
            </a:r>
          </a:p>
        </p:txBody>
      </p:sp>
      <p:sp>
        <p:nvSpPr>
          <p:cNvPr id="21520" name="Text Box 12"/>
          <p:cNvSpPr txBox="1">
            <a:spLocks noChangeArrowheads="1"/>
          </p:cNvSpPr>
          <p:nvPr/>
        </p:nvSpPr>
        <p:spPr bwMode="auto">
          <a:xfrm>
            <a:off x="5972175" y="5054600"/>
            <a:ext cx="2362200" cy="523875"/>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Geprüfte/r Wirtschafts-</a:t>
            </a:r>
            <a:br>
              <a:rPr lang="de-DE" sz="1400" b="1">
                <a:latin typeface="Arial" charset="0"/>
              </a:rPr>
            </a:br>
            <a:r>
              <a:rPr lang="de-DE" sz="1400" b="1">
                <a:latin typeface="Arial" charset="0"/>
              </a:rPr>
              <a:t>fachwirt/in</a:t>
            </a:r>
          </a:p>
        </p:txBody>
      </p:sp>
      <p:sp>
        <p:nvSpPr>
          <p:cNvPr id="21521" name="Line 6"/>
          <p:cNvSpPr>
            <a:spLocks noChangeShapeType="1"/>
          </p:cNvSpPr>
          <p:nvPr/>
        </p:nvSpPr>
        <p:spPr bwMode="auto">
          <a:xfrm flipH="1" flipV="1">
            <a:off x="5518150" y="3336925"/>
            <a:ext cx="1268413" cy="825500"/>
          </a:xfrm>
          <a:prstGeom prst="line">
            <a:avLst/>
          </a:prstGeom>
          <a:noFill/>
          <a:ln w="38100">
            <a:solidFill>
              <a:schemeClr val="tx1"/>
            </a:solidFill>
            <a:round/>
            <a:headEnd/>
            <a:tailEnd type="triangle" w="med" len="med"/>
          </a:ln>
        </p:spPr>
        <p:txBody>
          <a:bodyPr/>
          <a:lstStyle/>
          <a:p>
            <a:endParaRPr lang="de-DE"/>
          </a:p>
        </p:txBody>
      </p:sp>
      <p:sp>
        <p:nvSpPr>
          <p:cNvPr id="21522" name="Text Box 12"/>
          <p:cNvSpPr txBox="1">
            <a:spLocks noChangeArrowheads="1"/>
          </p:cNvSpPr>
          <p:nvPr/>
        </p:nvSpPr>
        <p:spPr bwMode="auto">
          <a:xfrm>
            <a:off x="5972175" y="5730875"/>
            <a:ext cx="2362200" cy="307975"/>
          </a:xfrm>
          <a:prstGeom prst="rect">
            <a:avLst/>
          </a:prstGeom>
          <a:solidFill>
            <a:srgbClr val="DDE8F3"/>
          </a:solidFill>
          <a:ln w="9525">
            <a:solidFill>
              <a:schemeClr val="tx1"/>
            </a:solidFill>
            <a:miter lim="800000"/>
            <a:headEnd/>
            <a:tailEnd/>
          </a:ln>
        </p:spPr>
        <p:txBody>
          <a:bodyPr>
            <a:spAutoFit/>
          </a:bodyPr>
          <a:lstStyle/>
          <a:p>
            <a:pPr algn="ctr">
              <a:spcBef>
                <a:spcPct val="50000"/>
              </a:spcBef>
            </a:pPr>
            <a:r>
              <a:rPr lang="de-DE" sz="1400" b="1">
                <a:latin typeface="Arial" charset="0"/>
              </a:rPr>
              <a:t>Betriebswirt (VWA)</a:t>
            </a:r>
          </a:p>
        </p:txBody>
      </p:sp>
      <p:sp>
        <p:nvSpPr>
          <p:cNvPr id="20" name="Rectangle 3"/>
          <p:cNvSpPr txBox="1">
            <a:spLocks noChangeArrowheads="1"/>
          </p:cNvSpPr>
          <p:nvPr/>
        </p:nvSpPr>
        <p:spPr bwMode="auto">
          <a:xfrm>
            <a:off x="1187624" y="692696"/>
            <a:ext cx="7772400" cy="6667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R="0" lvl="0" algn="l" defTabSz="914400" rtl="0" eaLnBrk="1" fontAlgn="base" latinLnBrk="0" hangingPunct="1">
              <a:lnSpc>
                <a:spcPct val="100000"/>
              </a:lnSpc>
              <a:spcBef>
                <a:spcPct val="0"/>
              </a:spcBef>
              <a:spcAft>
                <a:spcPct val="0"/>
              </a:spcAft>
              <a:buClrTx/>
              <a:buSzTx/>
              <a:buFontTx/>
              <a:buNone/>
              <a:tabLst/>
              <a:defRPr/>
            </a:pPr>
            <a:r>
              <a:rPr kumimoji="0" lang="de-DE" sz="1800" b="1" i="1" u="none" strike="noStrike" kern="0" cap="none" spc="0" normalizeH="0" noProof="0" dirty="0" smtClean="0">
                <a:ln>
                  <a:noFill/>
                </a:ln>
                <a:solidFill>
                  <a:srgbClr val="003399"/>
                </a:solidFill>
                <a:effectLst/>
                <a:uLnTx/>
                <a:uFillTx/>
                <a:latin typeface="+mj-lt"/>
                <a:ea typeface="+mj-ea"/>
                <a:cs typeface="+mj-cs"/>
              </a:rPr>
              <a:t>Pauschale</a:t>
            </a:r>
            <a:r>
              <a:rPr kumimoji="0" lang="de-DE" sz="1800" b="1" i="1" u="none" strike="noStrike" kern="0" cap="none" spc="0" normalizeH="0" baseline="0" noProof="0" dirty="0" smtClean="0">
                <a:ln>
                  <a:noFill/>
                </a:ln>
                <a:solidFill>
                  <a:srgbClr val="003399"/>
                </a:solidFill>
                <a:effectLst/>
                <a:uLnTx/>
                <a:uFillTx/>
                <a:latin typeface="+mj-lt"/>
                <a:ea typeface="+mj-ea"/>
                <a:cs typeface="+mj-cs"/>
              </a:rPr>
              <a:t> Anrechnungsmöglichkeiten für den berufsbegleitenden BA Business Administration an der Uni Oldenburg</a:t>
            </a:r>
            <a:endParaRPr kumimoji="0" lang="de-DE" sz="1900" b="1" i="1" u="none" strike="noStrike" kern="0" cap="none" spc="0" normalizeH="0" baseline="0" noProof="0" dirty="0" smtClean="0">
              <a:ln>
                <a:noFill/>
              </a:ln>
              <a:solidFill>
                <a:srgbClr val="003399"/>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liennummernplatzhalter 3"/>
          <p:cNvSpPr>
            <a:spLocks noGrp="1"/>
          </p:cNvSpPr>
          <p:nvPr>
            <p:ph type="sldNum" sz="quarter" idx="11"/>
          </p:nvPr>
        </p:nvSpPr>
        <p:spPr/>
        <p:txBody>
          <a:bodyPr/>
          <a:lstStyle/>
          <a:p>
            <a:pPr>
              <a:defRPr/>
            </a:pPr>
            <a:fld id="{57DD0632-9027-4510-93D8-51876CCAB31F}" type="slidenum">
              <a:rPr lang="de-DE"/>
              <a:pPr>
                <a:defRPr/>
              </a:pPr>
              <a:t>16</a:t>
            </a:fld>
            <a:endParaRPr lang="de-DE" i="0"/>
          </a:p>
        </p:txBody>
      </p:sp>
      <p:sp>
        <p:nvSpPr>
          <p:cNvPr id="23555" name="Line 2"/>
          <p:cNvSpPr>
            <a:spLocks noChangeShapeType="1"/>
          </p:cNvSpPr>
          <p:nvPr/>
        </p:nvSpPr>
        <p:spPr bwMode="auto">
          <a:xfrm>
            <a:off x="3165475" y="2027238"/>
            <a:ext cx="0" cy="4565650"/>
          </a:xfrm>
          <a:prstGeom prst="line">
            <a:avLst/>
          </a:prstGeom>
          <a:noFill/>
          <a:ln w="9525">
            <a:solidFill>
              <a:schemeClr val="tx1"/>
            </a:solidFill>
            <a:round/>
            <a:headEnd/>
            <a:tailEnd/>
          </a:ln>
        </p:spPr>
        <p:txBody>
          <a:bodyPr/>
          <a:lstStyle/>
          <a:p>
            <a:endParaRPr lang="de-DE"/>
          </a:p>
        </p:txBody>
      </p:sp>
      <p:sp>
        <p:nvSpPr>
          <p:cNvPr id="23556" name="Text Box 3"/>
          <p:cNvSpPr txBox="1">
            <a:spLocks noChangeArrowheads="1"/>
          </p:cNvSpPr>
          <p:nvPr/>
        </p:nvSpPr>
        <p:spPr bwMode="auto">
          <a:xfrm>
            <a:off x="5146675" y="5214938"/>
            <a:ext cx="3500438" cy="284162"/>
          </a:xfrm>
          <a:prstGeom prst="rect">
            <a:avLst/>
          </a:prstGeom>
          <a:solidFill>
            <a:srgbClr val="FFFFCC"/>
          </a:solidFill>
          <a:ln w="9525">
            <a:solidFill>
              <a:schemeClr val="tx1"/>
            </a:solidFill>
            <a:miter lim="800000"/>
            <a:headEnd/>
            <a:tailEnd/>
          </a:ln>
        </p:spPr>
        <p:txBody>
          <a:bodyPr>
            <a:spAutoFit/>
          </a:bodyPr>
          <a:lstStyle/>
          <a:p>
            <a:pPr algn="ctr">
              <a:spcBef>
                <a:spcPct val="50000"/>
              </a:spcBef>
            </a:pPr>
            <a:r>
              <a:rPr lang="de-DE" sz="1200" b="1">
                <a:latin typeface="Arial" charset="0"/>
              </a:rPr>
              <a:t>nach Anrechnung</a:t>
            </a:r>
          </a:p>
        </p:txBody>
      </p:sp>
      <p:sp>
        <p:nvSpPr>
          <p:cNvPr id="23557" name="Text Box 4"/>
          <p:cNvSpPr txBox="1">
            <a:spLocks noChangeArrowheads="1"/>
          </p:cNvSpPr>
          <p:nvPr/>
        </p:nvSpPr>
        <p:spPr bwMode="auto">
          <a:xfrm>
            <a:off x="5140325" y="5499100"/>
            <a:ext cx="3506788"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a:latin typeface="Arial" charset="0"/>
              </a:rPr>
              <a:t>durch Studium zu erwerbende KP:</a:t>
            </a:r>
            <a:r>
              <a:rPr lang="de-DE" sz="1200" b="1">
                <a:latin typeface="Arial" charset="0"/>
              </a:rPr>
              <a:t> 116</a:t>
            </a:r>
          </a:p>
        </p:txBody>
      </p:sp>
      <p:sp>
        <p:nvSpPr>
          <p:cNvPr id="23558" name="Text Box 5"/>
          <p:cNvSpPr txBox="1">
            <a:spLocks noChangeArrowheads="1"/>
          </p:cNvSpPr>
          <p:nvPr/>
        </p:nvSpPr>
        <p:spPr bwMode="auto">
          <a:xfrm>
            <a:off x="152400" y="5214938"/>
            <a:ext cx="4994275" cy="284162"/>
          </a:xfrm>
          <a:prstGeom prst="rect">
            <a:avLst/>
          </a:prstGeom>
          <a:solidFill>
            <a:srgbClr val="D4E2F0"/>
          </a:solidFill>
          <a:ln w="9525">
            <a:solidFill>
              <a:schemeClr val="tx1"/>
            </a:solidFill>
            <a:miter lim="800000"/>
            <a:headEnd/>
            <a:tailEnd/>
          </a:ln>
        </p:spPr>
        <p:txBody>
          <a:bodyPr>
            <a:spAutoFit/>
          </a:bodyPr>
          <a:lstStyle/>
          <a:p>
            <a:pPr algn="ctr">
              <a:spcBef>
                <a:spcPct val="50000"/>
              </a:spcBef>
            </a:pPr>
            <a:r>
              <a:rPr lang="de-DE" sz="1200" b="1">
                <a:latin typeface="Arial" charset="0"/>
              </a:rPr>
              <a:t>Industriefachwirt/in + Betriebswirt/in (IHK)</a:t>
            </a:r>
          </a:p>
        </p:txBody>
      </p:sp>
      <p:sp>
        <p:nvSpPr>
          <p:cNvPr id="23559" name="Text Box 6"/>
          <p:cNvSpPr txBox="1">
            <a:spLocks noChangeArrowheads="1"/>
          </p:cNvSpPr>
          <p:nvPr/>
        </p:nvSpPr>
        <p:spPr bwMode="auto">
          <a:xfrm>
            <a:off x="152400" y="5499100"/>
            <a:ext cx="4303713"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endParaRPr lang="de-DE" sz="1200" b="1">
              <a:latin typeface="Arial" charset="0"/>
            </a:endParaRPr>
          </a:p>
        </p:txBody>
      </p:sp>
      <p:sp>
        <p:nvSpPr>
          <p:cNvPr id="23560" name="Text Box 7"/>
          <p:cNvSpPr txBox="1">
            <a:spLocks noChangeArrowheads="1"/>
          </p:cNvSpPr>
          <p:nvPr/>
        </p:nvSpPr>
        <p:spPr bwMode="auto">
          <a:xfrm>
            <a:off x="3165475" y="5783263"/>
            <a:ext cx="1981200" cy="284162"/>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Anrechnung</a:t>
            </a:r>
          </a:p>
        </p:txBody>
      </p:sp>
      <p:sp>
        <p:nvSpPr>
          <p:cNvPr id="23561" name="Text Box 8"/>
          <p:cNvSpPr txBox="1">
            <a:spLocks noChangeArrowheads="1"/>
          </p:cNvSpPr>
          <p:nvPr/>
        </p:nvSpPr>
        <p:spPr bwMode="auto">
          <a:xfrm>
            <a:off x="4456113" y="5499100"/>
            <a:ext cx="690562"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24 KP</a:t>
            </a:r>
          </a:p>
        </p:txBody>
      </p:sp>
      <p:sp>
        <p:nvSpPr>
          <p:cNvPr id="23562" name="Rectangle 9"/>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r>
              <a:rPr lang="de-DE" sz="1000">
                <a:cs typeface="Times New Roman" pitchFamily="18" charset="0"/>
              </a:rPr>
              <a:t> </a:t>
            </a:r>
          </a:p>
          <a:p>
            <a:endParaRPr lang="de-DE"/>
          </a:p>
        </p:txBody>
      </p:sp>
      <p:sp>
        <p:nvSpPr>
          <p:cNvPr id="23563" name="Rectangle 10"/>
          <p:cNvSpPr>
            <a:spLocks noGrp="1" noChangeArrowheads="1"/>
          </p:cNvSpPr>
          <p:nvPr>
            <p:ph type="title"/>
          </p:nvPr>
        </p:nvSpPr>
        <p:spPr>
          <a:xfrm>
            <a:off x="1258888" y="647700"/>
            <a:ext cx="7772400" cy="666750"/>
          </a:xfrm>
        </p:spPr>
        <p:txBody>
          <a:bodyPr/>
          <a:lstStyle/>
          <a:p>
            <a:pPr eaLnBrk="1" hangingPunct="1"/>
            <a:r>
              <a:rPr lang="de-DE" sz="2000" smtClean="0"/>
              <a:t>Pauschale Anrechnung </a:t>
            </a:r>
            <a:endParaRPr lang="de-DE" smtClean="0"/>
          </a:p>
        </p:txBody>
      </p:sp>
      <p:sp>
        <p:nvSpPr>
          <p:cNvPr id="23564" name="Text Box 11"/>
          <p:cNvSpPr txBox="1">
            <a:spLocks noChangeArrowheads="1"/>
          </p:cNvSpPr>
          <p:nvPr/>
        </p:nvSpPr>
        <p:spPr bwMode="auto">
          <a:xfrm>
            <a:off x="1058863" y="2170113"/>
            <a:ext cx="6985000" cy="4138612"/>
          </a:xfrm>
          <a:prstGeom prst="rect">
            <a:avLst/>
          </a:prstGeom>
          <a:noFill/>
          <a:ln w="9525">
            <a:noFill/>
            <a:miter lim="800000"/>
            <a:headEnd/>
            <a:tailEnd/>
          </a:ln>
        </p:spPr>
        <p:txBody>
          <a:bodyPr lIns="0" tIns="0" rIns="0" bIns="0"/>
          <a:lstStyle/>
          <a:p>
            <a:pPr>
              <a:tabLst>
                <a:tab pos="190500" algn="l"/>
              </a:tabLst>
            </a:pPr>
            <a:endParaRPr lang="de-DE" sz="1500" b="1" i="1">
              <a:solidFill>
                <a:srgbClr val="003399"/>
              </a:solidFill>
              <a:latin typeface="Arial" charset="0"/>
            </a:endParaRPr>
          </a:p>
        </p:txBody>
      </p:sp>
      <p:sp>
        <p:nvSpPr>
          <p:cNvPr id="23565" name="Text Box 12"/>
          <p:cNvSpPr txBox="1">
            <a:spLocks noChangeArrowheads="1"/>
          </p:cNvSpPr>
          <p:nvPr/>
        </p:nvSpPr>
        <p:spPr bwMode="auto">
          <a:xfrm>
            <a:off x="3165475" y="2311400"/>
            <a:ext cx="5481638"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 </a:t>
            </a:r>
            <a:r>
              <a:rPr lang="de-DE" sz="1200">
                <a:latin typeface="Arial" charset="0"/>
              </a:rPr>
              <a:t>ohne Anrechnung zu erwerbende Kreditpunkte: </a:t>
            </a:r>
            <a:r>
              <a:rPr lang="de-DE" sz="1200" b="1">
                <a:latin typeface="Arial" charset="0"/>
              </a:rPr>
              <a:t>180 </a:t>
            </a:r>
          </a:p>
        </p:txBody>
      </p:sp>
      <p:sp>
        <p:nvSpPr>
          <p:cNvPr id="23566" name="Text Box 13"/>
          <p:cNvSpPr txBox="1">
            <a:spLocks noChangeArrowheads="1"/>
          </p:cNvSpPr>
          <p:nvPr/>
        </p:nvSpPr>
        <p:spPr bwMode="auto">
          <a:xfrm>
            <a:off x="2968625" y="1403350"/>
            <a:ext cx="5753100" cy="492125"/>
          </a:xfrm>
          <a:prstGeom prst="rect">
            <a:avLst/>
          </a:prstGeom>
          <a:noFill/>
          <a:ln w="9525">
            <a:noFill/>
            <a:miter lim="800000"/>
            <a:headEnd/>
            <a:tailEnd/>
          </a:ln>
        </p:spPr>
        <p:txBody>
          <a:bodyPr lIns="0" tIns="0" rIns="0" bIns="0">
            <a:spAutoFit/>
          </a:bodyPr>
          <a:lstStyle/>
          <a:p>
            <a:pPr algn="r">
              <a:spcBef>
                <a:spcPct val="50000"/>
              </a:spcBef>
            </a:pPr>
            <a:r>
              <a:rPr lang="de-DE" sz="1600" b="1" i="1">
                <a:solidFill>
                  <a:srgbClr val="003399"/>
                </a:solidFill>
                <a:latin typeface="Arial" charset="0"/>
              </a:rPr>
              <a:t>IHK-Fortbildungen – Bachelor „Business Administration“                an der CvO Universität Oldenburg</a:t>
            </a:r>
            <a:endParaRPr lang="de-DE" sz="1600"/>
          </a:p>
        </p:txBody>
      </p:sp>
      <p:sp>
        <p:nvSpPr>
          <p:cNvPr id="23567" name="Text Box 14"/>
          <p:cNvSpPr txBox="1">
            <a:spLocks noChangeArrowheads="1"/>
          </p:cNvSpPr>
          <p:nvPr/>
        </p:nvSpPr>
        <p:spPr bwMode="auto">
          <a:xfrm>
            <a:off x="1162050" y="4097338"/>
            <a:ext cx="3294063" cy="284162"/>
          </a:xfrm>
          <a:prstGeom prst="rect">
            <a:avLst/>
          </a:prstGeom>
          <a:solidFill>
            <a:srgbClr val="D4E2F0"/>
          </a:solidFill>
          <a:ln w="9525">
            <a:solidFill>
              <a:schemeClr val="tx1"/>
            </a:solidFill>
            <a:miter lim="800000"/>
            <a:headEnd/>
            <a:tailEnd/>
          </a:ln>
        </p:spPr>
        <p:txBody>
          <a:bodyPr>
            <a:spAutoFit/>
          </a:bodyPr>
          <a:lstStyle/>
          <a:p>
            <a:pPr algn="ctr">
              <a:spcBef>
                <a:spcPct val="50000"/>
              </a:spcBef>
            </a:pPr>
            <a:r>
              <a:rPr lang="de-DE" sz="1200" b="1">
                <a:latin typeface="Arial" charset="0"/>
              </a:rPr>
              <a:t>Geprüfte/r Industriefachwirt/in</a:t>
            </a:r>
          </a:p>
        </p:txBody>
      </p:sp>
      <p:sp>
        <p:nvSpPr>
          <p:cNvPr id="23568" name="Text Box 15"/>
          <p:cNvSpPr txBox="1">
            <a:spLocks noChangeArrowheads="1"/>
          </p:cNvSpPr>
          <p:nvPr/>
        </p:nvSpPr>
        <p:spPr bwMode="auto">
          <a:xfrm>
            <a:off x="1162050" y="4381500"/>
            <a:ext cx="3294063"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endParaRPr lang="de-DE" sz="1200" b="1">
              <a:latin typeface="Arial" charset="0"/>
            </a:endParaRPr>
          </a:p>
        </p:txBody>
      </p:sp>
      <p:sp>
        <p:nvSpPr>
          <p:cNvPr id="23569" name="Text Box 16"/>
          <p:cNvSpPr txBox="1">
            <a:spLocks noChangeArrowheads="1"/>
          </p:cNvSpPr>
          <p:nvPr/>
        </p:nvSpPr>
        <p:spPr bwMode="auto">
          <a:xfrm>
            <a:off x="4456113" y="4097338"/>
            <a:ext cx="4191000" cy="284162"/>
          </a:xfrm>
          <a:prstGeom prst="rect">
            <a:avLst/>
          </a:prstGeom>
          <a:solidFill>
            <a:srgbClr val="FFFFCC"/>
          </a:solidFill>
          <a:ln w="9525">
            <a:solidFill>
              <a:schemeClr val="tx1"/>
            </a:solidFill>
            <a:miter lim="800000"/>
            <a:headEnd/>
            <a:tailEnd/>
          </a:ln>
        </p:spPr>
        <p:txBody>
          <a:bodyPr>
            <a:spAutoFit/>
          </a:bodyPr>
          <a:lstStyle/>
          <a:p>
            <a:pPr algn="ctr">
              <a:spcBef>
                <a:spcPct val="50000"/>
              </a:spcBef>
            </a:pPr>
            <a:r>
              <a:rPr lang="de-DE" sz="1200" b="1">
                <a:latin typeface="Arial" charset="0"/>
              </a:rPr>
              <a:t>nach Anrechnung </a:t>
            </a:r>
          </a:p>
        </p:txBody>
      </p:sp>
      <p:sp>
        <p:nvSpPr>
          <p:cNvPr id="23570" name="Text Box 17"/>
          <p:cNvSpPr txBox="1">
            <a:spLocks noChangeArrowheads="1"/>
          </p:cNvSpPr>
          <p:nvPr/>
        </p:nvSpPr>
        <p:spPr bwMode="auto">
          <a:xfrm>
            <a:off x="4456113" y="4381500"/>
            <a:ext cx="4191000"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 </a:t>
            </a:r>
            <a:r>
              <a:rPr lang="de-DE" sz="1200">
                <a:latin typeface="Arial" charset="0"/>
              </a:rPr>
              <a:t>durch Studium zu erwerbende Kreditpunkte:</a:t>
            </a:r>
            <a:r>
              <a:rPr lang="de-DE" sz="1200" b="1">
                <a:latin typeface="Arial" charset="0"/>
              </a:rPr>
              <a:t> 140</a:t>
            </a:r>
          </a:p>
        </p:txBody>
      </p:sp>
      <p:sp>
        <p:nvSpPr>
          <p:cNvPr id="23571" name="Text Box 18"/>
          <p:cNvSpPr txBox="1">
            <a:spLocks noChangeArrowheads="1"/>
          </p:cNvSpPr>
          <p:nvPr/>
        </p:nvSpPr>
        <p:spPr bwMode="auto">
          <a:xfrm>
            <a:off x="3165475" y="4381500"/>
            <a:ext cx="1290638"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40 KP</a:t>
            </a:r>
          </a:p>
        </p:txBody>
      </p:sp>
      <p:sp>
        <p:nvSpPr>
          <p:cNvPr id="23572" name="Text Box 19"/>
          <p:cNvSpPr txBox="1">
            <a:spLocks noChangeArrowheads="1"/>
          </p:cNvSpPr>
          <p:nvPr/>
        </p:nvSpPr>
        <p:spPr bwMode="auto">
          <a:xfrm>
            <a:off x="3165475" y="4665663"/>
            <a:ext cx="1290638" cy="284162"/>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Anrechnung</a:t>
            </a:r>
          </a:p>
        </p:txBody>
      </p:sp>
      <p:sp>
        <p:nvSpPr>
          <p:cNvPr id="23573" name="Text Box 20"/>
          <p:cNvSpPr txBox="1">
            <a:spLocks noChangeArrowheads="1"/>
          </p:cNvSpPr>
          <p:nvPr/>
        </p:nvSpPr>
        <p:spPr bwMode="auto">
          <a:xfrm>
            <a:off x="3165475" y="5499100"/>
            <a:ext cx="1290638"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40 KP</a:t>
            </a:r>
          </a:p>
        </p:txBody>
      </p:sp>
      <p:sp>
        <p:nvSpPr>
          <p:cNvPr id="23574" name="Line 21"/>
          <p:cNvSpPr>
            <a:spLocks noChangeShapeType="1"/>
          </p:cNvSpPr>
          <p:nvPr/>
        </p:nvSpPr>
        <p:spPr bwMode="auto">
          <a:xfrm>
            <a:off x="8647113" y="2027238"/>
            <a:ext cx="0" cy="4565650"/>
          </a:xfrm>
          <a:prstGeom prst="line">
            <a:avLst/>
          </a:prstGeom>
          <a:noFill/>
          <a:ln w="9525">
            <a:solidFill>
              <a:schemeClr val="tx1"/>
            </a:solidFill>
            <a:round/>
            <a:headEnd/>
            <a:tailEnd/>
          </a:ln>
        </p:spPr>
        <p:txBody>
          <a:bodyPr/>
          <a:lstStyle/>
          <a:p>
            <a:endParaRPr lang="de-DE"/>
          </a:p>
        </p:txBody>
      </p:sp>
      <p:sp>
        <p:nvSpPr>
          <p:cNvPr id="23575" name="Text Box 22"/>
          <p:cNvSpPr txBox="1">
            <a:spLocks noChangeArrowheads="1"/>
          </p:cNvSpPr>
          <p:nvPr/>
        </p:nvSpPr>
        <p:spPr bwMode="auto">
          <a:xfrm>
            <a:off x="468313" y="2859088"/>
            <a:ext cx="3387725" cy="284162"/>
          </a:xfrm>
          <a:prstGeom prst="rect">
            <a:avLst/>
          </a:prstGeom>
          <a:solidFill>
            <a:srgbClr val="D4E2F0"/>
          </a:solidFill>
          <a:ln w="9525">
            <a:solidFill>
              <a:schemeClr val="tx1"/>
            </a:solidFill>
            <a:miter lim="800000"/>
            <a:headEnd/>
            <a:tailEnd/>
          </a:ln>
        </p:spPr>
        <p:txBody>
          <a:bodyPr>
            <a:spAutoFit/>
          </a:bodyPr>
          <a:lstStyle/>
          <a:p>
            <a:pPr algn="ctr">
              <a:spcBef>
                <a:spcPct val="50000"/>
              </a:spcBef>
            </a:pPr>
            <a:r>
              <a:rPr lang="de-DE" sz="1200" b="1">
                <a:latin typeface="Arial" charset="0"/>
              </a:rPr>
              <a:t>Industriemeister/in (Metall, Elektro…)</a:t>
            </a:r>
          </a:p>
        </p:txBody>
      </p:sp>
      <p:sp>
        <p:nvSpPr>
          <p:cNvPr id="23576" name="Text Box 23"/>
          <p:cNvSpPr txBox="1">
            <a:spLocks noChangeArrowheads="1"/>
          </p:cNvSpPr>
          <p:nvPr/>
        </p:nvSpPr>
        <p:spPr bwMode="auto">
          <a:xfrm>
            <a:off x="468313" y="3143250"/>
            <a:ext cx="3279775"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endParaRPr lang="de-DE" sz="1200" b="1">
              <a:latin typeface="Arial" charset="0"/>
            </a:endParaRPr>
          </a:p>
        </p:txBody>
      </p:sp>
      <p:sp>
        <p:nvSpPr>
          <p:cNvPr id="23577" name="Text Box 24"/>
          <p:cNvSpPr txBox="1">
            <a:spLocks noChangeArrowheads="1"/>
          </p:cNvSpPr>
          <p:nvPr/>
        </p:nvSpPr>
        <p:spPr bwMode="auto">
          <a:xfrm>
            <a:off x="3165475" y="3143250"/>
            <a:ext cx="690563"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24 KP</a:t>
            </a:r>
          </a:p>
        </p:txBody>
      </p:sp>
      <p:sp>
        <p:nvSpPr>
          <p:cNvPr id="23578" name="Text Box 25"/>
          <p:cNvSpPr txBox="1">
            <a:spLocks noChangeArrowheads="1"/>
          </p:cNvSpPr>
          <p:nvPr/>
        </p:nvSpPr>
        <p:spPr bwMode="auto">
          <a:xfrm>
            <a:off x="3165475" y="3427413"/>
            <a:ext cx="690563" cy="406400"/>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000" b="1">
                <a:latin typeface="Arial" charset="0"/>
              </a:rPr>
              <a:t>Anrech-nung</a:t>
            </a:r>
          </a:p>
        </p:txBody>
      </p:sp>
      <p:sp>
        <p:nvSpPr>
          <p:cNvPr id="23579" name="Text Box 26"/>
          <p:cNvSpPr txBox="1">
            <a:spLocks noChangeArrowheads="1"/>
          </p:cNvSpPr>
          <p:nvPr/>
        </p:nvSpPr>
        <p:spPr bwMode="auto">
          <a:xfrm>
            <a:off x="3856038" y="2859088"/>
            <a:ext cx="4791075" cy="284162"/>
          </a:xfrm>
          <a:prstGeom prst="rect">
            <a:avLst/>
          </a:prstGeom>
          <a:solidFill>
            <a:srgbClr val="FFFFCC"/>
          </a:solidFill>
          <a:ln w="9525">
            <a:solidFill>
              <a:schemeClr val="tx1"/>
            </a:solidFill>
            <a:miter lim="800000"/>
            <a:headEnd/>
            <a:tailEnd/>
          </a:ln>
        </p:spPr>
        <p:txBody>
          <a:bodyPr>
            <a:spAutoFit/>
          </a:bodyPr>
          <a:lstStyle/>
          <a:p>
            <a:pPr algn="ctr">
              <a:spcBef>
                <a:spcPct val="50000"/>
              </a:spcBef>
            </a:pPr>
            <a:r>
              <a:rPr lang="de-DE" sz="1200" b="1">
                <a:latin typeface="Arial" charset="0"/>
              </a:rPr>
              <a:t>nach Anrechnung </a:t>
            </a:r>
          </a:p>
        </p:txBody>
      </p:sp>
      <p:sp>
        <p:nvSpPr>
          <p:cNvPr id="23580" name="Text Box 27"/>
          <p:cNvSpPr txBox="1">
            <a:spLocks noChangeArrowheads="1"/>
          </p:cNvSpPr>
          <p:nvPr/>
        </p:nvSpPr>
        <p:spPr bwMode="auto">
          <a:xfrm>
            <a:off x="3856038" y="3143250"/>
            <a:ext cx="4791075" cy="2841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de-DE" sz="1200" b="1">
                <a:latin typeface="Arial" charset="0"/>
              </a:rPr>
              <a:t> </a:t>
            </a:r>
            <a:r>
              <a:rPr lang="de-DE" sz="1200">
                <a:latin typeface="Arial" charset="0"/>
              </a:rPr>
              <a:t>durch Studium zu erwerbende Kreditpunkte:</a:t>
            </a:r>
            <a:r>
              <a:rPr lang="de-DE" sz="1200" b="1">
                <a:latin typeface="Arial" charset="0"/>
              </a:rPr>
              <a:t> 156</a:t>
            </a:r>
          </a:p>
        </p:txBody>
      </p:sp>
      <p:sp>
        <p:nvSpPr>
          <p:cNvPr id="23581" name="Text Box 28"/>
          <p:cNvSpPr txBox="1">
            <a:spLocks noChangeArrowheads="1"/>
          </p:cNvSpPr>
          <p:nvPr/>
        </p:nvSpPr>
        <p:spPr bwMode="auto">
          <a:xfrm>
            <a:off x="3165475" y="2027238"/>
            <a:ext cx="5481638" cy="284162"/>
          </a:xfrm>
          <a:prstGeom prst="rect">
            <a:avLst/>
          </a:prstGeom>
          <a:solidFill>
            <a:srgbClr val="FFFFCC"/>
          </a:solidFill>
          <a:ln w="9525">
            <a:solidFill>
              <a:schemeClr val="tx1"/>
            </a:solidFill>
            <a:miter lim="800000"/>
            <a:headEnd/>
            <a:tailEnd/>
          </a:ln>
        </p:spPr>
        <p:txBody>
          <a:bodyPr>
            <a:spAutoFit/>
          </a:bodyPr>
          <a:lstStyle/>
          <a:p>
            <a:pPr algn="ctr">
              <a:spcBef>
                <a:spcPct val="50000"/>
              </a:spcBef>
            </a:pPr>
            <a:r>
              <a:rPr lang="de-DE" sz="1200" b="1">
                <a:latin typeface="Arial" charset="0"/>
              </a:rPr>
              <a:t>Studium Bachelor „Business Administration“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oliennummernplatzhalter 4"/>
          <p:cNvSpPr>
            <a:spLocks noGrp="1"/>
          </p:cNvSpPr>
          <p:nvPr>
            <p:ph type="sldNum" sz="quarter" idx="11"/>
          </p:nvPr>
        </p:nvSpPr>
        <p:spPr/>
        <p:txBody>
          <a:bodyPr/>
          <a:lstStyle/>
          <a:p>
            <a:pPr>
              <a:defRPr/>
            </a:pPr>
            <a:fld id="{88A61E6A-9EE0-444B-AFB9-F21F7276B38A}" type="slidenum">
              <a:rPr lang="de-DE"/>
              <a:pPr>
                <a:defRPr/>
              </a:pPr>
              <a:t>17</a:t>
            </a:fld>
            <a:endParaRPr lang="de-DE" i="0"/>
          </a:p>
        </p:txBody>
      </p:sp>
      <p:graphicFrame>
        <p:nvGraphicFramePr>
          <p:cNvPr id="1226754" name="Group 2"/>
          <p:cNvGraphicFramePr>
            <a:graphicFrameLocks noGrp="1"/>
          </p:cNvGraphicFramePr>
          <p:nvPr>
            <p:ph idx="1"/>
          </p:nvPr>
        </p:nvGraphicFramePr>
        <p:xfrm>
          <a:off x="358775" y="1719263"/>
          <a:ext cx="8267700" cy="4827589"/>
        </p:xfrm>
        <a:graphic>
          <a:graphicData uri="http://schemas.openxmlformats.org/drawingml/2006/table">
            <a:tbl>
              <a:tblPr/>
              <a:tblGrid>
                <a:gridCol w="1797050"/>
                <a:gridCol w="1471613"/>
                <a:gridCol w="1355725"/>
                <a:gridCol w="1725612"/>
                <a:gridCol w="1917700"/>
              </a:tblGrid>
              <a:tr h="1249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smtClean="0">
                          <a:ln>
                            <a:noFill/>
                          </a:ln>
                          <a:solidFill>
                            <a:schemeClr val="tx1"/>
                          </a:solidFill>
                          <a:effectLst/>
                          <a:latin typeface="Arial Unicode MS" pitchFamily="34" charset="-128"/>
                        </a:rPr>
                        <a:t>Hochschule (Anbieter des Studiengangs)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smtClean="0">
                          <a:ln>
                            <a:noFill/>
                          </a:ln>
                          <a:solidFill>
                            <a:schemeClr val="tx1"/>
                          </a:solidFill>
                          <a:effectLst/>
                          <a:latin typeface="Arial Unicode MS" pitchFamily="34" charset="-128"/>
                        </a:rPr>
                        <a:t>Fortbildungseinrichtung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7D9EB"/>
                    </a:solidFill>
                  </a:tcPr>
                </a:tc>
                <a:tc vMerge="1">
                  <a:txBody>
                    <a:bodyPr/>
                    <a:lstStyle/>
                    <a:p>
                      <a:endParaRPr lang="de-DE"/>
                    </a:p>
                  </a:txBody>
                  <a:tcPr/>
                </a:tc>
                <a:tc v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4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smtClean="0">
                          <a:ln>
                            <a:noFill/>
                          </a:ln>
                          <a:solidFill>
                            <a:schemeClr val="tx1"/>
                          </a:solidFill>
                          <a:effectLst/>
                          <a:latin typeface="Arial Unicode MS" pitchFamily="34" charset="-128"/>
                        </a:rPr>
                        <a:t>Modellprojekt</a:t>
                      </a:r>
                      <a:br>
                        <a:rPr kumimoji="0" lang="de-DE" sz="1200" b="0" i="0" u="none" strike="noStrike" cap="none" normalizeH="0" baseline="0" smtClean="0">
                          <a:ln>
                            <a:noFill/>
                          </a:ln>
                          <a:solidFill>
                            <a:schemeClr val="tx1"/>
                          </a:solidFill>
                          <a:effectLst/>
                          <a:latin typeface="Arial Unicode MS" pitchFamily="34" charset="-128"/>
                        </a:rPr>
                      </a:br>
                      <a:r>
                        <a:rPr kumimoji="0" lang="de-DE" sz="1200" b="0" i="0" u="none" strike="noStrike" cap="none" normalizeH="0" baseline="0" smtClean="0">
                          <a:ln>
                            <a:noFill/>
                          </a:ln>
                          <a:solidFill>
                            <a:schemeClr val="tx1"/>
                          </a:solidFill>
                          <a:effectLst/>
                          <a:latin typeface="Arial"/>
                        </a:rPr>
                        <a:t>„</a:t>
                      </a:r>
                      <a:r>
                        <a:rPr kumimoji="0" lang="de-DE" sz="1200" b="0" i="0" u="none" strike="noStrike" cap="none" normalizeH="0" baseline="0" smtClean="0">
                          <a:ln>
                            <a:noFill/>
                          </a:ln>
                          <a:solidFill>
                            <a:schemeClr val="tx1"/>
                          </a:solidFill>
                          <a:effectLst/>
                          <a:latin typeface="Arial Unicode MS" pitchFamily="34" charset="-128"/>
                        </a:rPr>
                        <a:t>Offene Hochschule</a:t>
                      </a:r>
                      <a:r>
                        <a:rPr kumimoji="0" lang="de-DE" sz="1200" b="0" i="0" u="none" strike="noStrike" cap="none" normalizeH="0" baseline="0" smtClean="0">
                          <a:ln>
                            <a:noFill/>
                          </a:ln>
                          <a:solidFill>
                            <a:schemeClr val="tx1"/>
                          </a:solidFill>
                          <a:effectLst/>
                          <a:latin typeface="Arial"/>
                        </a:rPr>
                        <a:t>“</a:t>
                      </a:r>
                      <a:endParaRPr kumimoji="0" lang="de-DE" sz="12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B0FA"/>
                    </a:solidFill>
                  </a:tcPr>
                </a:tc>
                <a:tc v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smtClean="0">
                          <a:ln>
                            <a:noFill/>
                          </a:ln>
                          <a:solidFill>
                            <a:schemeClr val="tx1"/>
                          </a:solidFill>
                          <a:effectLst/>
                          <a:latin typeface="Arial Unicode MS" pitchFamily="34" charset="-128"/>
                        </a:rPr>
                        <a:t>Gutachter/in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10" name="Rectangle 33"/>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r>
              <a:rPr lang="de-DE" sz="1000">
                <a:cs typeface="Times New Roman" pitchFamily="18" charset="0"/>
              </a:rPr>
              <a:t> </a:t>
            </a:r>
          </a:p>
          <a:p>
            <a:endParaRPr lang="de-DE"/>
          </a:p>
        </p:txBody>
      </p:sp>
      <p:sp>
        <p:nvSpPr>
          <p:cNvPr id="24611" name="Rectangle 34"/>
          <p:cNvSpPr>
            <a:spLocks noGrp="1" noChangeArrowheads="1"/>
          </p:cNvSpPr>
          <p:nvPr>
            <p:ph type="title"/>
          </p:nvPr>
        </p:nvSpPr>
        <p:spPr/>
        <p:txBody>
          <a:bodyPr/>
          <a:lstStyle/>
          <a:p>
            <a:pPr eaLnBrk="1" hangingPunct="1"/>
            <a:r>
              <a:rPr lang="de-DE" sz="2000" smtClean="0"/>
              <a:t>Pauschale Anrechnung </a:t>
            </a:r>
            <a:endParaRPr lang="de-DE" smtClean="0"/>
          </a:p>
        </p:txBody>
      </p:sp>
      <p:sp>
        <p:nvSpPr>
          <p:cNvPr id="24612" name="Line 35"/>
          <p:cNvSpPr>
            <a:spLocks noChangeShapeType="1"/>
          </p:cNvSpPr>
          <p:nvPr/>
        </p:nvSpPr>
        <p:spPr bwMode="auto">
          <a:xfrm>
            <a:off x="4295775" y="3590925"/>
            <a:ext cx="0" cy="1890713"/>
          </a:xfrm>
          <a:prstGeom prst="line">
            <a:avLst/>
          </a:prstGeom>
          <a:noFill/>
          <a:ln w="28575">
            <a:solidFill>
              <a:schemeClr val="tx1"/>
            </a:solidFill>
            <a:prstDash val="sysDot"/>
            <a:round/>
            <a:headEnd/>
            <a:tailEnd type="triangle" w="med" len="med"/>
          </a:ln>
        </p:spPr>
        <p:txBody>
          <a:bodyPr/>
          <a:lstStyle/>
          <a:p>
            <a:endParaRPr lang="de-DE"/>
          </a:p>
        </p:txBody>
      </p:sp>
      <p:grpSp>
        <p:nvGrpSpPr>
          <p:cNvPr id="2" name="Group 36"/>
          <p:cNvGrpSpPr>
            <a:grpSpLocks/>
          </p:cNvGrpSpPr>
          <p:nvPr/>
        </p:nvGrpSpPr>
        <p:grpSpPr bwMode="auto">
          <a:xfrm>
            <a:off x="2211388" y="3814763"/>
            <a:ext cx="1365250" cy="769937"/>
            <a:chOff x="1968" y="2880"/>
            <a:chExt cx="640" cy="416"/>
          </a:xfrm>
        </p:grpSpPr>
        <p:sp>
          <p:nvSpPr>
            <p:cNvPr id="24628" name="Oval 37"/>
            <p:cNvSpPr>
              <a:spLocks noChangeArrowheads="1"/>
            </p:cNvSpPr>
            <p:nvPr/>
          </p:nvSpPr>
          <p:spPr bwMode="auto">
            <a:xfrm>
              <a:off x="1968" y="2880"/>
              <a:ext cx="640" cy="416"/>
            </a:xfrm>
            <a:prstGeom prst="ellipse">
              <a:avLst/>
            </a:prstGeom>
            <a:solidFill>
              <a:srgbClr val="EFEED5"/>
            </a:solidFill>
            <a:ln w="9525">
              <a:solidFill>
                <a:schemeClr val="tx1"/>
              </a:solidFill>
              <a:round/>
              <a:headEnd/>
              <a:tailEnd/>
            </a:ln>
          </p:spPr>
          <p:txBody>
            <a:bodyPr wrap="none" anchor="ctr"/>
            <a:lstStyle/>
            <a:p>
              <a:endParaRPr lang="de-DE"/>
            </a:p>
          </p:txBody>
        </p:sp>
        <p:sp>
          <p:nvSpPr>
            <p:cNvPr id="24629" name="Text Box 38"/>
            <p:cNvSpPr txBox="1">
              <a:spLocks noChangeArrowheads="1"/>
            </p:cNvSpPr>
            <p:nvPr/>
          </p:nvSpPr>
          <p:spPr bwMode="auto">
            <a:xfrm>
              <a:off x="2016" y="2928"/>
              <a:ext cx="550" cy="247"/>
            </a:xfrm>
            <a:prstGeom prst="rect">
              <a:avLst/>
            </a:prstGeom>
            <a:noFill/>
            <a:ln w="9525">
              <a:noFill/>
              <a:miter lim="800000"/>
              <a:headEnd/>
              <a:tailEnd/>
            </a:ln>
          </p:spPr>
          <p:txBody>
            <a:bodyPr>
              <a:spAutoFit/>
            </a:bodyPr>
            <a:lstStyle/>
            <a:p>
              <a:pPr algn="ctr">
                <a:spcBef>
                  <a:spcPct val="50000"/>
                </a:spcBef>
              </a:pPr>
              <a:r>
                <a:rPr lang="de-DE" sz="1200">
                  <a:latin typeface="Arial Unicode MS" pitchFamily="34" charset="-128"/>
                </a:rPr>
                <a:t>Beauftragung Gutachter/in</a:t>
              </a:r>
            </a:p>
          </p:txBody>
        </p:sp>
      </p:grpSp>
      <p:sp>
        <p:nvSpPr>
          <p:cNvPr id="24614" name="Text Box 39"/>
          <p:cNvSpPr txBox="1">
            <a:spLocks noChangeArrowheads="1"/>
          </p:cNvSpPr>
          <p:nvPr/>
        </p:nvSpPr>
        <p:spPr bwMode="auto">
          <a:xfrm>
            <a:off x="2968625" y="1403350"/>
            <a:ext cx="5753100" cy="244475"/>
          </a:xfrm>
          <a:prstGeom prst="rect">
            <a:avLst/>
          </a:prstGeom>
          <a:noFill/>
          <a:ln w="9525">
            <a:noFill/>
            <a:miter lim="800000"/>
            <a:headEnd/>
            <a:tailEnd/>
          </a:ln>
        </p:spPr>
        <p:txBody>
          <a:bodyPr lIns="0" tIns="0" rIns="0" bIns="0">
            <a:spAutoFit/>
          </a:bodyPr>
          <a:lstStyle/>
          <a:p>
            <a:pPr>
              <a:spcBef>
                <a:spcPct val="50000"/>
              </a:spcBef>
            </a:pPr>
            <a:r>
              <a:rPr lang="de-DE" sz="1600" b="1" i="1">
                <a:solidFill>
                  <a:srgbClr val="003399"/>
                </a:solidFill>
                <a:latin typeface="Arial" charset="0"/>
              </a:rPr>
              <a:t>Ablauf des Äquivalenzvergleichs</a:t>
            </a:r>
            <a:endParaRPr lang="de-DE" sz="1600"/>
          </a:p>
        </p:txBody>
      </p:sp>
      <p:grpSp>
        <p:nvGrpSpPr>
          <p:cNvPr id="3" name="Group 40"/>
          <p:cNvGrpSpPr>
            <a:grpSpLocks/>
          </p:cNvGrpSpPr>
          <p:nvPr/>
        </p:nvGrpSpPr>
        <p:grpSpPr bwMode="auto">
          <a:xfrm>
            <a:off x="3676650" y="2628900"/>
            <a:ext cx="1241425" cy="962025"/>
            <a:chOff x="1968" y="2880"/>
            <a:chExt cx="640" cy="416"/>
          </a:xfrm>
        </p:grpSpPr>
        <p:sp>
          <p:nvSpPr>
            <p:cNvPr id="24626" name="Oval 41"/>
            <p:cNvSpPr>
              <a:spLocks noChangeArrowheads="1"/>
            </p:cNvSpPr>
            <p:nvPr/>
          </p:nvSpPr>
          <p:spPr bwMode="auto">
            <a:xfrm>
              <a:off x="1968" y="2880"/>
              <a:ext cx="640" cy="416"/>
            </a:xfrm>
            <a:prstGeom prst="ellipse">
              <a:avLst/>
            </a:prstGeom>
            <a:solidFill>
              <a:srgbClr val="EFEED5"/>
            </a:solidFill>
            <a:ln w="9525">
              <a:solidFill>
                <a:schemeClr val="tx1"/>
              </a:solidFill>
              <a:round/>
              <a:headEnd/>
              <a:tailEnd/>
            </a:ln>
          </p:spPr>
          <p:txBody>
            <a:bodyPr wrap="none" anchor="ctr"/>
            <a:lstStyle/>
            <a:p>
              <a:endParaRPr lang="de-DE"/>
            </a:p>
          </p:txBody>
        </p:sp>
        <p:sp>
          <p:nvSpPr>
            <p:cNvPr id="24627" name="Text Box 42"/>
            <p:cNvSpPr txBox="1">
              <a:spLocks noChangeArrowheads="1"/>
            </p:cNvSpPr>
            <p:nvPr/>
          </p:nvSpPr>
          <p:spPr bwMode="auto">
            <a:xfrm>
              <a:off x="2016" y="2928"/>
              <a:ext cx="550" cy="277"/>
            </a:xfrm>
            <a:prstGeom prst="rect">
              <a:avLst/>
            </a:prstGeom>
            <a:noFill/>
            <a:ln w="9525">
              <a:noFill/>
              <a:miter lim="800000"/>
              <a:headEnd/>
              <a:tailEnd/>
            </a:ln>
          </p:spPr>
          <p:txBody>
            <a:bodyPr>
              <a:spAutoFit/>
            </a:bodyPr>
            <a:lstStyle/>
            <a:p>
              <a:pPr algn="ctr">
                <a:spcBef>
                  <a:spcPct val="50000"/>
                </a:spcBef>
              </a:pPr>
              <a:r>
                <a:rPr lang="de-DE" sz="1200">
                  <a:latin typeface="Arial Unicode MS" pitchFamily="34" charset="-128"/>
                </a:rPr>
                <a:t>Zusammen-stellen der Dokumente</a:t>
              </a:r>
            </a:p>
          </p:txBody>
        </p:sp>
      </p:grpSp>
      <p:grpSp>
        <p:nvGrpSpPr>
          <p:cNvPr id="4" name="Group 43"/>
          <p:cNvGrpSpPr>
            <a:grpSpLocks/>
          </p:cNvGrpSpPr>
          <p:nvPr/>
        </p:nvGrpSpPr>
        <p:grpSpPr bwMode="auto">
          <a:xfrm>
            <a:off x="2211388" y="2333625"/>
            <a:ext cx="1365250" cy="1136650"/>
            <a:chOff x="1968" y="2880"/>
            <a:chExt cx="640" cy="416"/>
          </a:xfrm>
        </p:grpSpPr>
        <p:sp>
          <p:nvSpPr>
            <p:cNvPr id="24624" name="Oval 44"/>
            <p:cNvSpPr>
              <a:spLocks noChangeArrowheads="1"/>
            </p:cNvSpPr>
            <p:nvPr/>
          </p:nvSpPr>
          <p:spPr bwMode="auto">
            <a:xfrm>
              <a:off x="1968" y="2880"/>
              <a:ext cx="640" cy="416"/>
            </a:xfrm>
            <a:prstGeom prst="ellipse">
              <a:avLst/>
            </a:prstGeom>
            <a:solidFill>
              <a:srgbClr val="EFEED5"/>
            </a:solidFill>
            <a:ln w="9525">
              <a:solidFill>
                <a:schemeClr val="tx1"/>
              </a:solidFill>
              <a:round/>
              <a:headEnd/>
              <a:tailEnd/>
            </a:ln>
          </p:spPr>
          <p:txBody>
            <a:bodyPr wrap="none" anchor="ctr"/>
            <a:lstStyle/>
            <a:p>
              <a:endParaRPr lang="de-DE"/>
            </a:p>
          </p:txBody>
        </p:sp>
        <p:sp>
          <p:nvSpPr>
            <p:cNvPr id="24625" name="Text Box 45"/>
            <p:cNvSpPr txBox="1">
              <a:spLocks noChangeArrowheads="1"/>
            </p:cNvSpPr>
            <p:nvPr/>
          </p:nvSpPr>
          <p:spPr bwMode="auto">
            <a:xfrm>
              <a:off x="2016" y="2928"/>
              <a:ext cx="550" cy="301"/>
            </a:xfrm>
            <a:prstGeom prst="rect">
              <a:avLst/>
            </a:prstGeom>
            <a:noFill/>
            <a:ln w="9525">
              <a:noFill/>
              <a:miter lim="800000"/>
              <a:headEnd/>
              <a:tailEnd/>
            </a:ln>
          </p:spPr>
          <p:txBody>
            <a:bodyPr>
              <a:spAutoFit/>
            </a:bodyPr>
            <a:lstStyle/>
            <a:p>
              <a:pPr algn="ctr">
                <a:spcBef>
                  <a:spcPct val="50000"/>
                </a:spcBef>
              </a:pPr>
              <a:r>
                <a:rPr lang="de-DE" sz="1200">
                  <a:latin typeface="Arial Unicode MS" pitchFamily="34" charset="-128"/>
                </a:rPr>
                <a:t>Vereinbarung eines Äquivalenz-vergleich</a:t>
              </a:r>
            </a:p>
          </p:txBody>
        </p:sp>
      </p:grpSp>
      <p:grpSp>
        <p:nvGrpSpPr>
          <p:cNvPr id="5" name="Group 46"/>
          <p:cNvGrpSpPr>
            <a:grpSpLocks/>
          </p:cNvGrpSpPr>
          <p:nvPr/>
        </p:nvGrpSpPr>
        <p:grpSpPr bwMode="auto">
          <a:xfrm>
            <a:off x="3633788" y="5481638"/>
            <a:ext cx="1365250" cy="1004887"/>
            <a:chOff x="1968" y="2880"/>
            <a:chExt cx="640" cy="416"/>
          </a:xfrm>
        </p:grpSpPr>
        <p:sp>
          <p:nvSpPr>
            <p:cNvPr id="24622" name="Oval 47"/>
            <p:cNvSpPr>
              <a:spLocks noChangeArrowheads="1"/>
            </p:cNvSpPr>
            <p:nvPr/>
          </p:nvSpPr>
          <p:spPr bwMode="auto">
            <a:xfrm>
              <a:off x="1968" y="2880"/>
              <a:ext cx="640" cy="416"/>
            </a:xfrm>
            <a:prstGeom prst="ellipse">
              <a:avLst/>
            </a:prstGeom>
            <a:solidFill>
              <a:srgbClr val="EFEED5"/>
            </a:solidFill>
            <a:ln w="9525">
              <a:solidFill>
                <a:schemeClr val="tx1"/>
              </a:solidFill>
              <a:round/>
              <a:headEnd/>
              <a:tailEnd/>
            </a:ln>
          </p:spPr>
          <p:txBody>
            <a:bodyPr wrap="none" anchor="ctr"/>
            <a:lstStyle/>
            <a:p>
              <a:endParaRPr lang="de-DE"/>
            </a:p>
          </p:txBody>
        </p:sp>
        <p:sp>
          <p:nvSpPr>
            <p:cNvPr id="24623" name="Text Box 48"/>
            <p:cNvSpPr txBox="1">
              <a:spLocks noChangeArrowheads="1"/>
            </p:cNvSpPr>
            <p:nvPr/>
          </p:nvSpPr>
          <p:spPr bwMode="auto">
            <a:xfrm>
              <a:off x="2016" y="2928"/>
              <a:ext cx="550" cy="265"/>
            </a:xfrm>
            <a:prstGeom prst="rect">
              <a:avLst/>
            </a:prstGeom>
            <a:noFill/>
            <a:ln w="9525">
              <a:noFill/>
              <a:miter lim="800000"/>
              <a:headEnd/>
              <a:tailEnd/>
            </a:ln>
          </p:spPr>
          <p:txBody>
            <a:bodyPr>
              <a:spAutoFit/>
            </a:bodyPr>
            <a:lstStyle/>
            <a:p>
              <a:pPr algn="ctr">
                <a:spcBef>
                  <a:spcPct val="50000"/>
                </a:spcBef>
              </a:pPr>
              <a:r>
                <a:rPr lang="de-DE" sz="1200">
                  <a:latin typeface="Arial Unicode MS" pitchFamily="34" charset="-128"/>
                </a:rPr>
                <a:t>Durchführung des Vergleichs</a:t>
              </a:r>
            </a:p>
          </p:txBody>
        </p:sp>
      </p:grpSp>
      <p:grpSp>
        <p:nvGrpSpPr>
          <p:cNvPr id="6" name="Group 49"/>
          <p:cNvGrpSpPr>
            <a:grpSpLocks/>
          </p:cNvGrpSpPr>
          <p:nvPr/>
        </p:nvGrpSpPr>
        <p:grpSpPr bwMode="auto">
          <a:xfrm>
            <a:off x="4999038" y="4171950"/>
            <a:ext cx="1709737" cy="1177925"/>
            <a:chOff x="1968" y="2880"/>
            <a:chExt cx="640" cy="416"/>
          </a:xfrm>
        </p:grpSpPr>
        <p:sp>
          <p:nvSpPr>
            <p:cNvPr id="24620" name="Oval 50"/>
            <p:cNvSpPr>
              <a:spLocks noChangeArrowheads="1"/>
            </p:cNvSpPr>
            <p:nvPr/>
          </p:nvSpPr>
          <p:spPr bwMode="auto">
            <a:xfrm>
              <a:off x="1968" y="2880"/>
              <a:ext cx="640" cy="416"/>
            </a:xfrm>
            <a:prstGeom prst="ellipse">
              <a:avLst/>
            </a:prstGeom>
            <a:solidFill>
              <a:srgbClr val="EFEED5"/>
            </a:solidFill>
            <a:ln w="9525">
              <a:solidFill>
                <a:schemeClr val="tx1"/>
              </a:solidFill>
              <a:round/>
              <a:headEnd/>
              <a:tailEnd/>
            </a:ln>
          </p:spPr>
          <p:txBody>
            <a:bodyPr wrap="none" anchor="ctr"/>
            <a:lstStyle/>
            <a:p>
              <a:endParaRPr lang="de-DE"/>
            </a:p>
          </p:txBody>
        </p:sp>
        <p:sp>
          <p:nvSpPr>
            <p:cNvPr id="24621" name="Text Box 51"/>
            <p:cNvSpPr txBox="1">
              <a:spLocks noChangeArrowheads="1"/>
            </p:cNvSpPr>
            <p:nvPr/>
          </p:nvSpPr>
          <p:spPr bwMode="auto">
            <a:xfrm>
              <a:off x="2016" y="2928"/>
              <a:ext cx="550" cy="355"/>
            </a:xfrm>
            <a:prstGeom prst="rect">
              <a:avLst/>
            </a:prstGeom>
            <a:noFill/>
            <a:ln w="9525">
              <a:noFill/>
              <a:miter lim="800000"/>
              <a:headEnd/>
              <a:tailEnd/>
            </a:ln>
          </p:spPr>
          <p:txBody>
            <a:bodyPr>
              <a:spAutoFit/>
            </a:bodyPr>
            <a:lstStyle/>
            <a:p>
              <a:pPr algn="ctr">
                <a:spcBef>
                  <a:spcPct val="50000"/>
                </a:spcBef>
              </a:pPr>
              <a:r>
                <a:rPr lang="de-DE" sz="1200">
                  <a:latin typeface="Arial Unicode MS" pitchFamily="34" charset="-128"/>
                </a:rPr>
                <a:t>Auswertung des Gutachtens / Erstellen einer Anrechnungs-empfehlung</a:t>
              </a:r>
            </a:p>
          </p:txBody>
        </p:sp>
      </p:grpSp>
      <p:sp>
        <p:nvSpPr>
          <p:cNvPr id="24619" name="Line 52"/>
          <p:cNvSpPr>
            <a:spLocks noChangeShapeType="1"/>
          </p:cNvSpPr>
          <p:nvPr/>
        </p:nvSpPr>
        <p:spPr bwMode="auto">
          <a:xfrm flipV="1">
            <a:off x="4910138" y="5241925"/>
            <a:ext cx="347662" cy="484188"/>
          </a:xfrm>
          <a:prstGeom prst="line">
            <a:avLst/>
          </a:prstGeom>
          <a:noFill/>
          <a:ln w="28575">
            <a:solidFill>
              <a:schemeClr val="tx1"/>
            </a:solidFill>
            <a:prstDash val="sysDot"/>
            <a:round/>
            <a:headEnd/>
            <a:tailEnd type="triangle" w="med" len="med"/>
          </a:ln>
        </p:spPr>
        <p:txBody>
          <a:bodyPr/>
          <a:lstStyle/>
          <a:p>
            <a:endParaRPr lang="de-DE"/>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4"/>
          <p:cNvSpPr>
            <a:spLocks noGrp="1"/>
          </p:cNvSpPr>
          <p:nvPr>
            <p:ph type="sldNum" sz="quarter" idx="11"/>
          </p:nvPr>
        </p:nvSpPr>
        <p:spPr/>
        <p:txBody>
          <a:bodyPr/>
          <a:lstStyle/>
          <a:p>
            <a:pPr>
              <a:defRPr/>
            </a:pPr>
            <a:fld id="{AD5D9D86-39BF-4C75-A12C-BA67DA5C31E7}" type="slidenum">
              <a:rPr lang="de-DE"/>
              <a:pPr>
                <a:defRPr/>
              </a:pPr>
              <a:t>18</a:t>
            </a:fld>
            <a:endParaRPr lang="de-DE" i="0"/>
          </a:p>
        </p:txBody>
      </p:sp>
      <p:sp>
        <p:nvSpPr>
          <p:cNvPr id="18435" name="Rectangle 1026"/>
          <p:cNvSpPr>
            <a:spLocks noGrp="1" noChangeArrowheads="1"/>
          </p:cNvSpPr>
          <p:nvPr>
            <p:ph type="title"/>
          </p:nvPr>
        </p:nvSpPr>
        <p:spPr>
          <a:xfrm>
            <a:off x="1187624" y="692696"/>
            <a:ext cx="7772400" cy="685800"/>
          </a:xfrm>
        </p:spPr>
        <p:txBody>
          <a:bodyPr/>
          <a:lstStyle/>
          <a:p>
            <a:pPr eaLnBrk="1" hangingPunct="1"/>
            <a:r>
              <a:rPr lang="de-DE" sz="2000" dirty="0" smtClean="0"/>
              <a:t>Pauschale Anrechnung auf den BA Business Administration</a:t>
            </a:r>
          </a:p>
        </p:txBody>
      </p:sp>
      <p:sp>
        <p:nvSpPr>
          <p:cNvPr id="18436" name="Text Box 1027"/>
          <p:cNvSpPr txBox="1">
            <a:spLocks noChangeArrowheads="1"/>
          </p:cNvSpPr>
          <p:nvPr/>
        </p:nvSpPr>
        <p:spPr bwMode="auto">
          <a:xfrm>
            <a:off x="914400" y="2088292"/>
            <a:ext cx="6985000" cy="2667000"/>
          </a:xfrm>
          <a:prstGeom prst="rect">
            <a:avLst/>
          </a:prstGeom>
          <a:noFill/>
          <a:ln w="9525">
            <a:noFill/>
            <a:miter lim="800000"/>
            <a:headEnd/>
            <a:tailEnd/>
          </a:ln>
        </p:spPr>
        <p:txBody>
          <a:bodyPr lIns="0" tIns="0" rIns="0" bIns="0"/>
          <a:lstStyle/>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Ein Großteil der Studieninteressenten wird mittlerweile über die Anrechnungsmöglichkeiten auf den (kostenpflichtigen) Studiengang aufmerksam.</a:t>
            </a: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Zwischen den Trägern der beruflichen Bildung und dem Studiengang hat sich mittlerweile eine umfassende Kooperation entwickelt.</a:t>
            </a: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Die flexible Modularisierung des Studiengangs bewirkt, dass die Anrechnung von Modulen zu einer Verkürzung der Studiendauer führt.</a:t>
            </a: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Anrechnung ist nur eines von vielen Elementen, die erforderlich sind, um Studiengänge für beruflich Qualifizierte attraktiv zu gestalten. (Weitere Elemente: Zugang, Studienvorbereitungskurse, E-Learning, individuelle Betreuung der Studierenden, Studienfinanzierung, etc.)</a:t>
            </a: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None/>
              <a:tabLst>
                <a:tab pos="284163" algn="l"/>
                <a:tab pos="669925" algn="l"/>
              </a:tabLst>
            </a:pPr>
            <a:endParaRPr lang="de-DE" sz="1700" dirty="0">
              <a:solidFill>
                <a:srgbClr val="003399"/>
              </a:solidFill>
              <a:latin typeface="Arial" charset="0"/>
            </a:endParaRPr>
          </a:p>
        </p:txBody>
      </p:sp>
      <p:sp>
        <p:nvSpPr>
          <p:cNvPr id="18437" name="Text Box 1028"/>
          <p:cNvSpPr txBox="1">
            <a:spLocks noChangeArrowheads="1"/>
          </p:cNvSpPr>
          <p:nvPr/>
        </p:nvSpPr>
        <p:spPr bwMode="auto">
          <a:xfrm>
            <a:off x="2968625" y="1403350"/>
            <a:ext cx="5753100" cy="244475"/>
          </a:xfrm>
          <a:prstGeom prst="rect">
            <a:avLst/>
          </a:prstGeom>
          <a:noFill/>
          <a:ln w="9525">
            <a:noFill/>
            <a:miter lim="800000"/>
            <a:headEnd/>
            <a:tailEnd/>
          </a:ln>
        </p:spPr>
        <p:txBody>
          <a:bodyPr lIns="0" tIns="0" rIns="0" bIns="0">
            <a:spAutoFit/>
          </a:bodyPr>
          <a:lstStyle/>
          <a:p>
            <a:pPr>
              <a:spcBef>
                <a:spcPct val="50000"/>
              </a:spcBef>
            </a:pPr>
            <a:r>
              <a:rPr lang="de-DE" sz="1600" b="1" i="1" dirty="0">
                <a:solidFill>
                  <a:srgbClr val="003399"/>
                </a:solidFill>
                <a:latin typeface="Arial" charset="0"/>
              </a:rPr>
              <a:t>                                                       </a:t>
            </a:r>
            <a:r>
              <a:rPr lang="de-DE" sz="1600" b="1" i="1" dirty="0" smtClean="0">
                <a:solidFill>
                  <a:srgbClr val="003399"/>
                </a:solidFill>
                <a:latin typeface="Arial" charset="0"/>
              </a:rPr>
              <a:t>Erfahrungen</a:t>
            </a:r>
            <a:endParaRPr lang="de-DE" sz="1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19</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Regelung im Landeshochschulgesetz</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Anpassung der Prüfungsordnung(en)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Anrechnungsleitlinie oder -ordnung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individuellen Anrechnung von Aus-, Fort- und Weiterbildungen (Einzelfallentscheidung)</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pauschalen Anrechnung von Aus-, Fort- und Weiterbildungen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Anrechnungsbeauftragte und Zuständigkeiten</a:t>
            </a:r>
            <a:endParaRPr lang="de-DE" sz="1700" dirty="0">
              <a:solidFill>
                <a:schemeClr val="bg1">
                  <a:lumMod val="65000"/>
                </a:schemeClr>
              </a:solidFill>
              <a:latin typeface="Arial" charset="0"/>
            </a:endParaRPr>
          </a:p>
        </p:txBody>
      </p:sp>
      <p:sp>
        <p:nvSpPr>
          <p:cNvPr id="5" name="Richtungspfeil 4"/>
          <p:cNvSpPr/>
          <p:nvPr/>
        </p:nvSpPr>
        <p:spPr bwMode="auto">
          <a:xfrm rot="10800000">
            <a:off x="7308304" y="4941168"/>
            <a:ext cx="1080120" cy="288032"/>
          </a:xfrm>
          <a:prstGeom prst="homePlate">
            <a:avLst>
              <a:gd name="adj" fmla="val 37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smtClean="0"/>
              <a:t>Anrechnung beruflicher Kompetenzen</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2</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a:solidFill>
                  <a:srgbClr val="003399"/>
                </a:solidFill>
                <a:latin typeface="Arial" charset="0"/>
              </a:rPr>
              <a:t>Ziele:</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Flexiblere Übergänge zwischen außerhochschulischer Bildung und Hochschule ermöglichen.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Anreize für lebenslanges Lernen schaffen.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Bildungswege flexibilisieren.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Bereits vorhandene Kenntnisse, Fertigkeiten und Kompetenzen gerechter als bisher berücksichtigen.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Den Weg zum Hochschulabschluss verkürzen.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Verkürzung der WB-Zeiten für den Arbeitgeber</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1"/>
          </p:nvPr>
        </p:nvSpPr>
        <p:spPr/>
        <p:txBody>
          <a:bodyPr/>
          <a:lstStyle/>
          <a:p>
            <a:pPr>
              <a:defRPr/>
            </a:pPr>
            <a:fld id="{118ABC31-94E3-45B4-AD89-D1D2F87C70F2}" type="slidenum">
              <a:rPr lang="de-DE" smtClean="0"/>
              <a:pPr>
                <a:defRPr/>
              </a:pPr>
              <a:t>20</a:t>
            </a:fld>
            <a:endParaRPr lang="de-DE" i="0" dirty="0"/>
          </a:p>
        </p:txBody>
      </p:sp>
      <p:sp>
        <p:nvSpPr>
          <p:cNvPr id="4" name="Rectangle 2"/>
          <p:cNvSpPr>
            <a:spLocks noGrp="1" noChangeArrowheads="1"/>
          </p:cNvSpPr>
          <p:nvPr>
            <p:ph type="title"/>
          </p:nvPr>
        </p:nvSpPr>
        <p:spPr>
          <a:xfrm>
            <a:off x="1192088" y="620688"/>
            <a:ext cx="7772400" cy="685800"/>
          </a:xfrm>
        </p:spPr>
        <p:txBody>
          <a:bodyPr/>
          <a:lstStyle/>
          <a:p>
            <a:r>
              <a:rPr lang="de-DE" sz="2000" dirty="0" smtClean="0">
                <a:latin typeface="Arial" charset="0"/>
              </a:rPr>
              <a:t>Anrechnung informell erworbener Kompetenzen</a:t>
            </a:r>
          </a:p>
        </p:txBody>
      </p:sp>
      <p:sp>
        <p:nvSpPr>
          <p:cNvPr id="5" name="Text Box 3"/>
          <p:cNvSpPr txBox="1">
            <a:spLocks noChangeArrowheads="1"/>
          </p:cNvSpPr>
          <p:nvPr/>
        </p:nvSpPr>
        <p:spPr bwMode="auto">
          <a:xfrm>
            <a:off x="891540" y="1785938"/>
            <a:ext cx="6985000" cy="2667000"/>
          </a:xfrm>
          <a:prstGeom prst="rect">
            <a:avLst/>
          </a:prstGeom>
          <a:noFill/>
          <a:ln w="9525">
            <a:noFill/>
            <a:miter lim="800000"/>
            <a:headEnd/>
            <a:tailEnd/>
          </a:ln>
        </p:spPr>
        <p:txBody>
          <a:bodyPr lIns="0" tIns="0" rIns="0" bIns="0"/>
          <a:lstStyle/>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Anrechnung erfolgt auf der </a:t>
            </a:r>
            <a:r>
              <a:rPr lang="de-DE" sz="1700" dirty="0" smtClean="0">
                <a:solidFill>
                  <a:srgbClr val="003399"/>
                </a:solidFill>
                <a:latin typeface="Arial" charset="0"/>
              </a:rPr>
              <a:t>tatsächlichen </a:t>
            </a:r>
            <a:r>
              <a:rPr lang="de-DE" sz="1700" dirty="0">
                <a:solidFill>
                  <a:srgbClr val="003399"/>
                </a:solidFill>
                <a:latin typeface="Arial" charset="0"/>
              </a:rPr>
              <a:t>Kenntnisse, Fertigkeiten und </a:t>
            </a:r>
            <a:r>
              <a:rPr lang="de-DE" sz="1700" dirty="0" smtClean="0">
                <a:solidFill>
                  <a:srgbClr val="003399"/>
                </a:solidFill>
                <a:latin typeface="Arial" charset="0"/>
              </a:rPr>
              <a:t>Kompetenzen eines Studierenden. </a:t>
            </a:r>
            <a:r>
              <a:rPr lang="de-DE" sz="1700" dirty="0">
                <a:solidFill>
                  <a:srgbClr val="003399"/>
                </a:solidFill>
                <a:latin typeface="Arial" charset="0"/>
              </a:rPr>
              <a:t>Dabei spielt keine Rolle, auf welche Art und Weise </a:t>
            </a:r>
            <a:r>
              <a:rPr lang="de-DE" sz="1700" dirty="0" smtClean="0">
                <a:solidFill>
                  <a:srgbClr val="003399"/>
                </a:solidFill>
                <a:latin typeface="Arial" charset="0"/>
              </a:rPr>
              <a:t>diese </a:t>
            </a:r>
            <a:r>
              <a:rPr lang="de-DE" sz="1700" dirty="0">
                <a:solidFill>
                  <a:srgbClr val="003399"/>
                </a:solidFill>
                <a:latin typeface="Arial" charset="0"/>
              </a:rPr>
              <a:t>erworben </a:t>
            </a:r>
            <a:r>
              <a:rPr lang="de-DE" sz="1700" dirty="0" smtClean="0">
                <a:solidFill>
                  <a:srgbClr val="003399"/>
                </a:solidFill>
                <a:latin typeface="Arial" charset="0"/>
              </a:rPr>
              <a:t>wurden.</a:t>
            </a: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Im Rahmen des Verfahrens wird geprüft, ob </a:t>
            </a:r>
            <a:r>
              <a:rPr lang="de-DE" sz="1700" dirty="0" smtClean="0">
                <a:solidFill>
                  <a:srgbClr val="003399"/>
                </a:solidFill>
                <a:latin typeface="Arial" charset="0"/>
              </a:rPr>
              <a:t>der/die Studierende </a:t>
            </a:r>
            <a:r>
              <a:rPr lang="de-DE" sz="1700" dirty="0">
                <a:solidFill>
                  <a:srgbClr val="003399"/>
                </a:solidFill>
                <a:latin typeface="Arial" charset="0"/>
              </a:rPr>
              <a:t>tatsächlich über die erforderlichen Kenntnisse, Fertigkeiten und Kompetenzen verfügt.</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Die Überprüfung erfolgt anhand von authentischen </a:t>
            </a:r>
            <a:r>
              <a:rPr lang="de-DE" sz="1700" dirty="0" smtClean="0">
                <a:solidFill>
                  <a:srgbClr val="003399"/>
                </a:solidFill>
                <a:latin typeface="Arial" charset="0"/>
              </a:rPr>
              <a:t>Dokumenten (Portfolio), </a:t>
            </a:r>
            <a:r>
              <a:rPr lang="de-DE" sz="1700" dirty="0">
                <a:solidFill>
                  <a:srgbClr val="003399"/>
                </a:solidFill>
                <a:latin typeface="Arial" charset="0"/>
              </a:rPr>
              <a:t>die z.B. </a:t>
            </a:r>
            <a:r>
              <a:rPr lang="de-DE" sz="1700" dirty="0" smtClean="0">
                <a:solidFill>
                  <a:srgbClr val="003399"/>
                </a:solidFill>
                <a:latin typeface="Arial" charset="0"/>
              </a:rPr>
              <a:t>die </a:t>
            </a:r>
            <a:r>
              <a:rPr lang="de-DE" sz="1700" dirty="0">
                <a:solidFill>
                  <a:srgbClr val="003399"/>
                </a:solidFill>
                <a:latin typeface="Arial" charset="0"/>
              </a:rPr>
              <a:t>Berufserfahrung und </a:t>
            </a:r>
            <a:r>
              <a:rPr lang="de-DE" sz="1700" dirty="0" smtClean="0">
                <a:solidFill>
                  <a:srgbClr val="003399"/>
                </a:solidFill>
                <a:latin typeface="Arial" charset="0"/>
              </a:rPr>
              <a:t>die </a:t>
            </a:r>
            <a:r>
              <a:rPr lang="de-DE" sz="1700" dirty="0">
                <a:solidFill>
                  <a:srgbClr val="003399"/>
                </a:solidFill>
                <a:latin typeface="Arial" charset="0"/>
              </a:rPr>
              <a:t>beruflichen Fähigkeiten belegen</a:t>
            </a:r>
            <a:r>
              <a:rPr lang="de-DE" sz="1700" dirty="0" smtClean="0">
                <a:solidFill>
                  <a:srgbClr val="003399"/>
                </a:solidFill>
                <a:latin typeface="Arial" charset="0"/>
              </a:rPr>
              <a:t>.</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Gegenwärtig wird ein E-Portfolio-Verfahren zur individuellen Anrechnung entwickelt. </a:t>
            </a: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Im BA „Business Administration“ können bis zu 40 KP (=1000 Lernstunden) individuell angerechnet werden</a:t>
            </a:r>
            <a:r>
              <a:rPr lang="de-DE" sz="1700" dirty="0" smtClean="0">
                <a:solidFill>
                  <a:srgbClr val="003399"/>
                </a:solidFill>
                <a:latin typeface="Arial" charset="0"/>
              </a:rPr>
              <a:t>.</a:t>
            </a:r>
            <a:endParaRPr lang="de-DE" sz="1700" dirty="0">
              <a:solidFill>
                <a:srgbClr val="003399"/>
              </a:solidFill>
              <a:latin typeface="Arial"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liennummernplatzhalter 3"/>
          <p:cNvSpPr>
            <a:spLocks noGrp="1"/>
          </p:cNvSpPr>
          <p:nvPr>
            <p:ph type="sldNum" sz="quarter" idx="11"/>
          </p:nvPr>
        </p:nvSpPr>
        <p:spPr/>
        <p:txBody>
          <a:bodyPr/>
          <a:lstStyle/>
          <a:p>
            <a:fld id="{5AB44759-2DF6-42A3-86D6-366D1E517F58}" type="slidenum">
              <a:rPr lang="de-DE"/>
              <a:pPr/>
              <a:t>21</a:t>
            </a:fld>
            <a:endParaRPr lang="de-DE" sz="1000" b="0" i="0">
              <a:solidFill>
                <a:schemeClr val="tx1"/>
              </a:solidFill>
              <a:latin typeface="Times New Roman" pitchFamily="18" charset="0"/>
            </a:endParaRPr>
          </a:p>
        </p:txBody>
      </p:sp>
      <p:sp>
        <p:nvSpPr>
          <p:cNvPr id="735234" name="Rectangle 2"/>
          <p:cNvSpPr>
            <a:spLocks noChangeArrowheads="1"/>
          </p:cNvSpPr>
          <p:nvPr/>
        </p:nvSpPr>
        <p:spPr bwMode="auto">
          <a:xfrm>
            <a:off x="1020763" y="149225"/>
            <a:ext cx="5070475" cy="609600"/>
          </a:xfrm>
          <a:prstGeom prst="rect">
            <a:avLst/>
          </a:prstGeom>
          <a:noFill/>
          <a:ln w="9525">
            <a:noFill/>
            <a:miter lim="800000"/>
            <a:headEnd/>
            <a:tailEnd/>
          </a:ln>
          <a:effectLst/>
        </p:spPr>
        <p:txBody>
          <a:bodyPr>
            <a:spAutoFit/>
          </a:bodyPr>
          <a:lstStyle/>
          <a:p>
            <a:r>
              <a:rPr lang="de-DE" sz="1000">
                <a:cs typeface="Times New Roman" pitchFamily="18" charset="0"/>
              </a:rPr>
              <a:t> </a:t>
            </a:r>
          </a:p>
          <a:p>
            <a:endParaRPr lang="de-DE"/>
          </a:p>
        </p:txBody>
      </p:sp>
      <p:sp>
        <p:nvSpPr>
          <p:cNvPr id="735235" name="Rectangle 3"/>
          <p:cNvSpPr>
            <a:spLocks noGrp="1" noChangeArrowheads="1"/>
          </p:cNvSpPr>
          <p:nvPr>
            <p:ph type="title"/>
          </p:nvPr>
        </p:nvSpPr>
        <p:spPr>
          <a:xfrm>
            <a:off x="1258888" y="647700"/>
            <a:ext cx="7772400" cy="666750"/>
          </a:xfrm>
          <a:noFill/>
          <a:ln/>
        </p:spPr>
        <p:txBody>
          <a:bodyPr/>
          <a:lstStyle/>
          <a:p>
            <a:r>
              <a:rPr lang="de-DE" sz="2100" dirty="0" smtClean="0"/>
              <a:t>Anrechnung informell erworbener Kompetenzen </a:t>
            </a:r>
            <a:endParaRPr lang="de-DE" dirty="0"/>
          </a:p>
        </p:txBody>
      </p:sp>
      <p:sp>
        <p:nvSpPr>
          <p:cNvPr id="735236" name="Line 4"/>
          <p:cNvSpPr>
            <a:spLocks noChangeShapeType="1"/>
          </p:cNvSpPr>
          <p:nvPr/>
        </p:nvSpPr>
        <p:spPr bwMode="auto">
          <a:xfrm>
            <a:off x="4201297" y="3047999"/>
            <a:ext cx="0" cy="1447800"/>
          </a:xfrm>
          <a:prstGeom prst="line">
            <a:avLst/>
          </a:prstGeom>
          <a:noFill/>
          <a:ln w="57150">
            <a:solidFill>
              <a:srgbClr val="003399"/>
            </a:solidFill>
            <a:prstDash val="dash"/>
            <a:round/>
            <a:headEnd/>
            <a:tailEnd type="triangle" w="med" len="med"/>
          </a:ln>
        </p:spPr>
        <p:txBody>
          <a:bodyPr/>
          <a:lstStyle/>
          <a:p>
            <a:endParaRPr lang="de-DE"/>
          </a:p>
        </p:txBody>
      </p:sp>
      <p:sp>
        <p:nvSpPr>
          <p:cNvPr id="735238" name="Line 6"/>
          <p:cNvSpPr>
            <a:spLocks noChangeShapeType="1"/>
          </p:cNvSpPr>
          <p:nvPr/>
        </p:nvSpPr>
        <p:spPr bwMode="auto">
          <a:xfrm rot="16200000" flipH="1">
            <a:off x="782595" y="3810000"/>
            <a:ext cx="1524000" cy="0"/>
          </a:xfrm>
          <a:prstGeom prst="line">
            <a:avLst/>
          </a:prstGeom>
          <a:noFill/>
          <a:ln w="57150">
            <a:solidFill>
              <a:srgbClr val="003399"/>
            </a:solidFill>
            <a:round/>
            <a:headEnd/>
            <a:tailEnd type="triangle" w="med" len="med"/>
          </a:ln>
        </p:spPr>
        <p:txBody>
          <a:bodyPr/>
          <a:lstStyle/>
          <a:p>
            <a:endParaRPr lang="de-DE"/>
          </a:p>
        </p:txBody>
      </p:sp>
      <p:sp>
        <p:nvSpPr>
          <p:cNvPr id="735239" name="Line 7"/>
          <p:cNvSpPr>
            <a:spLocks noChangeShapeType="1"/>
          </p:cNvSpPr>
          <p:nvPr/>
        </p:nvSpPr>
        <p:spPr bwMode="auto">
          <a:xfrm rot="5400000" flipH="1" flipV="1">
            <a:off x="2219069" y="3419731"/>
            <a:ext cx="2057400" cy="1313937"/>
          </a:xfrm>
          <a:prstGeom prst="line">
            <a:avLst/>
          </a:prstGeom>
          <a:noFill/>
          <a:ln w="57150">
            <a:solidFill>
              <a:srgbClr val="003399"/>
            </a:solidFill>
            <a:round/>
            <a:headEnd/>
            <a:tailEnd type="triangle" w="med" len="med"/>
          </a:ln>
        </p:spPr>
        <p:txBody>
          <a:bodyPr/>
          <a:lstStyle/>
          <a:p>
            <a:endParaRPr lang="de-DE"/>
          </a:p>
        </p:txBody>
      </p:sp>
      <p:sp>
        <p:nvSpPr>
          <p:cNvPr id="735240" name="Text Box 8"/>
          <p:cNvSpPr txBox="1">
            <a:spLocks noChangeArrowheads="1"/>
          </p:cNvSpPr>
          <p:nvPr/>
        </p:nvSpPr>
        <p:spPr bwMode="auto">
          <a:xfrm>
            <a:off x="381000" y="4572000"/>
            <a:ext cx="2209800" cy="1219200"/>
          </a:xfrm>
          <a:prstGeom prst="rect">
            <a:avLst/>
          </a:prstGeom>
          <a:solidFill>
            <a:schemeClr val="accent6">
              <a:lumMod val="75000"/>
            </a:schemeClr>
          </a:solidFill>
          <a:ln>
            <a:headEnd/>
            <a:tailEnd/>
          </a:ln>
        </p:spPr>
        <p:style>
          <a:lnRef idx="3">
            <a:schemeClr val="lt1"/>
          </a:lnRef>
          <a:fillRef idx="1">
            <a:schemeClr val="accent6"/>
          </a:fillRef>
          <a:effectRef idx="1">
            <a:schemeClr val="accent6"/>
          </a:effectRef>
          <a:fontRef idx="minor">
            <a:schemeClr val="lt1"/>
          </a:fontRef>
        </p:style>
        <p:txBody>
          <a:bodyPr/>
          <a:lstStyle/>
          <a:p>
            <a:pPr algn="ctr"/>
            <a:r>
              <a:rPr lang="de-DE" sz="1400" dirty="0">
                <a:latin typeface="Arial" charset="0"/>
              </a:rPr>
              <a:t>Student/in reicht authentische Belege über eigene Tätigkeiten und Lernerfahrungen ein (Portfolio)</a:t>
            </a:r>
          </a:p>
        </p:txBody>
      </p:sp>
      <p:sp>
        <p:nvSpPr>
          <p:cNvPr id="735242" name="Text Box 10"/>
          <p:cNvSpPr txBox="1">
            <a:spLocks noChangeArrowheads="1"/>
          </p:cNvSpPr>
          <p:nvPr/>
        </p:nvSpPr>
        <p:spPr bwMode="auto">
          <a:xfrm>
            <a:off x="3096397" y="1981199"/>
            <a:ext cx="2209800" cy="1066800"/>
          </a:xfrm>
          <a:prstGeom prst="rect">
            <a:avLst/>
          </a:prstGeom>
          <a:solidFill>
            <a:schemeClr val="accent1">
              <a:lumMod val="50000"/>
            </a:schemeClr>
          </a:solidFill>
          <a:ln>
            <a:headEnd/>
            <a:tailEnd/>
          </a:ln>
        </p:spPr>
        <p:style>
          <a:lnRef idx="3">
            <a:schemeClr val="lt1"/>
          </a:lnRef>
          <a:fillRef idx="1">
            <a:schemeClr val="accent1"/>
          </a:fillRef>
          <a:effectRef idx="1">
            <a:schemeClr val="accent1"/>
          </a:effectRef>
          <a:fontRef idx="minor">
            <a:schemeClr val="lt1"/>
          </a:fontRef>
        </p:style>
        <p:txBody>
          <a:bodyPr/>
          <a:lstStyle/>
          <a:p>
            <a:pPr algn="ctr"/>
            <a:r>
              <a:rPr lang="de-DE" sz="1400" dirty="0" smtClean="0">
                <a:latin typeface="Arial" charset="0"/>
              </a:rPr>
              <a:t>Fachdozent/in beurteilt dass Portfolio anhand vorgegebener Bewertungsstandards</a:t>
            </a:r>
            <a:endParaRPr lang="de-DE" sz="1400" dirty="0">
              <a:latin typeface="Arial" charset="0"/>
            </a:endParaRPr>
          </a:p>
        </p:txBody>
      </p:sp>
      <p:sp>
        <p:nvSpPr>
          <p:cNvPr id="735243" name="Text Box 11"/>
          <p:cNvSpPr txBox="1">
            <a:spLocks noChangeArrowheads="1"/>
          </p:cNvSpPr>
          <p:nvPr/>
        </p:nvSpPr>
        <p:spPr bwMode="auto">
          <a:xfrm>
            <a:off x="266701" y="1981200"/>
            <a:ext cx="2362200" cy="1066800"/>
          </a:xfrm>
          <a:prstGeom prst="rect">
            <a:avLst/>
          </a:prstGeom>
          <a:solidFill>
            <a:schemeClr val="accent1">
              <a:lumMod val="50000"/>
            </a:schemeClr>
          </a:solidFill>
          <a:ln>
            <a:headEnd/>
            <a:tailEnd/>
          </a:ln>
        </p:spPr>
        <p:style>
          <a:lnRef idx="3">
            <a:schemeClr val="lt1"/>
          </a:lnRef>
          <a:fillRef idx="1">
            <a:schemeClr val="accent1"/>
          </a:fillRef>
          <a:effectRef idx="1">
            <a:schemeClr val="accent1"/>
          </a:effectRef>
          <a:fontRef idx="minor">
            <a:schemeClr val="lt1"/>
          </a:fontRef>
        </p:style>
        <p:txBody>
          <a:bodyPr/>
          <a:lstStyle/>
          <a:p>
            <a:pPr algn="ctr"/>
            <a:r>
              <a:rPr lang="de-DE" sz="1400" dirty="0" smtClean="0">
                <a:latin typeface="Arial" charset="0"/>
              </a:rPr>
              <a:t>Student/in erhält Leitfaden zur Erstellung eines Portfolios</a:t>
            </a:r>
            <a:endParaRPr lang="de-DE" sz="1400" dirty="0">
              <a:latin typeface="Arial" charset="0"/>
            </a:endParaRPr>
          </a:p>
        </p:txBody>
      </p:sp>
      <p:sp>
        <p:nvSpPr>
          <p:cNvPr id="735244" name="Text Box 12"/>
          <p:cNvSpPr txBox="1">
            <a:spLocks noChangeArrowheads="1"/>
          </p:cNvSpPr>
          <p:nvPr/>
        </p:nvSpPr>
        <p:spPr bwMode="auto">
          <a:xfrm>
            <a:off x="6248399" y="3429000"/>
            <a:ext cx="2362200" cy="1066799"/>
          </a:xfrm>
          <a:prstGeom prst="rect">
            <a:avLst/>
          </a:prstGeom>
          <a:solidFill>
            <a:schemeClr val="accent5">
              <a:lumMod val="75000"/>
            </a:schemeClr>
          </a:solidFill>
          <a:ln>
            <a:headEnd/>
            <a:tailEnd/>
          </a:ln>
        </p:spPr>
        <p:style>
          <a:lnRef idx="3">
            <a:schemeClr val="lt1"/>
          </a:lnRef>
          <a:fillRef idx="1">
            <a:schemeClr val="accent5"/>
          </a:fillRef>
          <a:effectRef idx="1">
            <a:schemeClr val="accent5"/>
          </a:effectRef>
          <a:fontRef idx="minor">
            <a:schemeClr val="lt1"/>
          </a:fontRef>
        </p:style>
        <p:txBody>
          <a:bodyPr/>
          <a:lstStyle/>
          <a:p>
            <a:pPr algn="ctr"/>
            <a:r>
              <a:rPr lang="de-DE" sz="1400" dirty="0">
                <a:latin typeface="Arial" charset="0"/>
              </a:rPr>
              <a:t>bei Erfolg:</a:t>
            </a:r>
            <a:br>
              <a:rPr lang="de-DE" sz="1400" dirty="0">
                <a:latin typeface="Arial" charset="0"/>
              </a:rPr>
            </a:br>
            <a:r>
              <a:rPr lang="de-DE" sz="1400" dirty="0">
                <a:latin typeface="Arial" charset="0"/>
              </a:rPr>
              <a:t>Vergabe von Kreditpunkten für die geprüften Module (Anrechnung)</a:t>
            </a:r>
          </a:p>
        </p:txBody>
      </p:sp>
      <p:sp>
        <p:nvSpPr>
          <p:cNvPr id="735247" name="Text Box 15"/>
          <p:cNvSpPr txBox="1">
            <a:spLocks noChangeArrowheads="1"/>
          </p:cNvSpPr>
          <p:nvPr/>
        </p:nvSpPr>
        <p:spPr bwMode="auto">
          <a:xfrm>
            <a:off x="2857499" y="1371600"/>
            <a:ext cx="5753100" cy="258763"/>
          </a:xfrm>
          <a:prstGeom prst="rect">
            <a:avLst/>
          </a:prstGeom>
          <a:noFill/>
          <a:ln w="9525">
            <a:noFill/>
            <a:miter lim="800000"/>
            <a:headEnd/>
            <a:tailEnd/>
          </a:ln>
          <a:effectLst/>
        </p:spPr>
        <p:txBody>
          <a:bodyPr lIns="0" tIns="0" rIns="0" bIns="0">
            <a:spAutoFit/>
          </a:bodyPr>
          <a:lstStyle/>
          <a:p>
            <a:pPr>
              <a:spcBef>
                <a:spcPct val="50000"/>
              </a:spcBef>
            </a:pPr>
            <a:r>
              <a:rPr lang="de-DE" sz="1700" b="1" i="1">
                <a:solidFill>
                  <a:srgbClr val="003399"/>
                </a:solidFill>
                <a:latin typeface="Arial" charset="0"/>
              </a:rPr>
              <a:t>Ablauf</a:t>
            </a:r>
            <a:endParaRPr lang="de-DE" sz="1600"/>
          </a:p>
        </p:txBody>
      </p:sp>
      <p:sp>
        <p:nvSpPr>
          <p:cNvPr id="18" name="Text Box 8"/>
          <p:cNvSpPr txBox="1">
            <a:spLocks noChangeArrowheads="1"/>
          </p:cNvSpPr>
          <p:nvPr/>
        </p:nvSpPr>
        <p:spPr bwMode="auto">
          <a:xfrm>
            <a:off x="3096397" y="4572000"/>
            <a:ext cx="2209800" cy="1219200"/>
          </a:xfrm>
          <a:prstGeom prst="rect">
            <a:avLst/>
          </a:prstGeom>
          <a:solidFill>
            <a:schemeClr val="accent6">
              <a:lumMod val="75000"/>
            </a:schemeClr>
          </a:solidFill>
          <a:ln>
            <a:headEnd/>
            <a:tailEnd/>
          </a:ln>
        </p:spPr>
        <p:style>
          <a:lnRef idx="3">
            <a:schemeClr val="lt1"/>
          </a:lnRef>
          <a:fillRef idx="1">
            <a:schemeClr val="accent6"/>
          </a:fillRef>
          <a:effectRef idx="1">
            <a:schemeClr val="accent6"/>
          </a:effectRef>
          <a:fontRef idx="minor">
            <a:schemeClr val="lt1"/>
          </a:fontRef>
        </p:style>
        <p:txBody>
          <a:bodyPr/>
          <a:lstStyle/>
          <a:p>
            <a:pPr algn="ctr"/>
            <a:r>
              <a:rPr lang="de-DE" sz="1400" dirty="0" smtClean="0">
                <a:latin typeface="Arial" charset="0"/>
              </a:rPr>
              <a:t>im Zweifelsfall:</a:t>
            </a:r>
            <a:br>
              <a:rPr lang="de-DE" sz="1400" dirty="0" smtClean="0">
                <a:latin typeface="Arial" charset="0"/>
              </a:rPr>
            </a:br>
            <a:r>
              <a:rPr lang="de-DE" sz="1400" dirty="0" smtClean="0">
                <a:latin typeface="Arial" charset="0"/>
              </a:rPr>
              <a:t>Anhörung des/der Student/in im Rahmen eines Fachgesprächs</a:t>
            </a:r>
          </a:p>
          <a:p>
            <a:pPr algn="ctr"/>
            <a:endParaRPr lang="de-DE" sz="1400" dirty="0">
              <a:latin typeface="Arial" charset="0"/>
            </a:endParaRPr>
          </a:p>
        </p:txBody>
      </p:sp>
      <p:sp>
        <p:nvSpPr>
          <p:cNvPr id="19" name="Line 4"/>
          <p:cNvSpPr>
            <a:spLocks noChangeShapeType="1"/>
          </p:cNvSpPr>
          <p:nvPr/>
        </p:nvSpPr>
        <p:spPr bwMode="auto">
          <a:xfrm>
            <a:off x="5306197" y="2533133"/>
            <a:ext cx="942201" cy="1272748"/>
          </a:xfrm>
          <a:prstGeom prst="line">
            <a:avLst/>
          </a:prstGeom>
          <a:noFill/>
          <a:ln w="57150">
            <a:solidFill>
              <a:srgbClr val="003399"/>
            </a:solidFill>
            <a:prstDash val="dash"/>
            <a:round/>
            <a:headEnd/>
            <a:tailEnd type="triangle" w="med" len="med"/>
          </a:ln>
        </p:spPr>
        <p:txBody>
          <a:bodyPr/>
          <a:lstStyle/>
          <a:p>
            <a:endParaRPr lang="de-DE"/>
          </a:p>
        </p:txBody>
      </p:sp>
      <p:sp>
        <p:nvSpPr>
          <p:cNvPr id="20" name="Line 4"/>
          <p:cNvSpPr>
            <a:spLocks noChangeShapeType="1"/>
          </p:cNvSpPr>
          <p:nvPr/>
        </p:nvSpPr>
        <p:spPr bwMode="auto">
          <a:xfrm flipV="1">
            <a:off x="5306195" y="4015946"/>
            <a:ext cx="942203" cy="1051354"/>
          </a:xfrm>
          <a:prstGeom prst="line">
            <a:avLst/>
          </a:prstGeom>
          <a:noFill/>
          <a:ln w="57150">
            <a:solidFill>
              <a:srgbClr val="003399"/>
            </a:solidFill>
            <a:prstDash val="dash"/>
            <a:round/>
            <a:headEnd/>
            <a:tailEnd type="triangle" w="med" len="med"/>
          </a:ln>
        </p:spPr>
        <p:txBody>
          <a:bodyPr/>
          <a:lstStyle/>
          <a:p>
            <a:endParaRPr lang="de-DE"/>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3"/>
          <p:cNvSpPr>
            <a:spLocks noGrp="1"/>
          </p:cNvSpPr>
          <p:nvPr>
            <p:ph type="sldNum" sz="quarter" idx="11"/>
          </p:nvPr>
        </p:nvSpPr>
        <p:spPr>
          <a:noFill/>
        </p:spPr>
        <p:txBody>
          <a:bodyPr/>
          <a:lstStyle/>
          <a:p>
            <a:fld id="{2E38D599-74DF-4577-93BA-5C66B89CD1D8}" type="slidenum">
              <a:rPr lang="de-DE" smtClean="0"/>
              <a:pPr/>
              <a:t>22</a:t>
            </a:fld>
            <a:endParaRPr lang="de-DE" sz="1000" b="0" i="0" smtClean="0">
              <a:latin typeface="Times New Roman" pitchFamily="18" charset="0"/>
            </a:endParaRPr>
          </a:p>
        </p:txBody>
      </p:sp>
      <p:sp>
        <p:nvSpPr>
          <p:cNvPr id="19459" name="Rectangle 5"/>
          <p:cNvSpPr>
            <a:spLocks noGrp="1" noChangeArrowheads="1"/>
          </p:cNvSpPr>
          <p:nvPr>
            <p:ph type="title"/>
          </p:nvPr>
        </p:nvSpPr>
        <p:spPr>
          <a:xfrm>
            <a:off x="1258888" y="647700"/>
            <a:ext cx="7772400" cy="666750"/>
          </a:xfrm>
        </p:spPr>
        <p:txBody>
          <a:bodyPr/>
          <a:lstStyle/>
          <a:p>
            <a:r>
              <a:rPr lang="de-DE" sz="1800" dirty="0" smtClean="0">
                <a:latin typeface="Arial" charset="0"/>
              </a:rPr>
              <a:t>Anrechnung informell erworbener Kompetenzen</a:t>
            </a:r>
            <a:endParaRPr lang="de-DE" dirty="0" smtClean="0">
              <a:latin typeface="Arial" charset="0"/>
            </a:endParaRPr>
          </a:p>
        </p:txBody>
      </p:sp>
      <p:sp>
        <p:nvSpPr>
          <p:cNvPr id="19460" name="Rectangle 6"/>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r>
              <a:rPr lang="de-DE" sz="1000">
                <a:cs typeface="Times New Roman" pitchFamily="18" charset="0"/>
              </a:rPr>
              <a:t> </a:t>
            </a:r>
          </a:p>
          <a:p>
            <a:endParaRPr lang="de-DE"/>
          </a:p>
        </p:txBody>
      </p:sp>
      <p:sp>
        <p:nvSpPr>
          <p:cNvPr id="19461" name="Text Box 7"/>
          <p:cNvSpPr txBox="1">
            <a:spLocks noChangeArrowheads="1"/>
          </p:cNvSpPr>
          <p:nvPr/>
        </p:nvSpPr>
        <p:spPr bwMode="auto">
          <a:xfrm>
            <a:off x="1058863" y="2170113"/>
            <a:ext cx="6985000" cy="4138612"/>
          </a:xfrm>
          <a:prstGeom prst="rect">
            <a:avLst/>
          </a:prstGeom>
          <a:noFill/>
          <a:ln w="9525">
            <a:noFill/>
            <a:miter lim="800000"/>
            <a:headEnd/>
            <a:tailEnd/>
          </a:ln>
        </p:spPr>
        <p:txBody>
          <a:bodyPr lIns="0" tIns="0" rIns="0" bIns="0"/>
          <a:lstStyle/>
          <a:p>
            <a:pPr>
              <a:tabLst>
                <a:tab pos="190500" algn="l"/>
              </a:tabLst>
            </a:pPr>
            <a:endParaRPr lang="de-DE" sz="1500" b="1" i="1">
              <a:solidFill>
                <a:srgbClr val="003399"/>
              </a:solidFill>
              <a:latin typeface="Arial" charset="0"/>
            </a:endParaRPr>
          </a:p>
        </p:txBody>
      </p:sp>
      <p:pic>
        <p:nvPicPr>
          <p:cNvPr id="19462" name="Picture 12"/>
          <p:cNvPicPr>
            <a:picLocks noChangeAspect="1" noChangeArrowheads="1"/>
          </p:cNvPicPr>
          <p:nvPr/>
        </p:nvPicPr>
        <p:blipFill>
          <a:blip r:embed="rId3" cstate="print"/>
          <a:srcRect/>
          <a:stretch>
            <a:fillRect/>
          </a:stretch>
        </p:blipFill>
        <p:spPr bwMode="auto">
          <a:xfrm>
            <a:off x="1271588" y="1838325"/>
            <a:ext cx="6096000" cy="4991100"/>
          </a:xfrm>
          <a:prstGeom prst="rect">
            <a:avLst/>
          </a:prstGeom>
          <a:noFill/>
          <a:ln w="19050">
            <a:solidFill>
              <a:schemeClr val="tx1"/>
            </a:solidFill>
            <a:miter lim="800000"/>
            <a:headEnd/>
            <a:tailEnd/>
          </a:ln>
        </p:spPr>
      </p:pic>
      <p:sp>
        <p:nvSpPr>
          <p:cNvPr id="19463" name="Text Box 13"/>
          <p:cNvSpPr txBox="1">
            <a:spLocks noChangeArrowheads="1"/>
          </p:cNvSpPr>
          <p:nvPr/>
        </p:nvSpPr>
        <p:spPr bwMode="auto">
          <a:xfrm>
            <a:off x="2968625" y="1403350"/>
            <a:ext cx="5753100" cy="244475"/>
          </a:xfrm>
          <a:prstGeom prst="rect">
            <a:avLst/>
          </a:prstGeom>
          <a:noFill/>
          <a:ln w="9525">
            <a:noFill/>
            <a:miter lim="800000"/>
            <a:headEnd/>
            <a:tailEnd/>
          </a:ln>
        </p:spPr>
        <p:txBody>
          <a:bodyPr lIns="0" tIns="0" rIns="0" bIns="0">
            <a:spAutoFit/>
          </a:bodyPr>
          <a:lstStyle/>
          <a:p>
            <a:pPr>
              <a:spcBef>
                <a:spcPct val="50000"/>
              </a:spcBef>
            </a:pPr>
            <a:r>
              <a:rPr lang="de-DE" sz="1600" b="1" i="1">
                <a:solidFill>
                  <a:srgbClr val="003399"/>
                </a:solidFill>
                <a:latin typeface="Arial" charset="0"/>
              </a:rPr>
              <a:t>Beispiel</a:t>
            </a:r>
            <a:endParaRPr lang="de-DE" sz="160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4"/>
          <p:cNvSpPr>
            <a:spLocks noGrp="1"/>
          </p:cNvSpPr>
          <p:nvPr>
            <p:ph type="sldNum" sz="quarter" idx="11"/>
          </p:nvPr>
        </p:nvSpPr>
        <p:spPr/>
        <p:txBody>
          <a:bodyPr/>
          <a:lstStyle/>
          <a:p>
            <a:fld id="{7FB63180-92A7-4F74-8ECC-FEC06648547F}" type="slidenum">
              <a:rPr lang="de-DE"/>
              <a:pPr/>
              <a:t>23</a:t>
            </a:fld>
            <a:endParaRPr lang="de-DE" sz="1000" b="0" i="0">
              <a:latin typeface="Times New Roman" pitchFamily="18" charset="0"/>
            </a:endParaRPr>
          </a:p>
        </p:txBody>
      </p:sp>
      <p:sp>
        <p:nvSpPr>
          <p:cNvPr id="994306" name="Rectangle 2"/>
          <p:cNvSpPr>
            <a:spLocks noGrp="1" noChangeArrowheads="1"/>
          </p:cNvSpPr>
          <p:nvPr>
            <p:ph type="title"/>
          </p:nvPr>
        </p:nvSpPr>
        <p:spPr/>
        <p:txBody>
          <a:bodyPr/>
          <a:lstStyle/>
          <a:p>
            <a:r>
              <a:rPr lang="de-DE" sz="2000" dirty="0" smtClean="0"/>
              <a:t>Anrechnung informell erworbener Kompetenzen</a:t>
            </a:r>
            <a:endParaRPr lang="de-DE" sz="2000" dirty="0"/>
          </a:p>
        </p:txBody>
      </p:sp>
      <p:sp>
        <p:nvSpPr>
          <p:cNvPr id="994307" name="Text Box 3"/>
          <p:cNvSpPr txBox="1">
            <a:spLocks noChangeArrowheads="1"/>
          </p:cNvSpPr>
          <p:nvPr/>
        </p:nvSpPr>
        <p:spPr bwMode="auto">
          <a:xfrm>
            <a:off x="914400" y="1911350"/>
            <a:ext cx="6985000" cy="2667000"/>
          </a:xfrm>
          <a:prstGeom prst="rect">
            <a:avLst/>
          </a:prstGeom>
          <a:noFill/>
          <a:ln w="9525">
            <a:noFill/>
            <a:miter lim="800000"/>
            <a:headEnd/>
            <a:tailEnd/>
          </a:ln>
          <a:effectLst/>
        </p:spPr>
        <p:txBody>
          <a:bodyPr lIns="0" tIns="0" rIns="0" bIns="0"/>
          <a:lstStyle/>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Anrechnung </a:t>
            </a:r>
            <a:r>
              <a:rPr lang="de-DE" sz="1700" dirty="0">
                <a:solidFill>
                  <a:srgbClr val="003399"/>
                </a:solidFill>
                <a:latin typeface="Arial" charset="0"/>
              </a:rPr>
              <a:t>basierend auf authentischen Erfassungsmethoden ist aufwendig. </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a:solidFill>
                  <a:srgbClr val="003399"/>
                </a:solidFill>
                <a:latin typeface="Arial" charset="0"/>
              </a:rPr>
              <a:t>Lehrende und Anrechnungsinteressierte müssen umfassend beraten bzw. betreut werden.  </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Lehrkräfte neigen dazu, das Verfahren „akademisch“ zu interpretieren.</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Manche Module korrespondieren nicht mit beruflichen Anforderungsbereichen bzw. Kompetenzen.</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Aussagekraft des Verfahrens wird von den Fachdozent/</a:t>
            </a:r>
            <a:r>
              <a:rPr lang="de-DE" sz="1700" dirty="0" err="1" smtClean="0">
                <a:solidFill>
                  <a:srgbClr val="003399"/>
                </a:solidFill>
                <a:latin typeface="Arial" charset="0"/>
              </a:rPr>
              <a:t>inn</a:t>
            </a:r>
            <a:r>
              <a:rPr lang="de-DE" sz="1700" dirty="0" smtClean="0">
                <a:solidFill>
                  <a:srgbClr val="003399"/>
                </a:solidFill>
                <a:latin typeface="Arial" charset="0"/>
              </a:rPr>
              <a:t>/en positiv beurteilt. </a:t>
            </a:r>
          </a:p>
          <a:p>
            <a:pPr marL="193675" indent="-193675" eaLnBrk="1" hangingPunct="1">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Demnächst: Professionalisierungsmodul zur Erstellung eines Portfolios (2 KP)</a:t>
            </a:r>
          </a:p>
          <a:p>
            <a:pPr marL="193675" indent="-193675" eaLnBrk="1" hangingPunct="1">
              <a:lnSpc>
                <a:spcPct val="120000"/>
              </a:lnSpc>
              <a:spcBef>
                <a:spcPct val="50000"/>
              </a:spcBef>
              <a:buClr>
                <a:srgbClr val="003399"/>
              </a:buClr>
              <a:buSzPct val="70000"/>
              <a:buFont typeface="Wingdings" pitchFamily="2" charset="2"/>
              <a:buNone/>
              <a:tabLst>
                <a:tab pos="284163" algn="l"/>
                <a:tab pos="669925" algn="l"/>
              </a:tabLst>
            </a:pPr>
            <a:endParaRPr lang="de-DE" sz="1700" dirty="0">
              <a:solidFill>
                <a:srgbClr val="003399"/>
              </a:solidFill>
              <a:latin typeface="Arial" charset="0"/>
            </a:endParaRPr>
          </a:p>
        </p:txBody>
      </p:sp>
      <p:sp>
        <p:nvSpPr>
          <p:cNvPr id="994308" name="Text Box 4"/>
          <p:cNvSpPr txBox="1">
            <a:spLocks noChangeArrowheads="1"/>
          </p:cNvSpPr>
          <p:nvPr/>
        </p:nvSpPr>
        <p:spPr bwMode="auto">
          <a:xfrm>
            <a:off x="2968625" y="1403350"/>
            <a:ext cx="5753100" cy="244475"/>
          </a:xfrm>
          <a:prstGeom prst="rect">
            <a:avLst/>
          </a:prstGeom>
          <a:noFill/>
          <a:ln w="9525">
            <a:noFill/>
            <a:miter lim="800000"/>
            <a:headEnd/>
            <a:tailEnd/>
          </a:ln>
          <a:effectLst/>
        </p:spPr>
        <p:txBody>
          <a:bodyPr lIns="0" tIns="0" rIns="0" bIns="0">
            <a:spAutoFit/>
          </a:bodyPr>
          <a:lstStyle/>
          <a:p>
            <a:pPr>
              <a:spcBef>
                <a:spcPct val="50000"/>
              </a:spcBef>
            </a:pPr>
            <a:r>
              <a:rPr lang="de-DE" sz="1600" b="1" i="1" dirty="0" smtClean="0">
                <a:solidFill>
                  <a:srgbClr val="003399"/>
                </a:solidFill>
                <a:latin typeface="Arial" charset="0"/>
              </a:rPr>
              <a:t>Erfahrungen</a:t>
            </a:r>
            <a:endParaRPr lang="de-DE" sz="16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24</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Regelung im Landeshochschulgesetz</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Anpassung der Prüfungsordnung(en)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Anrechnungsleitlinie oder -ordnung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individuellen Anrechnung von Aus-, Fort- und Weiterbildungen (Einzelfallentscheidung)</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pauschalen Anrechnung von Aus-, Fort- und Weiterbildungen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Anrechnungsbeauftragte und Zuständigkeiten</a:t>
            </a:r>
            <a:endParaRPr lang="de-DE" sz="1700" dirty="0">
              <a:solidFill>
                <a:srgbClr val="003399"/>
              </a:solidFill>
              <a:latin typeface="Arial" charset="0"/>
            </a:endParaRPr>
          </a:p>
        </p:txBody>
      </p:sp>
      <p:sp>
        <p:nvSpPr>
          <p:cNvPr id="5" name="Richtungspfeil 4"/>
          <p:cNvSpPr/>
          <p:nvPr/>
        </p:nvSpPr>
        <p:spPr bwMode="auto">
          <a:xfrm rot="10800000">
            <a:off x="5724128" y="5445224"/>
            <a:ext cx="1080120" cy="288032"/>
          </a:xfrm>
          <a:prstGeom prst="homePlate">
            <a:avLst>
              <a:gd name="adj" fmla="val 37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2954866" y="2519680"/>
            <a:ext cx="2926080" cy="36456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marL="182563" indent="-182563">
              <a:spcAft>
                <a:spcPts val="600"/>
              </a:spcAft>
              <a:buFont typeface="Arial" pitchFamily="34" charset="0"/>
              <a:buChar char="•"/>
            </a:pPr>
            <a:r>
              <a:rPr lang="de-DE" sz="1600" dirty="0" smtClean="0">
                <a:solidFill>
                  <a:schemeClr val="tx1"/>
                </a:solidFill>
              </a:rPr>
              <a:t>Präsidium</a:t>
            </a:r>
          </a:p>
          <a:p>
            <a:pPr marL="182563" indent="-182563">
              <a:spcAft>
                <a:spcPts val="600"/>
              </a:spcAft>
              <a:buFont typeface="Arial" pitchFamily="34" charset="0"/>
              <a:buChar char="•"/>
            </a:pPr>
            <a:r>
              <a:rPr lang="de-DE" sz="1600" dirty="0" smtClean="0">
                <a:solidFill>
                  <a:schemeClr val="tx1"/>
                </a:solidFill>
              </a:rPr>
              <a:t>Fakultäten / Fakultätsräte</a:t>
            </a:r>
          </a:p>
          <a:p>
            <a:pPr marL="182563" indent="-182563">
              <a:spcAft>
                <a:spcPts val="600"/>
              </a:spcAft>
              <a:buFont typeface="Arial" pitchFamily="34" charset="0"/>
              <a:buChar char="•"/>
            </a:pPr>
            <a:r>
              <a:rPr lang="de-DE" sz="1600" dirty="0" smtClean="0">
                <a:solidFill>
                  <a:schemeClr val="tx1"/>
                </a:solidFill>
              </a:rPr>
              <a:t>Studiengangsverant-wortliche</a:t>
            </a:r>
          </a:p>
          <a:p>
            <a:pPr marL="182563" indent="-182563">
              <a:spcAft>
                <a:spcPts val="600"/>
              </a:spcAft>
              <a:buFont typeface="Arial" pitchFamily="34" charset="0"/>
              <a:buChar char="•"/>
            </a:pPr>
            <a:r>
              <a:rPr lang="de-DE" sz="1600" dirty="0" smtClean="0">
                <a:solidFill>
                  <a:schemeClr val="tx1"/>
                </a:solidFill>
              </a:rPr>
              <a:t>Prüfungsamt / Verwaltung</a:t>
            </a:r>
          </a:p>
          <a:p>
            <a:pPr marL="182563" indent="-182563">
              <a:spcAft>
                <a:spcPts val="600"/>
              </a:spcAft>
              <a:buFont typeface="Arial" pitchFamily="34" charset="0"/>
              <a:buChar char="•"/>
            </a:pPr>
            <a:r>
              <a:rPr lang="de-DE" sz="1600" dirty="0" smtClean="0">
                <a:solidFill>
                  <a:schemeClr val="tx1"/>
                </a:solidFill>
              </a:rPr>
              <a:t>evtl. Senat</a:t>
            </a:r>
          </a:p>
          <a:p>
            <a:pPr marL="182563" indent="-182563">
              <a:spcAft>
                <a:spcPts val="600"/>
              </a:spcAft>
            </a:pPr>
            <a:endParaRPr lang="de-DE" sz="1600" dirty="0" smtClean="0">
              <a:solidFill>
                <a:schemeClr val="tx1"/>
              </a:solidFill>
            </a:endParaRPr>
          </a:p>
          <a:p>
            <a:pPr marL="182563" indent="-182563">
              <a:buFont typeface="Arial" pitchFamily="34" charset="0"/>
              <a:buChar char="•"/>
            </a:pPr>
            <a:endParaRPr lang="de-DE" sz="1600" dirty="0" smtClean="0">
              <a:solidFill>
                <a:schemeClr val="tx1"/>
              </a:solidFill>
            </a:endParaRPr>
          </a:p>
          <a:p>
            <a:pPr marL="182563" indent="-182563">
              <a:buFont typeface="Arial" pitchFamily="34" charset="0"/>
              <a:buChar char="•"/>
            </a:pPr>
            <a:endParaRPr lang="de-DE" sz="1600" dirty="0">
              <a:solidFill>
                <a:schemeClr val="tx1"/>
              </a:solidFill>
            </a:endParaRPr>
          </a:p>
        </p:txBody>
      </p:sp>
      <p:sp>
        <p:nvSpPr>
          <p:cNvPr id="3" name="Fußzeilenplatzhalter 2"/>
          <p:cNvSpPr>
            <a:spLocks noGrp="1"/>
          </p:cNvSpPr>
          <p:nvPr>
            <p:ph type="ftr" sz="quarter" idx="3"/>
          </p:nvPr>
        </p:nvSpPr>
        <p:spPr/>
        <p:txBody>
          <a:bodyPr/>
          <a:lstStyle/>
          <a:p>
            <a:r>
              <a:rPr lang="de-DE" dirty="0" smtClean="0"/>
              <a:t>„Aufstieg durch Bildung: offene Hochschulen“ – </a:t>
            </a:r>
            <a:r>
              <a:rPr lang="de-DE" dirty="0" err="1" smtClean="0"/>
              <a:t>Wisenschaftliche</a:t>
            </a:r>
            <a:r>
              <a:rPr lang="de-DE" dirty="0" smtClean="0"/>
              <a:t> Begleitung</a:t>
            </a:r>
            <a:endParaRPr lang="de-DE" dirty="0"/>
          </a:p>
        </p:txBody>
      </p:sp>
      <p:sp>
        <p:nvSpPr>
          <p:cNvPr id="4" name="Titel 3"/>
          <p:cNvSpPr>
            <a:spLocks noGrp="1"/>
          </p:cNvSpPr>
          <p:nvPr>
            <p:ph type="title"/>
          </p:nvPr>
        </p:nvSpPr>
        <p:spPr>
          <a:xfrm>
            <a:off x="1202267" y="692696"/>
            <a:ext cx="7941733" cy="615181"/>
          </a:xfrm>
        </p:spPr>
        <p:txBody>
          <a:bodyPr/>
          <a:lstStyle/>
          <a:p>
            <a:r>
              <a:rPr lang="de-DE" sz="2000" dirty="0" smtClean="0"/>
              <a:t>Implementierung von Anrechnung an Hochschulen</a:t>
            </a:r>
            <a:endParaRPr lang="de-DE" sz="2000" dirty="0"/>
          </a:p>
        </p:txBody>
      </p:sp>
      <p:sp>
        <p:nvSpPr>
          <p:cNvPr id="20" name="Abgerundetes Rechteck 19"/>
          <p:cNvSpPr/>
          <p:nvPr/>
        </p:nvSpPr>
        <p:spPr>
          <a:xfrm>
            <a:off x="419946" y="1803910"/>
            <a:ext cx="2096346" cy="55321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sz="1600" b="1" dirty="0" smtClean="0">
                <a:solidFill>
                  <a:schemeClr val="tx1"/>
                </a:solidFill>
              </a:rPr>
              <a:t>Dokumente</a:t>
            </a:r>
            <a:endParaRPr lang="de-DE" dirty="0"/>
          </a:p>
        </p:txBody>
      </p:sp>
      <p:sp>
        <p:nvSpPr>
          <p:cNvPr id="21" name="Abgerundetes Rechteck 20"/>
          <p:cNvSpPr/>
          <p:nvPr/>
        </p:nvSpPr>
        <p:spPr>
          <a:xfrm>
            <a:off x="3356186" y="1803910"/>
            <a:ext cx="2096346" cy="55321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sz="1600" b="1" dirty="0" smtClean="0">
                <a:solidFill>
                  <a:schemeClr val="tx1"/>
                </a:solidFill>
              </a:rPr>
              <a:t>Gremien/</a:t>
            </a:r>
            <a:br>
              <a:rPr lang="de-DE" sz="1600" b="1" dirty="0" smtClean="0">
                <a:solidFill>
                  <a:schemeClr val="tx1"/>
                </a:solidFill>
              </a:rPr>
            </a:br>
            <a:r>
              <a:rPr lang="de-DE" sz="1600" b="1" dirty="0" smtClean="0">
                <a:solidFill>
                  <a:schemeClr val="tx1"/>
                </a:solidFill>
              </a:rPr>
              <a:t>Entscheider</a:t>
            </a:r>
            <a:endParaRPr lang="de-DE" sz="1600" b="1" dirty="0">
              <a:solidFill>
                <a:schemeClr val="tx1"/>
              </a:solidFill>
            </a:endParaRPr>
          </a:p>
        </p:txBody>
      </p:sp>
      <p:sp>
        <p:nvSpPr>
          <p:cNvPr id="22" name="Abgerundetes Rechteck 21"/>
          <p:cNvSpPr/>
          <p:nvPr/>
        </p:nvSpPr>
        <p:spPr>
          <a:xfrm>
            <a:off x="142240" y="2519680"/>
            <a:ext cx="2699172" cy="36456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marL="182563" indent="-182563">
              <a:spcAft>
                <a:spcPts val="600"/>
              </a:spcAft>
              <a:buFont typeface="Arial" pitchFamily="34" charset="0"/>
              <a:buChar char="•"/>
            </a:pPr>
            <a:r>
              <a:rPr lang="de-DE" sz="1600" dirty="0" smtClean="0">
                <a:solidFill>
                  <a:schemeClr val="tx1"/>
                </a:solidFill>
              </a:rPr>
              <a:t>Prüfungsordnung (Anrechnungspara-graph)</a:t>
            </a:r>
          </a:p>
          <a:p>
            <a:pPr marL="182563" indent="-182563">
              <a:spcAft>
                <a:spcPts val="600"/>
              </a:spcAft>
              <a:buFont typeface="Arial" pitchFamily="34" charset="0"/>
              <a:buChar char="•"/>
            </a:pPr>
            <a:r>
              <a:rPr lang="de-DE" sz="1600" dirty="0" smtClean="0">
                <a:solidFill>
                  <a:schemeClr val="tx1"/>
                </a:solidFill>
              </a:rPr>
              <a:t>Anrechnungsricht-</a:t>
            </a:r>
            <a:r>
              <a:rPr lang="de-DE" sz="1600" dirty="0" err="1" smtClean="0">
                <a:solidFill>
                  <a:schemeClr val="tx1"/>
                </a:solidFill>
              </a:rPr>
              <a:t>linie</a:t>
            </a:r>
            <a:r>
              <a:rPr lang="de-DE" sz="1600" dirty="0" smtClean="0">
                <a:solidFill>
                  <a:schemeClr val="tx1"/>
                </a:solidFill>
              </a:rPr>
              <a:t> oder –ordnung</a:t>
            </a:r>
          </a:p>
          <a:p>
            <a:pPr marL="182563" indent="-182563">
              <a:spcAft>
                <a:spcPts val="600"/>
              </a:spcAft>
              <a:buFont typeface="Arial" pitchFamily="34" charset="0"/>
              <a:buChar char="•"/>
            </a:pPr>
            <a:r>
              <a:rPr lang="de-DE" sz="1600" dirty="0" smtClean="0">
                <a:solidFill>
                  <a:schemeClr val="tx1"/>
                </a:solidFill>
              </a:rPr>
              <a:t>Akkreditierungsantrag (Darstellung des Anrechnungs-verfahrens)</a:t>
            </a:r>
          </a:p>
          <a:p>
            <a:pPr marL="182563" indent="-182563">
              <a:spcAft>
                <a:spcPts val="600"/>
              </a:spcAft>
              <a:buFont typeface="Arial" pitchFamily="34" charset="0"/>
              <a:buChar char="•"/>
            </a:pPr>
            <a:endParaRPr lang="de-DE" sz="1600" dirty="0" smtClean="0">
              <a:solidFill>
                <a:schemeClr val="tx1"/>
              </a:solidFill>
            </a:endParaRPr>
          </a:p>
          <a:p>
            <a:pPr marL="182563" indent="-182563">
              <a:spcAft>
                <a:spcPts val="600"/>
              </a:spcAft>
            </a:pPr>
            <a:endParaRPr lang="de-DE" sz="1600" dirty="0" smtClean="0">
              <a:solidFill>
                <a:schemeClr val="tx1"/>
              </a:solidFill>
            </a:endParaRPr>
          </a:p>
          <a:p>
            <a:pPr marL="182563" indent="-182563">
              <a:buFont typeface="Arial" pitchFamily="34" charset="0"/>
              <a:buChar char="•"/>
            </a:pPr>
            <a:endParaRPr lang="de-DE" sz="1600" dirty="0" smtClean="0">
              <a:solidFill>
                <a:schemeClr val="tx1"/>
              </a:solidFill>
            </a:endParaRPr>
          </a:p>
          <a:p>
            <a:pPr marL="182563" indent="-182563">
              <a:buFont typeface="Arial" pitchFamily="34" charset="0"/>
              <a:buChar char="•"/>
            </a:pPr>
            <a:endParaRPr lang="de-DE" sz="1600" dirty="0">
              <a:solidFill>
                <a:schemeClr val="tx1"/>
              </a:solidFill>
            </a:endParaRPr>
          </a:p>
        </p:txBody>
      </p:sp>
      <p:sp>
        <p:nvSpPr>
          <p:cNvPr id="23" name="Abgerundetes Rechteck 22"/>
          <p:cNvSpPr/>
          <p:nvPr/>
        </p:nvSpPr>
        <p:spPr>
          <a:xfrm>
            <a:off x="5994400" y="2519680"/>
            <a:ext cx="2926080" cy="36456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marL="182563" indent="-182563">
              <a:spcAft>
                <a:spcPts val="600"/>
              </a:spcAft>
              <a:buFont typeface="Arial" pitchFamily="34" charset="0"/>
              <a:buChar char="•"/>
            </a:pPr>
            <a:r>
              <a:rPr lang="de-DE" sz="1600" dirty="0" smtClean="0">
                <a:solidFill>
                  <a:schemeClr val="tx1"/>
                </a:solidFill>
              </a:rPr>
              <a:t>Anrechnungs-beauftragte/r der Hochschule</a:t>
            </a:r>
          </a:p>
          <a:p>
            <a:pPr marL="182563" indent="-182563">
              <a:spcAft>
                <a:spcPts val="600"/>
              </a:spcAft>
              <a:buFont typeface="Arial" pitchFamily="34" charset="0"/>
              <a:buChar char="•"/>
            </a:pPr>
            <a:r>
              <a:rPr lang="de-DE" sz="1600" dirty="0" smtClean="0">
                <a:solidFill>
                  <a:schemeClr val="tx1"/>
                </a:solidFill>
              </a:rPr>
              <a:t>Sachbearbeiter/in für Anrechnung im Prüfungsamt</a:t>
            </a:r>
          </a:p>
          <a:p>
            <a:pPr marL="182563" indent="-182563">
              <a:spcAft>
                <a:spcPts val="600"/>
              </a:spcAft>
              <a:buFont typeface="Arial" pitchFamily="34" charset="0"/>
              <a:buChar char="•"/>
            </a:pPr>
            <a:r>
              <a:rPr lang="de-DE" sz="1600" dirty="0" err="1" smtClean="0">
                <a:solidFill>
                  <a:schemeClr val="tx1"/>
                </a:solidFill>
              </a:rPr>
              <a:t>Anrechnungsbe-auftragte</a:t>
            </a:r>
            <a:r>
              <a:rPr lang="de-DE" sz="1600" dirty="0" smtClean="0">
                <a:solidFill>
                  <a:schemeClr val="tx1"/>
                </a:solidFill>
              </a:rPr>
              <a:t> der Studiengänge</a:t>
            </a:r>
          </a:p>
          <a:p>
            <a:pPr marL="182563" indent="-182563">
              <a:spcAft>
                <a:spcPts val="600"/>
              </a:spcAft>
              <a:buFont typeface="Arial" pitchFamily="34" charset="0"/>
              <a:buChar char="•"/>
            </a:pPr>
            <a:r>
              <a:rPr lang="de-DE" sz="1600" dirty="0" smtClean="0">
                <a:solidFill>
                  <a:schemeClr val="tx1"/>
                </a:solidFill>
              </a:rPr>
              <a:t>zentrale und dezentrale Anrechnungsberatung</a:t>
            </a:r>
          </a:p>
          <a:p>
            <a:pPr marL="182563" indent="-182563">
              <a:spcAft>
                <a:spcPts val="600"/>
              </a:spcAft>
            </a:pPr>
            <a:endParaRPr lang="de-DE" sz="1600" dirty="0" smtClean="0">
              <a:solidFill>
                <a:schemeClr val="tx1"/>
              </a:solidFill>
            </a:endParaRPr>
          </a:p>
          <a:p>
            <a:pPr marL="182563" indent="-182563">
              <a:buFont typeface="Arial" pitchFamily="34" charset="0"/>
              <a:buChar char="•"/>
            </a:pPr>
            <a:endParaRPr lang="de-DE" sz="1600" dirty="0" smtClean="0">
              <a:solidFill>
                <a:schemeClr val="tx1"/>
              </a:solidFill>
            </a:endParaRPr>
          </a:p>
          <a:p>
            <a:pPr marL="182563" indent="-182563">
              <a:buFont typeface="Arial" pitchFamily="34" charset="0"/>
              <a:buChar char="•"/>
            </a:pPr>
            <a:endParaRPr lang="de-DE" sz="1600" dirty="0">
              <a:solidFill>
                <a:schemeClr val="tx1"/>
              </a:solidFill>
            </a:endParaRPr>
          </a:p>
        </p:txBody>
      </p:sp>
      <p:sp>
        <p:nvSpPr>
          <p:cNvPr id="11" name="Abgerundetes Rechteck 10"/>
          <p:cNvSpPr/>
          <p:nvPr/>
        </p:nvSpPr>
        <p:spPr>
          <a:xfrm>
            <a:off x="6292426" y="1803910"/>
            <a:ext cx="2096346" cy="55321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sz="1600" b="1" dirty="0" smtClean="0">
                <a:solidFill>
                  <a:schemeClr val="tx1"/>
                </a:solidFill>
              </a:rPr>
              <a:t>Benötigte Ressourcen</a:t>
            </a:r>
            <a:endParaRPr lang="de-DE" sz="1600" b="1" dirty="0">
              <a:solidFill>
                <a:schemeClr val="tx1"/>
              </a:solidFill>
            </a:endParaRPr>
          </a:p>
        </p:txBody>
      </p:sp>
    </p:spTree>
    <p:extLst>
      <p:ext uri="{BB962C8B-B14F-4D97-AF65-F5344CB8AC3E}">
        <p14:creationId xmlns:p14="http://schemas.microsoft.com/office/powerpoint/2010/main" xmlns="" val="27806294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nummernplatzhalter 3"/>
          <p:cNvSpPr>
            <a:spLocks noGrp="1"/>
          </p:cNvSpPr>
          <p:nvPr>
            <p:ph type="sldNum" sz="quarter" idx="11"/>
          </p:nvPr>
        </p:nvSpPr>
        <p:spPr>
          <a:noFill/>
        </p:spPr>
        <p:txBody>
          <a:bodyPr/>
          <a:lstStyle/>
          <a:p>
            <a:fld id="{F122CFE2-AEA1-4A0E-983C-E155A01FD9CA}" type="slidenum">
              <a:rPr lang="de-DE" smtClean="0"/>
              <a:pPr/>
              <a:t>26</a:t>
            </a:fld>
            <a:endParaRPr lang="de-DE" i="0" smtClean="0"/>
          </a:p>
        </p:txBody>
      </p:sp>
      <p:sp>
        <p:nvSpPr>
          <p:cNvPr id="21507" name="Rectangle 2"/>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r>
              <a:rPr lang="de-DE" sz="1000">
                <a:cs typeface="Times New Roman" pitchFamily="18" charset="0"/>
              </a:rPr>
              <a:t> </a:t>
            </a:r>
          </a:p>
          <a:p>
            <a:endParaRPr lang="de-DE"/>
          </a:p>
        </p:txBody>
      </p:sp>
      <p:sp>
        <p:nvSpPr>
          <p:cNvPr id="21508" name="Rectangle 3"/>
          <p:cNvSpPr>
            <a:spLocks noGrp="1" noChangeArrowheads="1"/>
          </p:cNvSpPr>
          <p:nvPr>
            <p:ph type="title"/>
          </p:nvPr>
        </p:nvSpPr>
        <p:spPr>
          <a:xfrm>
            <a:off x="1258888" y="647700"/>
            <a:ext cx="7772400" cy="666750"/>
          </a:xfrm>
        </p:spPr>
        <p:txBody>
          <a:bodyPr/>
          <a:lstStyle/>
          <a:p>
            <a:r>
              <a:rPr lang="de-DE" sz="2000" smtClean="0">
                <a:latin typeface="Arial" charset="0"/>
              </a:rPr>
              <a:t>Kontakt </a:t>
            </a:r>
          </a:p>
        </p:txBody>
      </p:sp>
      <p:sp>
        <p:nvSpPr>
          <p:cNvPr id="21509" name="Text Box 4"/>
          <p:cNvSpPr txBox="1">
            <a:spLocks noChangeArrowheads="1"/>
          </p:cNvSpPr>
          <p:nvPr/>
        </p:nvSpPr>
        <p:spPr bwMode="auto">
          <a:xfrm>
            <a:off x="1079500" y="2159000"/>
            <a:ext cx="6985000" cy="4138613"/>
          </a:xfrm>
          <a:prstGeom prst="rect">
            <a:avLst/>
          </a:prstGeom>
          <a:noFill/>
          <a:ln w="9525">
            <a:noFill/>
            <a:miter lim="800000"/>
            <a:headEnd/>
            <a:tailEnd/>
          </a:ln>
        </p:spPr>
        <p:txBody>
          <a:bodyPr lIns="0" tIns="0" rIns="0" bIns="0"/>
          <a:lstStyle/>
          <a:p>
            <a:pPr>
              <a:tabLst>
                <a:tab pos="190500" algn="l"/>
              </a:tabLst>
            </a:pPr>
            <a:endParaRPr lang="de-DE" sz="1500" b="1" i="1">
              <a:solidFill>
                <a:srgbClr val="003399"/>
              </a:solidFill>
              <a:latin typeface="Arial" charset="0"/>
            </a:endParaRPr>
          </a:p>
        </p:txBody>
      </p:sp>
      <p:sp>
        <p:nvSpPr>
          <p:cNvPr id="21510" name="Text Box 5"/>
          <p:cNvSpPr txBox="1">
            <a:spLocks noChangeArrowheads="1"/>
          </p:cNvSpPr>
          <p:nvPr/>
        </p:nvSpPr>
        <p:spPr bwMode="auto">
          <a:xfrm>
            <a:off x="1179513" y="1914525"/>
            <a:ext cx="6985000" cy="1944688"/>
          </a:xfrm>
          <a:prstGeom prst="rect">
            <a:avLst/>
          </a:prstGeom>
          <a:noFill/>
          <a:ln w="9525">
            <a:noFill/>
            <a:miter lim="800000"/>
            <a:headEnd/>
            <a:tailEnd/>
          </a:ln>
        </p:spPr>
        <p:txBody>
          <a:bodyPr lIns="0" tIns="0" rIns="0" bIns="0"/>
          <a:lstStyle/>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b="1" dirty="0" err="1" smtClean="0">
                <a:solidFill>
                  <a:srgbClr val="003399"/>
                </a:solidFill>
                <a:latin typeface="Arial" charset="0"/>
              </a:rPr>
              <a:t>Querschnittsbereich</a:t>
            </a:r>
            <a:r>
              <a:rPr lang="de-DE" sz="1700" b="1" dirty="0" smtClean="0">
                <a:solidFill>
                  <a:srgbClr val="003399"/>
                </a:solidFill>
                <a:latin typeface="Arial" charset="0"/>
              </a:rPr>
              <a:t> „Kompetenzerfassung und –</a:t>
            </a:r>
            <a:r>
              <a:rPr lang="de-DE" sz="1700" b="1" dirty="0" err="1" smtClean="0">
                <a:solidFill>
                  <a:srgbClr val="003399"/>
                </a:solidFill>
                <a:latin typeface="Arial" charset="0"/>
              </a:rPr>
              <a:t>anrechnung</a:t>
            </a:r>
            <a:r>
              <a:rPr lang="de-DE" sz="1700" b="1" dirty="0" smtClean="0">
                <a:solidFill>
                  <a:srgbClr val="003399"/>
                </a:solidFill>
                <a:latin typeface="Arial" charset="0"/>
              </a:rPr>
              <a:t>“</a:t>
            </a:r>
            <a:endParaRPr lang="de-DE" sz="1700" b="1"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dirty="0">
                <a:solidFill>
                  <a:srgbClr val="003399"/>
                </a:solidFill>
                <a:latin typeface="Arial" charset="0"/>
              </a:rPr>
              <a:t>Carl-von-Ossietzky-Universität Oldenburg</a:t>
            </a:r>
          </a:p>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dirty="0">
                <a:solidFill>
                  <a:srgbClr val="003399"/>
                </a:solidFill>
                <a:latin typeface="Arial" charset="0"/>
              </a:rPr>
              <a:t>26111 Oldenburg</a:t>
            </a:r>
          </a:p>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dirty="0" smtClean="0">
                <a:solidFill>
                  <a:srgbClr val="003399"/>
                </a:solidFill>
                <a:latin typeface="Arial" charset="0"/>
              </a:rPr>
              <a:t>http://www.anrechnung.uni-oldenburg.de</a:t>
            </a:r>
            <a:endParaRPr lang="de-DE" sz="1700" dirty="0">
              <a:solidFill>
                <a:srgbClr val="003399"/>
              </a:solidFill>
              <a:latin typeface="Arial" charset="0"/>
            </a:endParaRPr>
          </a:p>
        </p:txBody>
      </p:sp>
      <p:sp>
        <p:nvSpPr>
          <p:cNvPr id="21511" name="Text Box 6"/>
          <p:cNvSpPr txBox="1">
            <a:spLocks noChangeArrowheads="1"/>
          </p:cNvSpPr>
          <p:nvPr/>
        </p:nvSpPr>
        <p:spPr bwMode="auto">
          <a:xfrm>
            <a:off x="1187624" y="4293096"/>
            <a:ext cx="4179887" cy="1944687"/>
          </a:xfrm>
          <a:prstGeom prst="rect">
            <a:avLst/>
          </a:prstGeom>
          <a:noFill/>
          <a:ln w="9525">
            <a:noFill/>
            <a:miter lim="800000"/>
            <a:headEnd/>
            <a:tailEnd/>
          </a:ln>
        </p:spPr>
        <p:txBody>
          <a:bodyPr lIns="0" tIns="0" rIns="0" bIns="0"/>
          <a:lstStyle/>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i="1" dirty="0">
                <a:solidFill>
                  <a:srgbClr val="003399"/>
                </a:solidFill>
                <a:latin typeface="Arial" charset="0"/>
              </a:rPr>
              <a:t>Dr. Wolfgang Müskens</a:t>
            </a:r>
          </a:p>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dirty="0" smtClean="0">
                <a:solidFill>
                  <a:srgbClr val="003399"/>
                </a:solidFill>
                <a:latin typeface="Arial" charset="0"/>
              </a:rPr>
              <a:t>wolfgang.mueskens@uni-oldenburg.de</a:t>
            </a:r>
          </a:p>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i="1" dirty="0" smtClean="0">
                <a:solidFill>
                  <a:srgbClr val="003399"/>
                </a:solidFill>
                <a:latin typeface="Arial" charset="0"/>
              </a:rPr>
              <a:t>Dipl.-</a:t>
            </a:r>
            <a:r>
              <a:rPr lang="de-DE" sz="1700" i="1" dirty="0" err="1" smtClean="0">
                <a:solidFill>
                  <a:srgbClr val="003399"/>
                </a:solidFill>
                <a:latin typeface="Arial" charset="0"/>
              </a:rPr>
              <a:t>oec.</a:t>
            </a:r>
            <a:r>
              <a:rPr lang="de-DE" sz="1700" i="1" dirty="0" smtClean="0">
                <a:solidFill>
                  <a:srgbClr val="003399"/>
                </a:solidFill>
                <a:latin typeface="Arial" charset="0"/>
              </a:rPr>
              <a:t> Anja Eilers-Schoof</a:t>
            </a:r>
          </a:p>
          <a:p>
            <a:pPr marL="193675" indent="-193675" eaLnBrk="1" hangingPunct="1">
              <a:lnSpc>
                <a:spcPct val="120000"/>
              </a:lnSpc>
              <a:spcBef>
                <a:spcPct val="50000"/>
              </a:spcBef>
              <a:buClr>
                <a:srgbClr val="003399"/>
              </a:buClr>
              <a:buSzPct val="70000"/>
              <a:buFont typeface="Wingdings" pitchFamily="2" charset="2"/>
              <a:buNone/>
              <a:tabLst>
                <a:tab pos="190500" algn="l"/>
              </a:tabLst>
            </a:pPr>
            <a:r>
              <a:rPr lang="de-DE" sz="1700" dirty="0" smtClean="0">
                <a:solidFill>
                  <a:srgbClr val="003399"/>
                </a:solidFill>
                <a:latin typeface="Arial" charset="0"/>
              </a:rPr>
              <a:t>anja.eilers.schoof@uni-oldenburg.de</a:t>
            </a: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None/>
              <a:tabLst>
                <a:tab pos="190500" algn="l"/>
              </a:tabLst>
            </a:pPr>
            <a:endParaRPr lang="de-DE" sz="1700" dirty="0">
              <a:solidFill>
                <a:srgbClr val="003399"/>
              </a:solidFill>
              <a:latin typeface="Arial" charset="0"/>
            </a:endParaRPr>
          </a:p>
          <a:p>
            <a:pPr marL="193675" indent="-193675" eaLnBrk="1" hangingPunct="1">
              <a:lnSpc>
                <a:spcPct val="120000"/>
              </a:lnSpc>
              <a:spcBef>
                <a:spcPct val="50000"/>
              </a:spcBef>
              <a:buClr>
                <a:srgbClr val="003399"/>
              </a:buClr>
              <a:buSzPct val="70000"/>
              <a:buFont typeface="Wingdings" pitchFamily="2" charset="2"/>
              <a:buNone/>
              <a:tabLst>
                <a:tab pos="190500" algn="l"/>
              </a:tabLst>
            </a:pPr>
            <a:endParaRPr lang="de-DE" sz="1700" dirty="0">
              <a:solidFill>
                <a:srgbClr val="003399"/>
              </a:solidFill>
              <a:latin typeface="Arial"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3</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Regelung im Landeshochschulgesetz</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Anpassung der Prüfungsordnung(en)</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Anrechnungsleitlinie oder -ordnung</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Verfahren der individuellen Anrechnung von Aus-, Fort- und Weiterbildungen (Einzelfallentscheidung)</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Verfahren der pauschalen Anrechnung von Aus-, Fort- und Weiterbildungen</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Anrechnungsbeauftragte und Zuständigkeiten</a:t>
            </a:r>
            <a:endParaRPr lang="de-DE" sz="1700" dirty="0">
              <a:solidFill>
                <a:srgbClr val="003399"/>
              </a:solidFill>
              <a:latin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4</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Regelung im Landeshochschulgesetz</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Anpassung der Prüfungsordnung(en)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Anrechnungsleitlinie oder -ordnung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individuellen Anrechnung von Aus-, Fort- und Weiterbildungen (Einzelfallentscheidung)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pauschalen Anrechnung von Aus-, Fort- und Weiterbildungen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Anrechnungsbeauftragte und Zuständigkeiten</a:t>
            </a:r>
            <a:endParaRPr lang="de-DE" sz="1700" dirty="0">
              <a:solidFill>
                <a:schemeClr val="bg1">
                  <a:lumMod val="65000"/>
                </a:schemeClr>
              </a:solidFill>
              <a:latin typeface="Arial" charset="0"/>
            </a:endParaRPr>
          </a:p>
        </p:txBody>
      </p:sp>
      <p:sp>
        <p:nvSpPr>
          <p:cNvPr id="5" name="Richtungspfeil 4"/>
          <p:cNvSpPr/>
          <p:nvPr/>
        </p:nvSpPr>
        <p:spPr bwMode="auto">
          <a:xfrm rot="10800000">
            <a:off x="5004048" y="2132856"/>
            <a:ext cx="1080120" cy="288032"/>
          </a:xfrm>
          <a:prstGeom prst="homePlate">
            <a:avLst>
              <a:gd name="adj" fmla="val 37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2"/>
          <p:cNvSpPr>
            <a:spLocks noGrp="1"/>
          </p:cNvSpPr>
          <p:nvPr>
            <p:ph type="sldNum" sz="quarter" idx="11"/>
          </p:nvPr>
        </p:nvSpPr>
        <p:spPr/>
        <p:txBody>
          <a:bodyPr/>
          <a:lstStyle/>
          <a:p>
            <a:pPr>
              <a:defRPr/>
            </a:pPr>
            <a:fld id="{06F6FB16-A801-4C0C-B9E2-B46A3184097F}" type="slidenum">
              <a:rPr lang="de-DE"/>
              <a:pPr>
                <a:defRPr/>
              </a:pPr>
              <a:t>5</a:t>
            </a:fld>
            <a:endParaRPr lang="de-DE" i="0"/>
          </a:p>
        </p:txBody>
      </p:sp>
      <p:sp>
        <p:nvSpPr>
          <p:cNvPr id="19459" name="Rectangle 2"/>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r>
              <a:rPr lang="de-DE" sz="1000">
                <a:cs typeface="Times New Roman" pitchFamily="18" charset="0"/>
              </a:rPr>
              <a:t> </a:t>
            </a:r>
          </a:p>
          <a:p>
            <a:endParaRPr lang="de-DE">
              <a:cs typeface="Times New Roman" pitchFamily="18" charset="0"/>
            </a:endParaRPr>
          </a:p>
        </p:txBody>
      </p:sp>
      <p:grpSp>
        <p:nvGrpSpPr>
          <p:cNvPr id="2" name="Group 3"/>
          <p:cNvGrpSpPr>
            <a:grpSpLocks/>
          </p:cNvGrpSpPr>
          <p:nvPr/>
        </p:nvGrpSpPr>
        <p:grpSpPr bwMode="auto">
          <a:xfrm>
            <a:off x="1130300" y="1512888"/>
            <a:ext cx="7391400" cy="2209800"/>
            <a:chOff x="712" y="1203"/>
            <a:chExt cx="4656" cy="1392"/>
          </a:xfrm>
        </p:grpSpPr>
        <p:sp>
          <p:nvSpPr>
            <p:cNvPr id="19465" name="Rectangle 4"/>
            <p:cNvSpPr>
              <a:spLocks noChangeArrowheads="1"/>
            </p:cNvSpPr>
            <p:nvPr/>
          </p:nvSpPr>
          <p:spPr bwMode="auto">
            <a:xfrm>
              <a:off x="712" y="1203"/>
              <a:ext cx="4656" cy="1392"/>
            </a:xfrm>
            <a:prstGeom prst="rect">
              <a:avLst/>
            </a:prstGeom>
            <a:solidFill>
              <a:srgbClr val="E0E0C2"/>
            </a:solidFill>
            <a:ln w="9525">
              <a:noFill/>
              <a:miter lim="800000"/>
              <a:headEnd/>
              <a:tailEnd/>
            </a:ln>
          </p:spPr>
          <p:txBody>
            <a:bodyPr wrap="none" anchor="ctr"/>
            <a:lstStyle/>
            <a:p>
              <a:endParaRPr lang="de-DE"/>
            </a:p>
          </p:txBody>
        </p:sp>
        <p:sp>
          <p:nvSpPr>
            <p:cNvPr id="19466" name="Text Box 5"/>
            <p:cNvSpPr txBox="1">
              <a:spLocks noChangeArrowheads="1"/>
            </p:cNvSpPr>
            <p:nvPr/>
          </p:nvSpPr>
          <p:spPr bwMode="auto">
            <a:xfrm>
              <a:off x="853" y="1297"/>
              <a:ext cx="4376" cy="1197"/>
            </a:xfrm>
            <a:prstGeom prst="rect">
              <a:avLst/>
            </a:prstGeom>
            <a:noFill/>
            <a:ln w="9525">
              <a:noFill/>
              <a:miter lim="800000"/>
              <a:headEnd/>
              <a:tailEnd/>
            </a:ln>
          </p:spPr>
          <p:txBody>
            <a:bodyPr lIns="0" tIns="0" rIns="0" bIns="0"/>
            <a:lstStyle/>
            <a:p>
              <a:pPr marL="284163" indent="-284163" eaLnBrk="1" hangingPunct="1">
                <a:spcBef>
                  <a:spcPct val="50000"/>
                </a:spcBef>
                <a:buClr>
                  <a:srgbClr val="003399"/>
                </a:buClr>
                <a:buSzPct val="70000"/>
                <a:buFont typeface="Wingdings" pitchFamily="2" charset="2"/>
                <a:buNone/>
                <a:tabLst>
                  <a:tab pos="385763" algn="l"/>
                </a:tabLst>
              </a:pPr>
              <a:r>
                <a:rPr lang="de-DE" sz="1800" b="1">
                  <a:solidFill>
                    <a:srgbClr val="003399"/>
                  </a:solidFill>
                  <a:latin typeface="Arial" charset="0"/>
                  <a:cs typeface="Times New Roman" pitchFamily="18" charset="0"/>
                </a:rPr>
                <a:t>Beschluss der KMK vom 28.6.2002</a:t>
              </a:r>
              <a:endParaRPr lang="de-DE" sz="1800">
                <a:solidFill>
                  <a:srgbClr val="003399"/>
                </a:solidFill>
                <a:latin typeface="Arial" charset="0"/>
                <a:cs typeface="Times New Roman" pitchFamily="18" charset="0"/>
              </a:endParaRPr>
            </a:p>
            <a:p>
              <a:pPr marL="474663" lvl="1" eaLnBrk="1" hangingPunct="1">
                <a:spcBef>
                  <a:spcPct val="50000"/>
                </a:spcBef>
                <a:buClr>
                  <a:srgbClr val="003399"/>
                </a:buClr>
                <a:buSzPct val="70000"/>
                <a:buFont typeface="Wingdings" pitchFamily="2" charset="2"/>
                <a:buNone/>
                <a:tabLst>
                  <a:tab pos="385763" algn="l"/>
                </a:tabLst>
              </a:pPr>
              <a:r>
                <a:rPr lang="de-DE" sz="1600">
                  <a:solidFill>
                    <a:srgbClr val="003399"/>
                  </a:solidFill>
                  <a:latin typeface="Arial" charset="0"/>
                  <a:cs typeface="Times New Roman" pitchFamily="18" charset="0"/>
                </a:rPr>
                <a:t>„Außerhalb des Hochschulwesens erworbene Kenntnisse und Fähigkeiten können im Rahmen einer –ggf. auch pauschalisierten – Einstufung auf ein Hochschulstudium angerechnet werden, wenn</a:t>
              </a:r>
            </a:p>
            <a:p>
              <a:pPr marL="474663" lvl="1" eaLnBrk="1" hangingPunct="1">
                <a:spcBef>
                  <a:spcPct val="50000"/>
                </a:spcBef>
                <a:buClr>
                  <a:srgbClr val="003399"/>
                </a:buClr>
                <a:buSzPct val="70000"/>
                <a:buFont typeface="Wingdings" pitchFamily="2" charset="2"/>
                <a:buNone/>
                <a:tabLst>
                  <a:tab pos="385763" algn="l"/>
                </a:tabLst>
              </a:pPr>
              <a:r>
                <a:rPr lang="de-DE" sz="1600">
                  <a:solidFill>
                    <a:srgbClr val="003399"/>
                  </a:solidFill>
                  <a:latin typeface="Arial" charset="0"/>
                  <a:cs typeface="Times New Roman" pitchFamily="18" charset="0"/>
                </a:rPr>
                <a:t>[...] sie nach Inhalt und Niveau dem Teil des Studiums gleichwertig sind, der ersetzt werden soll [...]“</a:t>
              </a:r>
            </a:p>
          </p:txBody>
        </p:sp>
      </p:grpSp>
      <p:sp>
        <p:nvSpPr>
          <p:cNvPr id="19461" name="Text Box 6"/>
          <p:cNvSpPr txBox="1">
            <a:spLocks noChangeArrowheads="1"/>
          </p:cNvSpPr>
          <p:nvPr/>
        </p:nvSpPr>
        <p:spPr bwMode="auto">
          <a:xfrm>
            <a:off x="1266825" y="981075"/>
            <a:ext cx="7435850" cy="392113"/>
          </a:xfrm>
          <a:prstGeom prst="rect">
            <a:avLst/>
          </a:prstGeom>
          <a:noFill/>
          <a:ln w="9525">
            <a:noFill/>
            <a:miter lim="800000"/>
            <a:headEnd/>
            <a:tailEnd/>
          </a:ln>
        </p:spPr>
        <p:txBody>
          <a:bodyPr lIns="0" tIns="0" rIns="0" bIns="0"/>
          <a:lstStyle/>
          <a:p>
            <a:pPr eaLnBrk="1" hangingPunct="1">
              <a:spcBef>
                <a:spcPct val="50000"/>
              </a:spcBef>
              <a:buClr>
                <a:srgbClr val="003399"/>
              </a:buClr>
              <a:buSzPct val="70000"/>
              <a:buFont typeface="Wingdings" pitchFamily="2" charset="2"/>
              <a:buNone/>
              <a:tabLst>
                <a:tab pos="385763" algn="l"/>
              </a:tabLst>
            </a:pPr>
            <a:r>
              <a:rPr lang="de-DE" sz="2000" b="1" i="1">
                <a:solidFill>
                  <a:srgbClr val="003399"/>
                </a:solidFill>
                <a:latin typeface="Arial" charset="0"/>
                <a:cs typeface="Times New Roman" pitchFamily="18" charset="0"/>
              </a:rPr>
              <a:t>Hintergründe</a:t>
            </a:r>
          </a:p>
        </p:txBody>
      </p:sp>
      <p:grpSp>
        <p:nvGrpSpPr>
          <p:cNvPr id="3" name="Group 7"/>
          <p:cNvGrpSpPr>
            <a:grpSpLocks/>
          </p:cNvGrpSpPr>
          <p:nvPr/>
        </p:nvGrpSpPr>
        <p:grpSpPr bwMode="auto">
          <a:xfrm>
            <a:off x="1109663" y="3856038"/>
            <a:ext cx="7377112" cy="2643187"/>
            <a:chOff x="712" y="1203"/>
            <a:chExt cx="4656" cy="1392"/>
          </a:xfrm>
        </p:grpSpPr>
        <p:sp>
          <p:nvSpPr>
            <p:cNvPr id="19463" name="Rectangle 8"/>
            <p:cNvSpPr>
              <a:spLocks noChangeArrowheads="1"/>
            </p:cNvSpPr>
            <p:nvPr/>
          </p:nvSpPr>
          <p:spPr bwMode="auto">
            <a:xfrm>
              <a:off x="712" y="1203"/>
              <a:ext cx="4656" cy="1392"/>
            </a:xfrm>
            <a:prstGeom prst="rect">
              <a:avLst/>
            </a:prstGeom>
            <a:solidFill>
              <a:srgbClr val="E0E0C2"/>
            </a:solidFill>
            <a:ln w="9525">
              <a:noFill/>
              <a:miter lim="800000"/>
              <a:headEnd/>
              <a:tailEnd/>
            </a:ln>
          </p:spPr>
          <p:txBody>
            <a:bodyPr wrap="none" anchor="ctr"/>
            <a:lstStyle/>
            <a:p>
              <a:endParaRPr lang="de-DE"/>
            </a:p>
          </p:txBody>
        </p:sp>
        <p:sp>
          <p:nvSpPr>
            <p:cNvPr id="19464" name="Text Box 9"/>
            <p:cNvSpPr txBox="1">
              <a:spLocks noChangeArrowheads="1"/>
            </p:cNvSpPr>
            <p:nvPr/>
          </p:nvSpPr>
          <p:spPr bwMode="auto">
            <a:xfrm>
              <a:off x="853" y="1297"/>
              <a:ext cx="4376" cy="1197"/>
            </a:xfrm>
            <a:prstGeom prst="rect">
              <a:avLst/>
            </a:prstGeom>
            <a:noFill/>
            <a:ln w="9525">
              <a:noFill/>
              <a:miter lim="800000"/>
              <a:headEnd/>
              <a:tailEnd/>
            </a:ln>
          </p:spPr>
          <p:txBody>
            <a:bodyPr lIns="0" tIns="0" rIns="0" bIns="0"/>
            <a:lstStyle/>
            <a:p>
              <a:pPr marL="284163" indent="-284163" eaLnBrk="1" hangingPunct="1">
                <a:spcBef>
                  <a:spcPct val="50000"/>
                </a:spcBef>
                <a:buClr>
                  <a:srgbClr val="003399"/>
                </a:buClr>
                <a:buSzPct val="70000"/>
                <a:buFont typeface="Wingdings" pitchFamily="2" charset="2"/>
                <a:buNone/>
                <a:tabLst>
                  <a:tab pos="385763" algn="l"/>
                </a:tabLst>
              </a:pPr>
              <a:r>
                <a:rPr lang="de-DE" sz="1800" b="1">
                  <a:solidFill>
                    <a:srgbClr val="003399"/>
                  </a:solidFill>
                  <a:latin typeface="Arial" charset="0"/>
                  <a:cs typeface="Times New Roman" pitchFamily="18" charset="0"/>
                </a:rPr>
                <a:t>Beschluss der KMK vom 05.02.2009</a:t>
              </a:r>
              <a:endParaRPr lang="de-DE" sz="1800">
                <a:solidFill>
                  <a:srgbClr val="003399"/>
                </a:solidFill>
                <a:latin typeface="Arial" charset="0"/>
                <a:cs typeface="Times New Roman" pitchFamily="18" charset="0"/>
              </a:endParaRPr>
            </a:p>
            <a:p>
              <a:pPr marL="474663" lvl="1" eaLnBrk="1" hangingPunct="1">
                <a:spcBef>
                  <a:spcPct val="50000"/>
                </a:spcBef>
                <a:buClr>
                  <a:srgbClr val="003399"/>
                </a:buClr>
                <a:buSzPct val="70000"/>
                <a:buFont typeface="Wingdings" pitchFamily="2" charset="2"/>
                <a:buNone/>
                <a:tabLst>
                  <a:tab pos="385763" algn="l"/>
                </a:tabLst>
              </a:pPr>
              <a:r>
                <a:rPr lang="de-DE" sz="1600">
                  <a:solidFill>
                    <a:srgbClr val="003399"/>
                  </a:solidFill>
                  <a:latin typeface="Arial" charset="0"/>
                  <a:cs typeface="Times New Roman" pitchFamily="18" charset="0"/>
                </a:rPr>
                <a:t>„Um den Übergang beruflich qualifizierter Bewerber in den Hochschulbereich zu erleichtern […] setzen sich die WMK und die KMK für weitereichende Anrechnungsmöglichkeiten für die außerhalb von Hochschulen erworbenen Kenntnisse und Fähigkeiten ein. […] Sie bittet die Hochschulen hiervon verantwortungsvoll und stärker Gebrauch zu machen und in Kooperationsvereinbarungen mit Trägern der beruflichen Bildung Regelungen für die pauschale Anerkennung von beruflich erworbenen Kompetenzen zu treffen.“</a:t>
              </a:r>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909637" y="1373187"/>
            <a:ext cx="7962513" cy="3272953"/>
          </a:xfrm>
          <a:prstGeom prst="rect">
            <a:avLst/>
          </a:prstGeom>
          <a:solidFill>
            <a:srgbClr val="E0E0C2"/>
          </a:solidFill>
          <a:ln w="9525">
            <a:noFill/>
            <a:miter lim="800000"/>
            <a:headEnd/>
            <a:tailEnd/>
          </a:ln>
        </p:spPr>
        <p:txBody>
          <a:bodyPr wrap="none" anchor="ctr"/>
          <a:lstStyle/>
          <a:p>
            <a:pPr eaLnBrk="0" hangingPunct="0"/>
            <a:endParaRPr lang="de-DE"/>
          </a:p>
        </p:txBody>
      </p:sp>
      <p:sp>
        <p:nvSpPr>
          <p:cNvPr id="22530" name="Foliennummernplatzhalter 2"/>
          <p:cNvSpPr>
            <a:spLocks noGrp="1"/>
          </p:cNvSpPr>
          <p:nvPr>
            <p:ph type="sldNum" sz="quarter" idx="11"/>
          </p:nvPr>
        </p:nvSpPr>
        <p:spPr/>
        <p:txBody>
          <a:bodyPr/>
          <a:lstStyle/>
          <a:p>
            <a:pPr>
              <a:defRPr/>
            </a:pPr>
            <a:fld id="{D29061D2-7510-4C89-96DC-F3255DFB3436}" type="slidenum">
              <a:rPr lang="de-DE"/>
              <a:pPr>
                <a:defRPr/>
              </a:pPr>
              <a:t>6</a:t>
            </a:fld>
            <a:endParaRPr lang="de-DE" i="0"/>
          </a:p>
        </p:txBody>
      </p:sp>
      <p:sp>
        <p:nvSpPr>
          <p:cNvPr id="21508" name="Rectangle 2"/>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pPr eaLnBrk="0" hangingPunct="0"/>
            <a:r>
              <a:rPr lang="de-DE" sz="1000">
                <a:cs typeface="Times New Roman" pitchFamily="18" charset="0"/>
              </a:rPr>
              <a:t> </a:t>
            </a:r>
          </a:p>
          <a:p>
            <a:pPr eaLnBrk="0" hangingPunct="0"/>
            <a:endParaRPr lang="de-DE">
              <a:cs typeface="Times New Roman" pitchFamily="18" charset="0"/>
            </a:endParaRPr>
          </a:p>
        </p:txBody>
      </p:sp>
      <p:grpSp>
        <p:nvGrpSpPr>
          <p:cNvPr id="2" name="Group 3"/>
          <p:cNvGrpSpPr>
            <a:grpSpLocks/>
          </p:cNvGrpSpPr>
          <p:nvPr/>
        </p:nvGrpSpPr>
        <p:grpSpPr bwMode="auto">
          <a:xfrm>
            <a:off x="927100" y="4870898"/>
            <a:ext cx="7945050" cy="1634677"/>
            <a:chOff x="712" y="1203"/>
            <a:chExt cx="4656" cy="1392"/>
          </a:xfrm>
        </p:grpSpPr>
        <p:sp>
          <p:nvSpPr>
            <p:cNvPr id="21512" name="Rectangle 4"/>
            <p:cNvSpPr>
              <a:spLocks noChangeArrowheads="1"/>
            </p:cNvSpPr>
            <p:nvPr/>
          </p:nvSpPr>
          <p:spPr bwMode="auto">
            <a:xfrm>
              <a:off x="712" y="1203"/>
              <a:ext cx="4656" cy="1392"/>
            </a:xfrm>
            <a:prstGeom prst="rect">
              <a:avLst/>
            </a:prstGeom>
            <a:solidFill>
              <a:srgbClr val="E0E0C2"/>
            </a:solidFill>
            <a:ln w="9525">
              <a:noFill/>
              <a:miter lim="800000"/>
              <a:headEnd/>
              <a:tailEnd/>
            </a:ln>
          </p:spPr>
          <p:txBody>
            <a:bodyPr wrap="none" anchor="ctr"/>
            <a:lstStyle/>
            <a:p>
              <a:pPr eaLnBrk="0" hangingPunct="0"/>
              <a:endParaRPr lang="de-DE"/>
            </a:p>
          </p:txBody>
        </p:sp>
        <p:sp>
          <p:nvSpPr>
            <p:cNvPr id="21513" name="Text Box 5"/>
            <p:cNvSpPr txBox="1">
              <a:spLocks noChangeArrowheads="1"/>
            </p:cNvSpPr>
            <p:nvPr/>
          </p:nvSpPr>
          <p:spPr bwMode="auto">
            <a:xfrm>
              <a:off x="853" y="1297"/>
              <a:ext cx="4376" cy="977"/>
            </a:xfrm>
            <a:prstGeom prst="rect">
              <a:avLst/>
            </a:prstGeom>
            <a:noFill/>
            <a:ln w="9525">
              <a:noFill/>
              <a:miter lim="800000"/>
              <a:headEnd/>
              <a:tailEnd/>
            </a:ln>
          </p:spPr>
          <p:txBody>
            <a:bodyPr lIns="0" tIns="0" rIns="0" bIns="0"/>
            <a:lstStyle/>
            <a:p>
              <a:pPr marL="284163" indent="-284163">
                <a:spcBef>
                  <a:spcPct val="50000"/>
                </a:spcBef>
                <a:buClr>
                  <a:srgbClr val="003399"/>
                </a:buClr>
                <a:buSzPct val="70000"/>
                <a:buFont typeface="Wingdings" pitchFamily="2" charset="2"/>
                <a:buNone/>
                <a:tabLst>
                  <a:tab pos="385763" algn="l"/>
                </a:tabLst>
              </a:pPr>
              <a:r>
                <a:rPr lang="de-DE" sz="1800" b="1" dirty="0">
                  <a:solidFill>
                    <a:srgbClr val="003399"/>
                  </a:solidFill>
                  <a:latin typeface="Arial" charset="0"/>
                  <a:cs typeface="Times New Roman" pitchFamily="18" charset="0"/>
                </a:rPr>
                <a:t>Niedersächsisches Hochschulgesetz (Novelle Juni 2010)</a:t>
              </a:r>
              <a:endParaRPr lang="de-DE" sz="1800" dirty="0">
                <a:solidFill>
                  <a:srgbClr val="003399"/>
                </a:solidFill>
                <a:latin typeface="Arial" charset="0"/>
                <a:cs typeface="Times New Roman" pitchFamily="18" charset="0"/>
              </a:endParaRPr>
            </a:p>
            <a:p>
              <a:pPr marL="474663" lvl="1">
                <a:spcBef>
                  <a:spcPct val="50000"/>
                </a:spcBef>
                <a:buClr>
                  <a:srgbClr val="003399"/>
                </a:buClr>
                <a:buSzPct val="70000"/>
                <a:buFont typeface="Wingdings" pitchFamily="2" charset="2"/>
                <a:buNone/>
                <a:tabLst>
                  <a:tab pos="385763" algn="l"/>
                </a:tabLst>
              </a:pPr>
              <a:r>
                <a:rPr lang="de-DE" sz="1600" dirty="0">
                  <a:solidFill>
                    <a:srgbClr val="003399"/>
                  </a:solidFill>
                  <a:latin typeface="Arial" charset="0"/>
                  <a:cs typeface="Times New Roman" pitchFamily="18" charset="0"/>
                </a:rPr>
                <a:t>„Prüfungsordnungen sind so zu gestalten, dass […] die Anerkennung von […] beruflich erworbenen Kompetenzen nach Maßgabe der Gleichwertigkeit gewährleistet ist“ (§7(3))</a:t>
              </a:r>
            </a:p>
          </p:txBody>
        </p:sp>
      </p:grpSp>
      <p:sp>
        <p:nvSpPr>
          <p:cNvPr id="21510" name="Text Box 6"/>
          <p:cNvSpPr txBox="1">
            <a:spLocks noChangeArrowheads="1"/>
          </p:cNvSpPr>
          <p:nvPr/>
        </p:nvSpPr>
        <p:spPr bwMode="auto">
          <a:xfrm>
            <a:off x="1266825" y="981075"/>
            <a:ext cx="7435850" cy="392113"/>
          </a:xfrm>
          <a:prstGeom prst="rect">
            <a:avLst/>
          </a:prstGeom>
          <a:noFill/>
          <a:ln w="9525">
            <a:noFill/>
            <a:miter lim="800000"/>
            <a:headEnd/>
            <a:tailEnd/>
          </a:ln>
        </p:spPr>
        <p:txBody>
          <a:bodyPr lIns="0" tIns="0" rIns="0" bIns="0"/>
          <a:lstStyle/>
          <a:p>
            <a:pPr>
              <a:spcBef>
                <a:spcPct val="50000"/>
              </a:spcBef>
              <a:buClr>
                <a:srgbClr val="003399"/>
              </a:buClr>
              <a:buSzPct val="70000"/>
              <a:buFont typeface="Wingdings" pitchFamily="2" charset="2"/>
              <a:buNone/>
              <a:tabLst>
                <a:tab pos="385763" algn="l"/>
              </a:tabLst>
            </a:pPr>
            <a:r>
              <a:rPr lang="de-DE" sz="2000" b="1" i="1" dirty="0" smtClean="0">
                <a:solidFill>
                  <a:srgbClr val="003399"/>
                </a:solidFill>
                <a:latin typeface="Arial" charset="0"/>
                <a:cs typeface="Times New Roman" pitchFamily="18" charset="0"/>
              </a:rPr>
              <a:t>Beispiele für Regelungen in Landeshochschulgesetzen</a:t>
            </a:r>
            <a:endParaRPr lang="de-DE" sz="2000" b="1" i="1" dirty="0">
              <a:solidFill>
                <a:srgbClr val="003399"/>
              </a:solidFill>
              <a:latin typeface="Arial" charset="0"/>
              <a:cs typeface="Times New Roman" pitchFamily="18" charset="0"/>
            </a:endParaRPr>
          </a:p>
        </p:txBody>
      </p:sp>
      <p:sp>
        <p:nvSpPr>
          <p:cNvPr id="21511" name="Text Box 5"/>
          <p:cNvSpPr txBox="1">
            <a:spLocks noChangeArrowheads="1"/>
          </p:cNvSpPr>
          <p:nvPr/>
        </p:nvSpPr>
        <p:spPr bwMode="auto">
          <a:xfrm>
            <a:off x="1020763" y="1373188"/>
            <a:ext cx="7408862" cy="3433762"/>
          </a:xfrm>
          <a:prstGeom prst="rect">
            <a:avLst/>
          </a:prstGeom>
          <a:noFill/>
          <a:ln w="9525">
            <a:noFill/>
            <a:miter lim="800000"/>
            <a:headEnd/>
            <a:tailEnd/>
          </a:ln>
        </p:spPr>
        <p:txBody>
          <a:bodyPr lIns="0" tIns="0" rIns="0" bIns="0"/>
          <a:lstStyle/>
          <a:p>
            <a:pPr marL="284163" indent="-284163">
              <a:spcBef>
                <a:spcPct val="50000"/>
              </a:spcBef>
              <a:buClr>
                <a:srgbClr val="003399"/>
              </a:buClr>
              <a:buSzPct val="70000"/>
              <a:buFont typeface="Wingdings" pitchFamily="2" charset="2"/>
              <a:buNone/>
              <a:tabLst>
                <a:tab pos="385763" algn="l"/>
              </a:tabLst>
            </a:pPr>
            <a:r>
              <a:rPr lang="de-DE" sz="1800" b="1" dirty="0" smtClean="0">
                <a:solidFill>
                  <a:srgbClr val="003399"/>
                </a:solidFill>
                <a:latin typeface="Arial" charset="0"/>
                <a:cs typeface="Times New Roman" pitchFamily="18" charset="0"/>
              </a:rPr>
              <a:t>Gesetz über die Hochschulen in Baden-Württemberg (vom 14.07.2012)</a:t>
            </a:r>
            <a:endParaRPr lang="de-DE" sz="1800" dirty="0">
              <a:solidFill>
                <a:srgbClr val="003399"/>
              </a:solidFill>
              <a:latin typeface="Arial" charset="0"/>
            </a:endParaRPr>
          </a:p>
          <a:p>
            <a:pPr marL="474663" lvl="1">
              <a:spcBef>
                <a:spcPct val="50000"/>
              </a:spcBef>
              <a:buClr>
                <a:srgbClr val="003399"/>
              </a:buClr>
              <a:buSzPct val="70000"/>
              <a:buFont typeface="Wingdings" pitchFamily="2" charset="2"/>
              <a:buNone/>
              <a:tabLst>
                <a:tab pos="385763" algn="l"/>
              </a:tabLst>
            </a:pPr>
            <a:r>
              <a:rPr lang="de-DE" sz="1600" dirty="0" smtClean="0">
                <a:solidFill>
                  <a:srgbClr val="003399"/>
                </a:solidFill>
                <a:latin typeface="Arial" charset="0"/>
              </a:rPr>
              <a:t>„Außerhalb des Hochschulsystems erworbene Kenntnisse und Fähigkeiten sind auf ein Hochschulstudium anzurechnen, wenn zum Zeitpunkt der Anrechnung die für den Hochschulzugang geltenden Voraussetzungen erfüllt sind, die auf das Hochschulstudium anzurechnenden Kenntnisse und Fähigkeiten den Studien- und Prüfungsleistungen, die sie ersetzten sollen, nach Inhalt und Niveau gleichwertig sind und die Kriterien für die Anrechnung im Rahmen einer Akkreditierung überprüft worden sind.</a:t>
            </a:r>
            <a:br>
              <a:rPr lang="de-DE" sz="1600" dirty="0" smtClean="0">
                <a:solidFill>
                  <a:srgbClr val="003399"/>
                </a:solidFill>
                <a:latin typeface="Arial" charset="0"/>
              </a:rPr>
            </a:br>
            <a:r>
              <a:rPr lang="de-DE" sz="1600" dirty="0" smtClean="0">
                <a:solidFill>
                  <a:srgbClr val="003399"/>
                </a:solidFill>
                <a:latin typeface="Arial" charset="0"/>
              </a:rPr>
              <a:t>Außerhalb des Hochschulsystems erworbene Kenntnisse und Fähigkeiten dürfen höchstens 50 Prozent des Hochschulstudiums ersetzen. Die Hochschulen regeln die Einzelheiten in der Prüfungsordnung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7</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Regelung im Landeshochschulgesetz</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Anpassung der Prüfungsordnung(en)</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Anrechnungsleitlinie oder -ordnung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individuellen Anrechnung von Aus-, Fort- und Weiterbildungen (Einzelfallentscheidung)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pauschalen Anrechnung von Aus-, Fort- und Weiterbildungen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Anrechnungsbeauftragte und Zuständigkeiten</a:t>
            </a:r>
            <a:endParaRPr lang="de-DE" sz="1700" dirty="0">
              <a:solidFill>
                <a:schemeClr val="bg1">
                  <a:lumMod val="65000"/>
                </a:schemeClr>
              </a:solidFill>
              <a:latin typeface="Arial" charset="0"/>
            </a:endParaRPr>
          </a:p>
        </p:txBody>
      </p:sp>
      <p:sp>
        <p:nvSpPr>
          <p:cNvPr id="5" name="Richtungspfeil 4"/>
          <p:cNvSpPr/>
          <p:nvPr/>
        </p:nvSpPr>
        <p:spPr bwMode="auto">
          <a:xfrm rot="10800000">
            <a:off x="4932040" y="2564904"/>
            <a:ext cx="1080120" cy="288032"/>
          </a:xfrm>
          <a:prstGeom prst="homePlate">
            <a:avLst>
              <a:gd name="adj" fmla="val 37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2"/>
          <p:cNvSpPr>
            <a:spLocks noGrp="1"/>
          </p:cNvSpPr>
          <p:nvPr>
            <p:ph type="sldNum" sz="quarter" idx="11"/>
          </p:nvPr>
        </p:nvSpPr>
        <p:spPr/>
        <p:txBody>
          <a:bodyPr/>
          <a:lstStyle/>
          <a:p>
            <a:pPr>
              <a:defRPr/>
            </a:pPr>
            <a:fld id="{06F6FB16-A801-4C0C-B9E2-B46A3184097F}" type="slidenum">
              <a:rPr lang="de-DE"/>
              <a:pPr>
                <a:defRPr/>
              </a:pPr>
              <a:t>8</a:t>
            </a:fld>
            <a:endParaRPr lang="de-DE" i="0"/>
          </a:p>
        </p:txBody>
      </p:sp>
      <p:sp>
        <p:nvSpPr>
          <p:cNvPr id="19459" name="Rectangle 2"/>
          <p:cNvSpPr>
            <a:spLocks noChangeArrowheads="1"/>
          </p:cNvSpPr>
          <p:nvPr/>
        </p:nvSpPr>
        <p:spPr bwMode="auto">
          <a:xfrm>
            <a:off x="1020763" y="149225"/>
            <a:ext cx="5070475" cy="609600"/>
          </a:xfrm>
          <a:prstGeom prst="rect">
            <a:avLst/>
          </a:prstGeom>
          <a:noFill/>
          <a:ln w="9525">
            <a:noFill/>
            <a:miter lim="800000"/>
            <a:headEnd/>
            <a:tailEnd/>
          </a:ln>
        </p:spPr>
        <p:txBody>
          <a:bodyPr>
            <a:spAutoFit/>
          </a:bodyPr>
          <a:lstStyle/>
          <a:p>
            <a:r>
              <a:rPr lang="de-DE" sz="1000">
                <a:cs typeface="Times New Roman" pitchFamily="18" charset="0"/>
              </a:rPr>
              <a:t> </a:t>
            </a:r>
          </a:p>
          <a:p>
            <a:endParaRPr lang="de-DE">
              <a:cs typeface="Times New Roman" pitchFamily="18" charset="0"/>
            </a:endParaRPr>
          </a:p>
        </p:txBody>
      </p:sp>
      <p:grpSp>
        <p:nvGrpSpPr>
          <p:cNvPr id="2" name="Group 3"/>
          <p:cNvGrpSpPr>
            <a:grpSpLocks/>
          </p:cNvGrpSpPr>
          <p:nvPr/>
        </p:nvGrpSpPr>
        <p:grpSpPr bwMode="auto">
          <a:xfrm>
            <a:off x="899592" y="1988840"/>
            <a:ext cx="7391400" cy="3786967"/>
            <a:chOff x="712" y="1203"/>
            <a:chExt cx="4656" cy="1067"/>
          </a:xfrm>
        </p:grpSpPr>
        <p:sp>
          <p:nvSpPr>
            <p:cNvPr id="19465" name="Rectangle 4"/>
            <p:cNvSpPr>
              <a:spLocks noChangeArrowheads="1"/>
            </p:cNvSpPr>
            <p:nvPr/>
          </p:nvSpPr>
          <p:spPr bwMode="auto">
            <a:xfrm>
              <a:off x="712" y="1203"/>
              <a:ext cx="4656" cy="1007"/>
            </a:xfrm>
            <a:prstGeom prst="rect">
              <a:avLst/>
            </a:prstGeom>
            <a:solidFill>
              <a:srgbClr val="E0E0C2"/>
            </a:solidFill>
            <a:ln w="9525">
              <a:noFill/>
              <a:miter lim="800000"/>
              <a:headEnd/>
              <a:tailEnd/>
            </a:ln>
          </p:spPr>
          <p:txBody>
            <a:bodyPr wrap="none" anchor="ctr"/>
            <a:lstStyle/>
            <a:p>
              <a:endParaRPr lang="de-DE"/>
            </a:p>
          </p:txBody>
        </p:sp>
        <p:sp>
          <p:nvSpPr>
            <p:cNvPr id="19466" name="Text Box 5"/>
            <p:cNvSpPr txBox="1">
              <a:spLocks noChangeArrowheads="1"/>
            </p:cNvSpPr>
            <p:nvPr/>
          </p:nvSpPr>
          <p:spPr bwMode="auto">
            <a:xfrm>
              <a:off x="853" y="1297"/>
              <a:ext cx="4376" cy="973"/>
            </a:xfrm>
            <a:prstGeom prst="rect">
              <a:avLst/>
            </a:prstGeom>
            <a:noFill/>
            <a:ln w="9525">
              <a:noFill/>
              <a:miter lim="800000"/>
              <a:headEnd/>
              <a:tailEnd/>
            </a:ln>
          </p:spPr>
          <p:txBody>
            <a:bodyPr lIns="0" tIns="0" rIns="0" bIns="0"/>
            <a:lstStyle/>
            <a:p>
              <a:pPr marL="284163" indent="-284163" eaLnBrk="1" hangingPunct="1">
                <a:spcBef>
                  <a:spcPct val="50000"/>
                </a:spcBef>
                <a:buClr>
                  <a:srgbClr val="003399"/>
                </a:buClr>
                <a:buSzPct val="70000"/>
                <a:buFont typeface="Wingdings" pitchFamily="2" charset="2"/>
                <a:buNone/>
                <a:tabLst>
                  <a:tab pos="385763" algn="l"/>
                </a:tabLst>
              </a:pPr>
              <a:r>
                <a:rPr lang="de-DE" sz="1800" b="1" dirty="0" smtClean="0">
                  <a:solidFill>
                    <a:srgbClr val="003399"/>
                  </a:solidFill>
                  <a:latin typeface="Arial" charset="0"/>
                  <a:cs typeface="Times New Roman" pitchFamily="18" charset="0"/>
                </a:rPr>
                <a:t>Bachelorprüfungsordnung der </a:t>
              </a:r>
              <a:r>
                <a:rPr lang="de-DE" sz="1800" b="1" dirty="0" err="1" smtClean="0">
                  <a:solidFill>
                    <a:srgbClr val="003399"/>
                  </a:solidFill>
                  <a:latin typeface="Arial" charset="0"/>
                  <a:cs typeface="Times New Roman" pitchFamily="18" charset="0"/>
                </a:rPr>
                <a:t>CvO</a:t>
              </a:r>
              <a:r>
                <a:rPr lang="de-DE" sz="1800" b="1" dirty="0" smtClean="0">
                  <a:solidFill>
                    <a:srgbClr val="003399"/>
                  </a:solidFill>
                  <a:latin typeface="Arial" charset="0"/>
                  <a:cs typeface="Times New Roman" pitchFamily="18" charset="0"/>
                </a:rPr>
                <a:t> Universität Oldenburg </a:t>
              </a:r>
            </a:p>
            <a:p>
              <a:pPr marL="474663" lvl="1" eaLnBrk="1" hangingPunct="1">
                <a:spcBef>
                  <a:spcPct val="50000"/>
                </a:spcBef>
                <a:buClr>
                  <a:srgbClr val="003399"/>
                </a:buClr>
                <a:buSzPct val="70000"/>
                <a:buFont typeface="Wingdings" pitchFamily="2" charset="2"/>
                <a:buNone/>
                <a:tabLst>
                  <a:tab pos="385763" algn="l"/>
                </a:tabLst>
              </a:pPr>
              <a:r>
                <a:rPr lang="de-DE" sz="1600" dirty="0" smtClean="0">
                  <a:solidFill>
                    <a:srgbClr val="003399"/>
                  </a:solidFill>
                  <a:latin typeface="Arial" charset="0"/>
                  <a:cs typeface="Times New Roman" pitchFamily="18" charset="0"/>
                </a:rPr>
                <a:t>„</a:t>
              </a:r>
              <a:r>
                <a:rPr lang="de-DE" sz="1600" dirty="0" smtClean="0">
                  <a:solidFill>
                    <a:srgbClr val="003399"/>
                  </a:solidFill>
                  <a:latin typeface="Century Gothic" pitchFamily="34" charset="0"/>
                </a:rPr>
                <a:t> </a:t>
              </a:r>
              <a:r>
                <a:rPr lang="de-DE" sz="1600" dirty="0" smtClean="0">
                  <a:solidFill>
                    <a:srgbClr val="003399"/>
                  </a:solidFill>
                  <a:latin typeface="Arial" charset="0"/>
                </a:rPr>
                <a:t>(4) Nachgewiesene Kenntnisse, Fähigkeiten und Kompetenzen, die außerhalb der Hochschule erworben wurden, können angerechnet werden, sofern diese nach Inhalt und Niveau den Modulprüfungen des Studiengangs im Wesentlichen entsprechen und Gleichwertigkeit vorliegt. Auf der Grundlage von qualitätsgesicherten Äquivalenzgutachten ist auch eine pauschale Anrechnung von Fort- und Weiterbildungsabschlüssen möglich. Es können bis zu 50% der Kreditpunkte eines jeden Faches sowie Professionalisierungsmodule bis zu 15 Kreditpunkten angerechnet werden. Insgesamt  werden maximal 50% der Kreditpunkte eines Studiengangs aufgrund außerhochschulischer Vorleistungen angerechnet“</a:t>
              </a:r>
              <a:endParaRPr lang="de-DE" sz="1600" dirty="0">
                <a:solidFill>
                  <a:srgbClr val="003399"/>
                </a:solidFill>
                <a:latin typeface="Arial" charset="0"/>
              </a:endParaRPr>
            </a:p>
          </p:txBody>
        </p:sp>
      </p:grpSp>
      <p:sp>
        <p:nvSpPr>
          <p:cNvPr id="19461" name="Text Box 6"/>
          <p:cNvSpPr txBox="1">
            <a:spLocks noChangeArrowheads="1"/>
          </p:cNvSpPr>
          <p:nvPr/>
        </p:nvSpPr>
        <p:spPr bwMode="auto">
          <a:xfrm>
            <a:off x="1266825" y="981075"/>
            <a:ext cx="7435850" cy="392113"/>
          </a:xfrm>
          <a:prstGeom prst="rect">
            <a:avLst/>
          </a:prstGeom>
          <a:noFill/>
          <a:ln w="9525">
            <a:noFill/>
            <a:miter lim="800000"/>
            <a:headEnd/>
            <a:tailEnd/>
          </a:ln>
        </p:spPr>
        <p:txBody>
          <a:bodyPr lIns="0" tIns="0" rIns="0" bIns="0"/>
          <a:lstStyle/>
          <a:p>
            <a:pPr eaLnBrk="1" hangingPunct="1">
              <a:spcBef>
                <a:spcPct val="50000"/>
              </a:spcBef>
              <a:buClr>
                <a:srgbClr val="003399"/>
              </a:buClr>
              <a:buSzPct val="70000"/>
              <a:buFont typeface="Wingdings" pitchFamily="2" charset="2"/>
              <a:buNone/>
              <a:tabLst>
                <a:tab pos="385763" algn="l"/>
              </a:tabLst>
            </a:pPr>
            <a:r>
              <a:rPr lang="de-DE" sz="2000" b="1" i="1">
                <a:solidFill>
                  <a:srgbClr val="003399"/>
                </a:solidFill>
                <a:latin typeface="Arial" charset="0"/>
                <a:cs typeface="Times New Roman" pitchFamily="18" charset="0"/>
              </a:rPr>
              <a:t>Hintergründe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sz="2000" dirty="0" smtClean="0"/>
              <a:t>Anrechnung auf Hochschulstudiengänge</a:t>
            </a:r>
          </a:p>
        </p:txBody>
      </p:sp>
      <p:sp>
        <p:nvSpPr>
          <p:cNvPr id="2" name="Foliennummernplatzhalter 4"/>
          <p:cNvSpPr>
            <a:spLocks noGrp="1"/>
          </p:cNvSpPr>
          <p:nvPr>
            <p:ph type="sldNum" sz="quarter" idx="11"/>
          </p:nvPr>
        </p:nvSpPr>
        <p:spPr/>
        <p:txBody>
          <a:bodyPr/>
          <a:lstStyle/>
          <a:p>
            <a:pPr>
              <a:defRPr/>
            </a:pPr>
            <a:fld id="{1888500D-CA3C-428F-ADFD-8438CC0F42BE}" type="slidenum">
              <a:rPr lang="de-DE"/>
              <a:pPr>
                <a:defRPr/>
              </a:pPr>
              <a:t>9</a:t>
            </a:fld>
            <a:endParaRPr lang="de-DE" sz="1000" b="0" i="0">
              <a:solidFill>
                <a:schemeClr val="tx1"/>
              </a:solidFill>
              <a:latin typeface="Times New Roman" pitchFamily="18" charset="0"/>
            </a:endParaRPr>
          </a:p>
        </p:txBody>
      </p:sp>
      <p:sp>
        <p:nvSpPr>
          <p:cNvPr id="17412" name="Text Box 3"/>
          <p:cNvSpPr txBox="1">
            <a:spLocks noChangeArrowheads="1"/>
          </p:cNvSpPr>
          <p:nvPr/>
        </p:nvSpPr>
        <p:spPr bwMode="auto">
          <a:xfrm>
            <a:off x="990600" y="1697038"/>
            <a:ext cx="6985000" cy="4038600"/>
          </a:xfrm>
          <a:prstGeom prst="rect">
            <a:avLst/>
          </a:prstGeom>
          <a:noFill/>
          <a:ln w="9525">
            <a:noFill/>
            <a:miter lim="800000"/>
            <a:headEnd/>
            <a:tailEnd/>
          </a:ln>
        </p:spPr>
        <p:txBody>
          <a:bodyPr lIns="0" tIns="0" rIns="0" bIns="0"/>
          <a:lstStyle/>
          <a:p>
            <a:pPr marL="193675" indent="-193675">
              <a:lnSpc>
                <a:spcPct val="120000"/>
              </a:lnSpc>
              <a:spcBef>
                <a:spcPct val="50000"/>
              </a:spcBef>
              <a:buClr>
                <a:srgbClr val="003399"/>
              </a:buClr>
              <a:buSzPct val="70000"/>
              <a:buFont typeface="Wingdings" pitchFamily="2" charset="2"/>
              <a:buNone/>
              <a:tabLst>
                <a:tab pos="284163" algn="l"/>
                <a:tab pos="669925" algn="l"/>
              </a:tabLst>
            </a:pPr>
            <a:r>
              <a:rPr lang="de-DE" sz="1700" b="1" dirty="0" smtClean="0">
                <a:solidFill>
                  <a:srgbClr val="003399"/>
                </a:solidFill>
                <a:latin typeface="Arial" charset="0"/>
              </a:rPr>
              <a:t>Notwendige Voraussetzungen und Elemente:</a:t>
            </a:r>
            <a:endParaRPr lang="de-DE" sz="1700" b="1"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Regelung im Landeshochschulgesetz</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Anpassung der Prüfungsordnung(en)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rgbClr val="003399"/>
                </a:solidFill>
                <a:latin typeface="Arial" charset="0"/>
              </a:rPr>
              <a:t>Anrechnungsleitlinie oder -ordnung</a:t>
            </a:r>
            <a:endParaRPr lang="de-DE" sz="1700" dirty="0">
              <a:solidFill>
                <a:srgbClr val="003399"/>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individuellen Anrechnung von Aus-, Fort- und Weiterbildungen (Einzelfallentscheidung)</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der pauschalen Anrechnung von Aus-, Fort- und Weiterbildungen</a:t>
            </a:r>
            <a:endParaRPr lang="de-DE" sz="1700" dirty="0">
              <a:solidFill>
                <a:schemeClr val="bg1">
                  <a:lumMod val="65000"/>
                </a:schemeClr>
              </a:solidFill>
              <a:latin typeface="Arial" charset="0"/>
            </a:endParaRP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Verfahren zur Anrechnung informell erworbener Kompetenzen</a:t>
            </a:r>
          </a:p>
          <a:p>
            <a:pPr marL="193675" indent="-193675">
              <a:lnSpc>
                <a:spcPct val="120000"/>
              </a:lnSpc>
              <a:spcBef>
                <a:spcPct val="50000"/>
              </a:spcBef>
              <a:buClr>
                <a:srgbClr val="003399"/>
              </a:buClr>
              <a:buSzPct val="70000"/>
              <a:buFont typeface="Wingdings" pitchFamily="2" charset="2"/>
              <a:buChar char="n"/>
              <a:tabLst>
                <a:tab pos="284163" algn="l"/>
                <a:tab pos="669925" algn="l"/>
              </a:tabLst>
            </a:pPr>
            <a:r>
              <a:rPr lang="de-DE" sz="1700" dirty="0" smtClean="0">
                <a:solidFill>
                  <a:schemeClr val="bg1">
                    <a:lumMod val="65000"/>
                  </a:schemeClr>
                </a:solidFill>
                <a:latin typeface="Arial" charset="0"/>
              </a:rPr>
              <a:t>Anrechnungsbeauftragte und Zuständigkeiten</a:t>
            </a:r>
            <a:endParaRPr lang="de-DE" sz="1700" dirty="0">
              <a:solidFill>
                <a:schemeClr val="bg1">
                  <a:lumMod val="65000"/>
                </a:schemeClr>
              </a:solidFill>
              <a:latin typeface="Arial" charset="0"/>
            </a:endParaRPr>
          </a:p>
        </p:txBody>
      </p:sp>
      <p:sp>
        <p:nvSpPr>
          <p:cNvPr id="5" name="Richtungspfeil 4"/>
          <p:cNvSpPr/>
          <p:nvPr/>
        </p:nvSpPr>
        <p:spPr bwMode="auto">
          <a:xfrm rot="10800000">
            <a:off x="4932040" y="2996952"/>
            <a:ext cx="1080120" cy="288032"/>
          </a:xfrm>
          <a:prstGeom prst="homePlate">
            <a:avLst>
              <a:gd name="adj" fmla="val 37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Folienmaster_we.b">
  <a:themeElements>
    <a:clrScheme name="Galathe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e.b-powerpoint-vorlage_ohne_hintergrundfarbe">
      <a:majorFont>
        <a:latin typeface="Arial"/>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e.b-powerpoint-vorlage_ohne_hintergrundfarbe 1">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e.b-powerpoint-vorlage_ohne_hintergrundfarbe 2">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e.b-powerpoint-vorlage_ohne_hintergrundfarbe 3">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e.b-powerpoint-vorlage_ohne_hintergrundfarb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e.b-powerpoint-vorlage_ohne_hintergrundfarbe 5">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e.b-powerpoint-vorlage_ohne_hintergrundfarbe 6">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e.b-powerpoint-vorlage_ohne_hintergrundfarbe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Folienmaster_we.b</Template>
  <TotalTime>0</TotalTime>
  <Words>1584</Words>
  <Application>Microsoft Office PowerPoint</Application>
  <PresentationFormat>Bildschirmpräsentation (4:3)</PresentationFormat>
  <Paragraphs>286</Paragraphs>
  <Slides>26</Slides>
  <Notes>22</Notes>
  <HiddenSlides>0</HiddenSlides>
  <MMClips>0</MMClips>
  <ScaleCrop>false</ScaleCrop>
  <HeadingPairs>
    <vt:vector size="4" baseType="variant">
      <vt:variant>
        <vt:lpstr>Design</vt:lpstr>
      </vt:variant>
      <vt:variant>
        <vt:i4>1</vt:i4>
      </vt:variant>
      <vt:variant>
        <vt:lpstr>Folientitel</vt:lpstr>
      </vt:variant>
      <vt:variant>
        <vt:i4>26</vt:i4>
      </vt:variant>
    </vt:vector>
  </HeadingPairs>
  <TitlesOfParts>
    <vt:vector size="27" baseType="lpstr">
      <vt:lpstr>Folienmaster_we.b</vt:lpstr>
      <vt:lpstr>MINT-Online  Querschnittsbereich  „Kompetenzerfassung und –anrechnung“</vt:lpstr>
      <vt:lpstr>Anrechnung beruflicher Kompetenzen</vt:lpstr>
      <vt:lpstr>Anrechnung auf Hochschulstudiengänge</vt:lpstr>
      <vt:lpstr>Anrechnung auf Hochschulstudiengänge</vt:lpstr>
      <vt:lpstr>Folie 5</vt:lpstr>
      <vt:lpstr>Folie 6</vt:lpstr>
      <vt:lpstr>Anrechnung auf Hochschulstudiengänge</vt:lpstr>
      <vt:lpstr>Folie 8</vt:lpstr>
      <vt:lpstr>Anrechnung auf Hochschulstudiengänge</vt:lpstr>
      <vt:lpstr>Anrechnungsleitlinie </vt:lpstr>
      <vt:lpstr>Anrechnung auf Hochschulstudiengänge</vt:lpstr>
      <vt:lpstr>Formen der Anrechnung</vt:lpstr>
      <vt:lpstr>Anrechnung auf Hochschulstudiengänge</vt:lpstr>
      <vt:lpstr>Pauschale Anrechnung</vt:lpstr>
      <vt:lpstr>Folie 15</vt:lpstr>
      <vt:lpstr>Pauschale Anrechnung </vt:lpstr>
      <vt:lpstr>Pauschale Anrechnung </vt:lpstr>
      <vt:lpstr>Pauschale Anrechnung auf den BA Business Administration</vt:lpstr>
      <vt:lpstr>Anrechnung auf Hochschulstudiengänge</vt:lpstr>
      <vt:lpstr>Anrechnung informell erworbener Kompetenzen</vt:lpstr>
      <vt:lpstr>Anrechnung informell erworbener Kompetenzen </vt:lpstr>
      <vt:lpstr>Anrechnung informell erworbener Kompetenzen</vt:lpstr>
      <vt:lpstr>Anrechnung informell erworbener Kompetenzen</vt:lpstr>
      <vt:lpstr>Anrechnung auf Hochschulstudiengänge</vt:lpstr>
      <vt:lpstr>Implementierung von Anrechnung an Hochschulen</vt:lpstr>
      <vt:lpstr>Kontakt </vt:lpstr>
    </vt:vector>
  </TitlesOfParts>
  <Company>BU Wuppertal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Heinke Röbken</dc:creator>
  <cp:lastModifiedBy>Wolfgang Müskens</cp:lastModifiedBy>
  <cp:revision>320</cp:revision>
  <cp:lastPrinted>2001-11-08T17:37:16Z</cp:lastPrinted>
  <dcterms:created xsi:type="dcterms:W3CDTF">2011-03-31T12:49:43Z</dcterms:created>
  <dcterms:modified xsi:type="dcterms:W3CDTF">2012-12-03T17:09:11Z</dcterms:modified>
</cp:coreProperties>
</file>