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693" r:id="rId2"/>
    <p:sldId id="772" r:id="rId3"/>
    <p:sldId id="709" r:id="rId4"/>
    <p:sldId id="734" r:id="rId5"/>
    <p:sldId id="733" r:id="rId6"/>
    <p:sldId id="710" r:id="rId7"/>
    <p:sldId id="736" r:id="rId8"/>
    <p:sldId id="737" r:id="rId9"/>
    <p:sldId id="758" r:id="rId10"/>
    <p:sldId id="738" r:id="rId11"/>
    <p:sldId id="760" r:id="rId12"/>
    <p:sldId id="753" r:id="rId13"/>
    <p:sldId id="754" r:id="rId14"/>
    <p:sldId id="789" r:id="rId15"/>
    <p:sldId id="755" r:id="rId16"/>
    <p:sldId id="759" r:id="rId17"/>
    <p:sldId id="762" r:id="rId18"/>
    <p:sldId id="761" r:id="rId19"/>
    <p:sldId id="767" r:id="rId20"/>
    <p:sldId id="768" r:id="rId21"/>
    <p:sldId id="769" r:id="rId22"/>
    <p:sldId id="764" r:id="rId23"/>
    <p:sldId id="765" r:id="rId24"/>
    <p:sldId id="706" r:id="rId25"/>
    <p:sldId id="739" r:id="rId26"/>
    <p:sldId id="770" r:id="rId27"/>
    <p:sldId id="766" r:id="rId28"/>
    <p:sldId id="757" r:id="rId29"/>
    <p:sldId id="756" r:id="rId30"/>
    <p:sldId id="707" r:id="rId31"/>
    <p:sldId id="701" r:id="rId32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F2C0"/>
    <a:srgbClr val="CCFFCC"/>
    <a:srgbClr val="FFFFCC"/>
    <a:srgbClr val="33CC33"/>
    <a:srgbClr val="EB1DBF"/>
    <a:srgbClr val="B8CFE6"/>
    <a:srgbClr val="008663"/>
    <a:srgbClr val="FFFF66"/>
    <a:srgbClr val="FF3300"/>
    <a:srgbClr val="00EA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9" autoAdjust="0"/>
    <p:restoredTop sz="94660" autoAdjust="0"/>
  </p:normalViewPr>
  <p:slideViewPr>
    <p:cSldViewPr snapToGrid="0" snapToObjects="1">
      <p:cViewPr>
        <p:scale>
          <a:sx n="90" d="100"/>
          <a:sy n="90" d="100"/>
        </p:scale>
        <p:origin x="-62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0" tIns="46110" rIns="92220" bIns="46110" numCol="1" anchor="t" anchorCtr="0" compatLnSpc="1">
            <a:prstTxWarp prst="textNoShape">
              <a:avLst/>
            </a:prstTxWarp>
          </a:bodyPr>
          <a:lstStyle>
            <a:lvl1pPr defTabSz="922131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0" tIns="46110" rIns="92220" bIns="46110" numCol="1" anchor="t" anchorCtr="0" compatLnSpc="1">
            <a:prstTxWarp prst="textNoShape">
              <a:avLst/>
            </a:prstTxWarp>
          </a:bodyPr>
          <a:lstStyle>
            <a:lvl1pPr algn="r" defTabSz="922131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0" tIns="46110" rIns="92220" bIns="46110" numCol="1" anchor="b" anchorCtr="0" compatLnSpc="1">
            <a:prstTxWarp prst="textNoShape">
              <a:avLst/>
            </a:prstTxWarp>
          </a:bodyPr>
          <a:lstStyle>
            <a:lvl1pPr defTabSz="922131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0" tIns="46110" rIns="92220" bIns="46110" numCol="1" anchor="b" anchorCtr="0" compatLnSpc="1">
            <a:prstTxWarp prst="textNoShape">
              <a:avLst/>
            </a:prstTxWarp>
          </a:bodyPr>
          <a:lstStyle>
            <a:lvl1pPr algn="r" defTabSz="922131">
              <a:defRPr sz="1300"/>
            </a:lvl1pPr>
          </a:lstStyle>
          <a:p>
            <a:pPr>
              <a:defRPr/>
            </a:pPr>
            <a:fld id="{047B92A4-8888-4270-93FC-EB615F75E05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26677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7" tIns="46114" rIns="92227" bIns="46114" numCol="1" anchor="t" anchorCtr="0" compatLnSpc="1">
            <a:prstTxWarp prst="textNoShape">
              <a:avLst/>
            </a:prstTxWarp>
          </a:bodyPr>
          <a:lstStyle>
            <a:lvl1pPr defTabSz="922131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7" tIns="46114" rIns="92227" bIns="46114" numCol="1" anchor="t" anchorCtr="0" compatLnSpc="1">
            <a:prstTxWarp prst="textNoShape">
              <a:avLst/>
            </a:prstTxWarp>
          </a:bodyPr>
          <a:lstStyle>
            <a:lvl1pPr algn="r" defTabSz="922131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7" tIns="46114" rIns="92227" bIns="46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7" tIns="46114" rIns="92227" bIns="46114" numCol="1" anchor="b" anchorCtr="0" compatLnSpc="1">
            <a:prstTxWarp prst="textNoShape">
              <a:avLst/>
            </a:prstTxWarp>
          </a:bodyPr>
          <a:lstStyle>
            <a:lvl1pPr defTabSz="922131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7" tIns="46114" rIns="92227" bIns="46114" numCol="1" anchor="b" anchorCtr="0" compatLnSpc="1">
            <a:prstTxWarp prst="textNoShape">
              <a:avLst/>
            </a:prstTxWarp>
          </a:bodyPr>
          <a:lstStyle>
            <a:lvl1pPr algn="r" defTabSz="922131">
              <a:defRPr sz="1300"/>
            </a:lvl1pPr>
          </a:lstStyle>
          <a:p>
            <a:pPr>
              <a:defRPr/>
            </a:pPr>
            <a:fld id="{0320F947-7DFB-4A5F-8F39-88632391FC8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02802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1812F3E7-CD1D-44BE-8A49-DDADEF5D5C9A}" type="slidenum">
              <a:rPr lang="de-DE" smtClean="0"/>
              <a:pPr defTabSz="920750"/>
              <a:t>1</a:t>
            </a:fld>
            <a:endParaRPr lang="de-D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BB703-C45B-4CBE-974C-AFC328829AEA}" type="slidenum">
              <a:rPr lang="de-DE" smtClean="0">
                <a:latin typeface="Times New Roman" pitchFamily="18" charset="0"/>
              </a:rPr>
              <a:pPr/>
              <a:t>10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79E951A1-1155-4B78-B0A5-F6BCCA811523}" type="slidenum">
              <a:rPr lang="de-DE" smtClean="0"/>
              <a:pPr defTabSz="920750"/>
              <a:t>11</a:t>
            </a:fld>
            <a:endParaRPr lang="de-DE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79E951A1-1155-4B78-B0A5-F6BCCA811523}" type="slidenum">
              <a:rPr lang="de-DE" smtClean="0"/>
              <a:pPr defTabSz="920750"/>
              <a:t>12</a:t>
            </a:fld>
            <a:endParaRPr lang="de-DE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79E951A1-1155-4B78-B0A5-F6BCCA811523}" type="slidenum">
              <a:rPr lang="de-DE" smtClean="0"/>
              <a:pPr defTabSz="920750"/>
              <a:t>13</a:t>
            </a:fld>
            <a:endParaRPr lang="de-DE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79E951A1-1155-4B78-B0A5-F6BCCA811523}" type="slidenum">
              <a:rPr lang="de-DE" smtClean="0"/>
              <a:pPr defTabSz="920750"/>
              <a:t>14</a:t>
            </a:fld>
            <a:endParaRPr lang="de-DE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79E951A1-1155-4B78-B0A5-F6BCCA811523}" type="slidenum">
              <a:rPr lang="de-DE" smtClean="0"/>
              <a:pPr defTabSz="920750"/>
              <a:t>15</a:t>
            </a:fld>
            <a:endParaRPr lang="de-DE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D0E152-608B-49D3-A893-7ECBE1032D84}" type="slidenum">
              <a:rPr lang="de-DE" smtClean="0">
                <a:latin typeface="Times New Roman" pitchFamily="18" charset="0"/>
              </a:rPr>
              <a:pPr/>
              <a:t>16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BB703-C45B-4CBE-974C-AFC328829AEA}" type="slidenum">
              <a:rPr lang="de-DE" smtClean="0">
                <a:latin typeface="Times New Roman" pitchFamily="18" charset="0"/>
              </a:rPr>
              <a:pPr/>
              <a:t>17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4BB703-C45B-4CBE-974C-AFC328829AEA}" type="slidenum">
              <a:rPr lang="de-DE" smtClean="0">
                <a:latin typeface="Times New Roman" pitchFamily="18" charset="0"/>
              </a:rPr>
              <a:pPr/>
              <a:t>18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8337EC-C235-494C-950B-CD6BE8816745}" type="slidenum">
              <a:rPr lang="de-DE" smtClean="0">
                <a:latin typeface="Times New Roman" pitchFamily="18" charset="0"/>
              </a:rPr>
              <a:pPr/>
              <a:t>19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1812F3E7-CD1D-44BE-8A49-DDADEF5D5C9A}" type="slidenum">
              <a:rPr lang="de-DE" smtClean="0"/>
              <a:pPr defTabSz="920750"/>
              <a:t>2</a:t>
            </a:fld>
            <a:endParaRPr lang="de-D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8337EC-C235-494C-950B-CD6BE8816745}" type="slidenum">
              <a:rPr lang="de-DE" smtClean="0">
                <a:latin typeface="Times New Roman" pitchFamily="18" charset="0"/>
              </a:rPr>
              <a:pPr/>
              <a:t>20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C0A07-CB9C-4435-A1A8-581CCE913782}" type="slidenum">
              <a:rPr lang="de-DE" smtClean="0">
                <a:latin typeface="Times New Roman" pitchFamily="18" charset="0"/>
              </a:rPr>
              <a:pPr/>
              <a:t>21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2950"/>
            <a:ext cx="4964112" cy="37242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79E951A1-1155-4B78-B0A5-F6BCCA811523}" type="slidenum">
              <a:rPr lang="de-DE" smtClean="0"/>
              <a:pPr defTabSz="920750"/>
              <a:t>22</a:t>
            </a:fld>
            <a:endParaRPr lang="de-DE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79E951A1-1155-4B78-B0A5-F6BCCA811523}" type="slidenum">
              <a:rPr lang="de-DE" smtClean="0"/>
              <a:pPr defTabSz="920750"/>
              <a:t>23</a:t>
            </a:fld>
            <a:endParaRPr lang="de-DE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79E951A1-1155-4B78-B0A5-F6BCCA811523}" type="slidenum">
              <a:rPr lang="de-DE" smtClean="0"/>
              <a:pPr defTabSz="920750"/>
              <a:t>24</a:t>
            </a:fld>
            <a:endParaRPr lang="de-DE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79E951A1-1155-4B78-B0A5-F6BCCA811523}" type="slidenum">
              <a:rPr lang="de-DE" smtClean="0"/>
              <a:pPr defTabSz="920750"/>
              <a:t>25</a:t>
            </a:fld>
            <a:endParaRPr lang="de-DE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7CE3AF-4EE5-4CCF-9616-C5E7AD9F9B98}" type="slidenum">
              <a:rPr lang="de-DE" smtClean="0">
                <a:latin typeface="Times New Roman" pitchFamily="18" charset="0"/>
              </a:rPr>
              <a:pPr/>
              <a:t>26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4113" cy="3724275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9AE03C-075A-4327-960A-D7835BFBC74F}" type="slidenum">
              <a:rPr lang="de-DE" smtClean="0">
                <a:latin typeface="Times New Roman" pitchFamily="18" charset="0"/>
              </a:rPr>
              <a:pPr/>
              <a:t>27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18CA6-0679-4D54-A62C-D62944B2F9AE}" type="slidenum">
              <a:rPr lang="de-DE"/>
              <a:pPr/>
              <a:t>28</a:t>
            </a:fld>
            <a:endParaRPr lang="de-DE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18CA6-0679-4D54-A62C-D62944B2F9AE}" type="slidenum">
              <a:rPr lang="de-DE"/>
              <a:pPr/>
              <a:t>29</a:t>
            </a:fld>
            <a:endParaRPr lang="de-DE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F45211-C764-4572-A7E9-65B2F8DC8494}" type="slidenum">
              <a:rPr lang="de-DE" smtClean="0">
                <a:latin typeface="Times New Roman" pitchFamily="18" charset="0"/>
              </a:rPr>
              <a:pPr/>
              <a:t>3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D0E152-608B-49D3-A893-7ECBE1032D84}" type="slidenum">
              <a:rPr lang="de-DE" smtClean="0">
                <a:latin typeface="Times New Roman" pitchFamily="18" charset="0"/>
              </a:rPr>
              <a:pPr/>
              <a:t>30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7464F0A-1DA2-49E3-B642-015C4D2BA9F0}" type="slidenum">
              <a:rPr lang="de-DE" sz="1200"/>
              <a:pPr algn="r"/>
              <a:t>31</a:t>
            </a:fld>
            <a:endParaRPr lang="de-DE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4113" cy="3724275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C0A07-CB9C-4435-A1A8-581CCE913782}" type="slidenum">
              <a:rPr lang="de-DE" smtClean="0">
                <a:latin typeface="Times New Roman" pitchFamily="18" charset="0"/>
              </a:rPr>
              <a:pPr/>
              <a:t>4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2950"/>
            <a:ext cx="4964112" cy="37242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F1E54D-A424-4838-B96E-DAF10807760C}" type="slidenum">
              <a:rPr lang="de-DE" smtClean="0">
                <a:latin typeface="Times New Roman" pitchFamily="18" charset="0"/>
              </a:rPr>
              <a:pPr/>
              <a:t>5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8337EC-C235-494C-950B-CD6BE8816745}" type="slidenum">
              <a:rPr lang="de-DE" smtClean="0">
                <a:latin typeface="Times New Roman" pitchFamily="18" charset="0"/>
              </a:rPr>
              <a:pPr/>
              <a:t>6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C0A07-CB9C-4435-A1A8-581CCE913782}" type="slidenum">
              <a:rPr lang="de-DE" smtClean="0">
                <a:latin typeface="Times New Roman" pitchFamily="18" charset="0"/>
              </a:rPr>
              <a:pPr/>
              <a:t>7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2950"/>
            <a:ext cx="4964112" cy="37242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AF3238-ABFF-4325-9D18-2AEAAE21A583}" type="slidenum">
              <a:rPr lang="de-DE" smtClean="0">
                <a:latin typeface="Times New Roman" pitchFamily="18" charset="0"/>
              </a:rPr>
              <a:pPr/>
              <a:t>8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F8418-787C-4026-921B-2978BFE48A12}" type="slidenum">
              <a:rPr lang="de-DE" smtClean="0">
                <a:latin typeface="Times New Roman" pitchFamily="18" charset="0"/>
              </a:rPr>
              <a:pPr/>
              <a:t>9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70400"/>
          </a:xfrm>
          <a:noFill/>
          <a:ln/>
        </p:spPr>
        <p:txBody>
          <a:bodyPr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FFE8B-16F3-4132-B9AB-DBA2C35E7B5A}" type="slidenum">
              <a:rPr lang="de-DE"/>
              <a:pPr>
                <a:defRPr/>
              </a:pPr>
              <a:t>‹Nr.›</a:t>
            </a:fld>
            <a:endParaRPr lang="de-DE" sz="1000" b="0" i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D6DDE-54BF-4A0F-99E6-88425A39FDAE}" type="slidenum">
              <a:rPr lang="de-DE"/>
              <a:pPr>
                <a:defRPr/>
              </a:pPr>
              <a:t>‹Nr.›</a:t>
            </a:fld>
            <a:endParaRPr lang="de-DE" sz="1000" b="0" i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88163" y="665163"/>
            <a:ext cx="2143125" cy="5461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65163"/>
            <a:ext cx="6278563" cy="5461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6A9F7-7AAF-4BFF-9EB1-13EA267A8B85}" type="slidenum">
              <a:rPr lang="de-DE"/>
              <a:pPr>
                <a:defRPr/>
              </a:pPr>
              <a:t>‹Nr.›</a:t>
            </a:fld>
            <a:endParaRPr lang="de-DE" sz="1000" b="0" i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8888" y="665163"/>
            <a:ext cx="7772400" cy="685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81961-A62F-47AA-9FDA-6DC460E7E75E}" type="slidenum">
              <a:rPr lang="de-DE"/>
              <a:pPr>
                <a:defRPr/>
              </a:pPr>
              <a:t>‹Nr.›</a:t>
            </a:fld>
            <a:endParaRPr lang="de-DE" sz="1000" b="0" i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B3001-B34D-44C3-98ED-50C128E85EE7}" type="slidenum">
              <a:rPr lang="de-DE"/>
              <a:pPr>
                <a:defRPr/>
              </a:pPr>
              <a:t>‹Nr.›</a:t>
            </a:fld>
            <a:endParaRPr lang="de-DE" sz="1000" b="0" i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342FD-7855-4880-9318-DD8931B4CCF8}" type="slidenum">
              <a:rPr lang="de-DE"/>
              <a:pPr>
                <a:defRPr/>
              </a:pPr>
              <a:t>‹Nr.›</a:t>
            </a:fld>
            <a:endParaRPr lang="de-DE" sz="1000" b="0" i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7F2D8-32DB-4510-8D7C-E9BD91E1CFF8}" type="slidenum">
              <a:rPr lang="de-DE"/>
              <a:pPr>
                <a:defRPr/>
              </a:pPr>
              <a:t>‹Nr.›</a:t>
            </a:fld>
            <a:endParaRPr lang="de-DE" sz="1000" b="0" i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831C1-2222-4DC6-9808-EE6EB5FF9C65}" type="slidenum">
              <a:rPr lang="de-DE"/>
              <a:pPr>
                <a:defRPr/>
              </a:pPr>
              <a:t>‹Nr.›</a:t>
            </a:fld>
            <a:endParaRPr lang="de-DE" sz="1000" b="0" i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CEA4C-3B5A-42A3-9F36-1AFDC4C3AEA2}" type="slidenum">
              <a:rPr lang="de-DE"/>
              <a:pPr>
                <a:defRPr/>
              </a:pPr>
              <a:t>‹Nr.›</a:t>
            </a:fld>
            <a:endParaRPr lang="de-DE" sz="1000" b="0" i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7BE56-4103-4BBD-B06D-F5A03E18B0A8}" type="slidenum">
              <a:rPr lang="de-DE"/>
              <a:pPr>
                <a:defRPr/>
              </a:pPr>
              <a:t>‹Nr.›</a:t>
            </a:fld>
            <a:endParaRPr lang="de-DE" sz="1000" b="0" i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1A8A2-46A2-445F-B82F-6137D5D844D6}" type="slidenum">
              <a:rPr lang="de-DE"/>
              <a:pPr>
                <a:defRPr/>
              </a:pPr>
              <a:t>‹Nr.›</a:t>
            </a:fld>
            <a:endParaRPr lang="de-DE" sz="1000" b="0" i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108E1-6A68-44F2-956D-8062F6B73070}" type="slidenum">
              <a:rPr lang="de-DE"/>
              <a:pPr>
                <a:defRPr/>
              </a:pPr>
              <a:t>‹Nr.›</a:t>
            </a:fld>
            <a:endParaRPr lang="de-DE" sz="1000" b="0" i="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0" y="6642100"/>
            <a:ext cx="1079500" cy="2159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1258888" cy="665163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27400" y="6405563"/>
            <a:ext cx="545623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2450" y="6505575"/>
            <a:ext cx="3746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900" b="1" i="1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7740B086-2C76-47AB-86BF-72EE24C2FA06}" type="slidenum">
              <a:rPr lang="de-DE"/>
              <a:pPr>
                <a:defRPr/>
              </a:pPr>
              <a:t>‹Nr.›</a:t>
            </a:fld>
            <a:endParaRPr lang="de-DE" sz="1000"/>
          </a:p>
        </p:txBody>
      </p:sp>
      <p:sp>
        <p:nvSpPr>
          <p:cNvPr id="1052" name="Text Box 28"/>
          <p:cNvSpPr txBox="1">
            <a:spLocks noChangeArrowheads="1"/>
          </p:cNvSpPr>
          <p:nvPr/>
        </p:nvSpPr>
        <p:spPr bwMode="auto">
          <a:xfrm>
            <a:off x="171450" y="6692900"/>
            <a:ext cx="581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900" b="1" i="1">
                <a:solidFill>
                  <a:schemeClr val="bg1"/>
                </a:solidFill>
                <a:latin typeface="Arial" charset="0"/>
              </a:rPr>
              <a:t>FOLIE</a:t>
            </a: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1150938"/>
            <a:ext cx="1079500" cy="11112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1079500" y="1366838"/>
            <a:ext cx="6985000" cy="11112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1079500" y="1150938"/>
            <a:ext cx="11113" cy="2159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4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665163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DAS TITELFORMAT ZU BEARBEITEN</a:t>
            </a:r>
          </a:p>
        </p:txBody>
      </p:sp>
      <p:pic>
        <p:nvPicPr>
          <p:cNvPr id="1035" name="Picture 42" descr="uni-logo_fakultaet1_farbe_rgb_150dpi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370013" y="61913"/>
            <a:ext cx="15287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1079500" y="6642100"/>
            <a:ext cx="6057900" cy="21907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15" name="Picture 65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00400" y="44451"/>
            <a:ext cx="17510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175461" y="0"/>
            <a:ext cx="1961939" cy="633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19"/>
          <p:cNvPicPr/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332028" y="126048"/>
            <a:ext cx="1451610" cy="3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900" b="1" i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3571DF-E582-4B6E-9D1F-BFC7932F8DA2}" type="slidenum">
              <a:rPr lang="de-DE"/>
              <a:pPr>
                <a:defRPr/>
              </a:pPr>
              <a:t>1</a:t>
            </a:fld>
            <a:endParaRPr lang="de-DE" sz="1000" b="0" i="0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7688" y="3229505"/>
            <a:ext cx="7772400" cy="1782762"/>
          </a:xfrm>
        </p:spPr>
        <p:txBody>
          <a:bodyPr/>
          <a:lstStyle/>
          <a:p>
            <a:pPr algn="ctr"/>
            <a:r>
              <a:rPr lang="de-DE" sz="4000" dirty="0" smtClean="0"/>
              <a:t>Forum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400" dirty="0" smtClean="0"/>
              <a:t>„Kompetenzorientierte Gestaltung von </a:t>
            </a:r>
            <a:br>
              <a:rPr lang="de-DE" sz="2400" dirty="0" smtClean="0"/>
            </a:br>
            <a:r>
              <a:rPr lang="de-DE" sz="2400" dirty="0" smtClean="0"/>
              <a:t>Lernerfolgskontrollen und Prüfungen“</a:t>
            </a:r>
            <a:br>
              <a:rPr lang="de-DE" sz="24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Hannover, 03.09.2012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endParaRPr lang="de-DE" sz="2000" dirty="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295400" y="4529667"/>
            <a:ext cx="6400800" cy="175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2000" b="1" dirty="0" smtClean="0">
              <a:solidFill>
                <a:srgbClr val="003399"/>
              </a:solidFill>
              <a:latin typeface="Arial" charset="0"/>
            </a:endParaRPr>
          </a:p>
          <a:p>
            <a:r>
              <a:rPr lang="de-DE" sz="1800" dirty="0" smtClean="0">
                <a:solidFill>
                  <a:srgbClr val="003399"/>
                </a:solidFill>
                <a:latin typeface="Arial" charset="0"/>
              </a:rPr>
              <a:t>Dipl.-</a:t>
            </a:r>
            <a:r>
              <a:rPr lang="de-DE" sz="1800" dirty="0" err="1" smtClean="0">
                <a:solidFill>
                  <a:srgbClr val="003399"/>
                </a:solidFill>
                <a:latin typeface="Arial" charset="0"/>
              </a:rPr>
              <a:t>oec.</a:t>
            </a:r>
            <a:r>
              <a:rPr lang="de-DE" sz="1800" dirty="0" smtClean="0">
                <a:solidFill>
                  <a:srgbClr val="003399"/>
                </a:solidFill>
                <a:latin typeface="Arial" charset="0"/>
              </a:rPr>
              <a:t> Anja Eilers-Schoof</a:t>
            </a:r>
          </a:p>
          <a:p>
            <a:r>
              <a:rPr lang="de-DE" sz="1800" dirty="0" smtClean="0">
                <a:solidFill>
                  <a:srgbClr val="003399"/>
                </a:solidFill>
                <a:latin typeface="Arial" charset="0"/>
              </a:rPr>
              <a:t>Dr. Wolfgang Müskens</a:t>
            </a:r>
          </a:p>
          <a:p>
            <a:endParaRPr lang="de-DE" sz="2000" dirty="0" smtClean="0">
              <a:solidFill>
                <a:srgbClr val="003399"/>
              </a:solidFill>
              <a:latin typeface="Arial" charset="0"/>
            </a:endParaRPr>
          </a:p>
          <a:p>
            <a:endParaRPr lang="de-DE" sz="1400" dirty="0" smtClean="0">
              <a:solidFill>
                <a:srgbClr val="003399"/>
              </a:solidFill>
              <a:latin typeface="Arial" charset="0"/>
            </a:endParaRPr>
          </a:p>
          <a:p>
            <a:endParaRPr lang="de-DE" sz="1400" dirty="0" smtClean="0">
              <a:solidFill>
                <a:srgbClr val="003399"/>
              </a:solidFill>
              <a:latin typeface="Arial" charset="0"/>
            </a:endParaRPr>
          </a:p>
          <a:p>
            <a:endParaRPr lang="de-DE" sz="2000" b="1" dirty="0" smtClean="0">
              <a:solidFill>
                <a:srgbClr val="003399"/>
              </a:solidFill>
              <a:latin typeface="Arial" charset="0"/>
            </a:endParaRPr>
          </a:p>
          <a:p>
            <a:endParaRPr lang="de-DE" sz="2000" b="1" i="1" dirty="0" smtClean="0">
              <a:solidFill>
                <a:srgbClr val="00339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039189-481C-4251-BD14-2CC0F3A19509}" type="slidenum">
              <a:rPr lang="de-DE" smtClean="0"/>
              <a:pPr>
                <a:defRPr/>
              </a:pPr>
              <a:t>10</a:t>
            </a:fld>
            <a:endParaRPr lang="de-DE" sz="1000" b="0" i="0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r>
              <a:rPr lang="de-DE" sz="1800" dirty="0" smtClean="0"/>
              <a:t>Allgemeine Anrechnungsempfehlung (Beispiel)</a:t>
            </a:r>
            <a:endParaRPr lang="de-DE" dirty="0" smtClean="0"/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1058863" y="2170113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7199" y="1381124"/>
            <a:ext cx="5723467" cy="521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6189173" y="2805664"/>
            <a:ext cx="1710266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Wie wird geprüft bzw. werden Lernerfolge</a:t>
            </a:r>
            <a:br>
              <a:rPr lang="de-DE" sz="1400" dirty="0" smtClean="0"/>
            </a:br>
            <a:r>
              <a:rPr lang="de-DE" sz="1400" dirty="0" smtClean="0"/>
              <a:t>erfasst?</a:t>
            </a:r>
            <a:endParaRPr lang="de-DE" sz="1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BE8F3F-6A43-463F-8776-236202E212FA}" type="slidenum">
              <a:rPr lang="de-DE"/>
              <a:pPr>
                <a:defRPr/>
              </a:pPr>
              <a:t>11</a:t>
            </a:fld>
            <a:endParaRPr lang="de-DE" sz="1000" b="0" i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Grundlagen der Begutachtung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1107544" y="4145720"/>
            <a:ext cx="6553729" cy="2419124"/>
            <a:chOff x="185738" y="3606800"/>
            <a:chExt cx="6553729" cy="2419124"/>
          </a:xfrm>
        </p:grpSpPr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185738" y="3606800"/>
              <a:ext cx="6553729" cy="241912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40000"/>
                </a:spcBef>
                <a:defRPr/>
              </a:pPr>
              <a:endParaRPr lang="de-DE" sz="1400" b="1" dirty="0"/>
            </a:p>
            <a:p>
              <a:pPr>
                <a:spcBef>
                  <a:spcPct val="40000"/>
                </a:spcBef>
                <a:defRPr/>
              </a:pPr>
              <a:endParaRPr lang="de-DE" sz="1400" b="1" dirty="0" smtClean="0"/>
            </a:p>
            <a:p>
              <a:pPr>
                <a:spcBef>
                  <a:spcPct val="40000"/>
                </a:spcBef>
                <a:defRPr/>
              </a:pPr>
              <a:endParaRPr lang="de-DE" sz="1400" b="1" dirty="0" smtClean="0"/>
            </a:p>
            <a:p>
              <a:pPr>
                <a:spcBef>
                  <a:spcPct val="40000"/>
                </a:spcBef>
                <a:defRPr/>
              </a:pPr>
              <a:endParaRPr lang="de-DE" sz="1400" b="1" dirty="0" smtClean="0"/>
            </a:p>
            <a:p>
              <a:pPr>
                <a:spcBef>
                  <a:spcPct val="40000"/>
                </a:spcBef>
                <a:defRPr/>
              </a:pPr>
              <a:endParaRPr lang="de-DE" sz="1400" b="1" dirty="0" smtClean="0"/>
            </a:p>
            <a:p>
              <a:pPr>
                <a:spcBef>
                  <a:spcPct val="40000"/>
                </a:spcBef>
                <a:defRPr/>
              </a:pPr>
              <a:endParaRPr lang="de-DE" sz="1400" b="1" dirty="0" smtClean="0"/>
            </a:p>
            <a:p>
              <a:pPr>
                <a:spcBef>
                  <a:spcPct val="40000"/>
                </a:spcBef>
                <a:defRPr/>
              </a:pPr>
              <a:endParaRPr lang="de-DE" sz="1400" b="1" dirty="0" smtClean="0"/>
            </a:p>
            <a:p>
              <a:pPr>
                <a:spcBef>
                  <a:spcPct val="40000"/>
                </a:spcBef>
                <a:defRPr/>
              </a:pPr>
              <a:r>
                <a:rPr lang="de-DE" sz="1400" b="1" dirty="0" smtClean="0"/>
                <a:t>Authentische Dokumente aus der Fort- bzw. Weiterbildung</a:t>
              </a:r>
              <a:endParaRPr lang="de-DE" sz="1400" b="1" dirty="0"/>
            </a:p>
          </p:txBody>
        </p: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2738506" y="3935407"/>
              <a:ext cx="3780827" cy="160043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>
                <a:spcBef>
                  <a:spcPct val="40000"/>
                </a:spcBef>
                <a:defRPr/>
              </a:pPr>
              <a:r>
                <a:rPr lang="de-DE" sz="1400" b="1" dirty="0" smtClean="0"/>
                <a:t>Lernerfolgskontrollen:</a:t>
              </a:r>
              <a:r>
                <a:rPr lang="de-DE" sz="1400" dirty="0" smtClean="0"/>
                <a:t/>
              </a:r>
              <a:br>
                <a:rPr lang="de-DE" sz="1400" dirty="0" smtClean="0"/>
              </a:br>
              <a:r>
                <a:rPr lang="de-DE" sz="1400" dirty="0" smtClean="0"/>
                <a:t>- Prüfungsaufgaben</a:t>
              </a:r>
              <a:br>
                <a:rPr lang="de-DE" sz="1400" dirty="0" smtClean="0"/>
              </a:br>
              <a:r>
                <a:rPr lang="de-DE" sz="1400" dirty="0" smtClean="0"/>
                <a:t>- Prüfungsbearbeitungen</a:t>
              </a:r>
              <a:br>
                <a:rPr lang="de-DE" sz="1400" dirty="0" smtClean="0"/>
              </a:br>
              <a:r>
                <a:rPr lang="de-DE" sz="1400" dirty="0" smtClean="0"/>
                <a:t>- Präsentationen der Lernenden</a:t>
              </a:r>
              <a:br>
                <a:rPr lang="de-DE" sz="1400" dirty="0" smtClean="0"/>
              </a:br>
              <a:r>
                <a:rPr lang="de-DE" sz="1400" dirty="0" smtClean="0"/>
                <a:t>- Hausarbeiten</a:t>
              </a:r>
              <a:r>
                <a:rPr lang="de-DE" sz="1400" dirty="0"/>
                <a:t/>
              </a:r>
              <a:br>
                <a:rPr lang="de-DE" sz="1400" dirty="0"/>
              </a:br>
              <a:r>
                <a:rPr lang="de-DE" sz="1400" dirty="0" smtClean="0"/>
                <a:t>- Projektberichte der Lernenden</a:t>
              </a:r>
              <a:br>
                <a:rPr lang="de-DE" sz="1400" dirty="0" smtClean="0"/>
              </a:br>
              <a:r>
                <a:rPr lang="de-DE" sz="1400" dirty="0" smtClean="0"/>
                <a:t>- etc. </a:t>
              </a: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366182" y="3936994"/>
              <a:ext cx="2238375" cy="160043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>
                <a:spcBef>
                  <a:spcPct val="40000"/>
                </a:spcBef>
                <a:defRPr/>
              </a:pPr>
              <a:r>
                <a:rPr lang="de-DE" sz="1400" b="1" dirty="0" smtClean="0"/>
                <a:t>Lernmaterialien:</a:t>
              </a:r>
              <a:r>
                <a:rPr lang="de-DE" sz="1400" dirty="0" smtClean="0"/>
                <a:t/>
              </a:r>
              <a:br>
                <a:rPr lang="de-DE" sz="1400" dirty="0" smtClean="0"/>
              </a:br>
              <a:r>
                <a:rPr lang="de-DE" sz="1400" dirty="0" smtClean="0"/>
                <a:t>- Skripte / Textbände</a:t>
              </a:r>
              <a:br>
                <a:rPr lang="de-DE" sz="1400" dirty="0" smtClean="0"/>
              </a:br>
              <a:r>
                <a:rPr lang="de-DE" sz="1400" dirty="0" smtClean="0"/>
                <a:t>- Präsentationen</a:t>
              </a:r>
              <a:br>
                <a:rPr lang="de-DE" sz="1400" dirty="0" smtClean="0"/>
              </a:br>
              <a:r>
                <a:rPr lang="de-DE" sz="1400" dirty="0" smtClean="0"/>
                <a:t>- Lehrbücher</a:t>
              </a:r>
              <a:br>
                <a:rPr lang="de-DE" sz="1400" dirty="0" smtClean="0"/>
              </a:br>
              <a:r>
                <a:rPr lang="de-DE" sz="1400" dirty="0" smtClean="0"/>
                <a:t>- Übungen</a:t>
              </a:r>
              <a:br>
                <a:rPr lang="de-DE" sz="1400" dirty="0" smtClean="0"/>
              </a:br>
              <a:r>
                <a:rPr lang="de-DE" sz="1400" dirty="0" smtClean="0"/>
                <a:t>- etc.</a:t>
              </a:r>
              <a:r>
                <a:rPr lang="de-DE" sz="1400" dirty="0"/>
                <a:t/>
              </a:r>
              <a:br>
                <a:rPr lang="de-DE" sz="1400" dirty="0"/>
              </a:br>
              <a:endParaRPr lang="de-DE" sz="1400" dirty="0"/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1258888" y="1524221"/>
            <a:ext cx="5774268" cy="617843"/>
            <a:chOff x="1666871" y="1908201"/>
            <a:chExt cx="5774268" cy="617843"/>
          </a:xfrm>
        </p:grpSpPr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1666871" y="2218267"/>
              <a:ext cx="5774268" cy="30777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de-DE" sz="1400" dirty="0" smtClean="0"/>
                <a:t>Was können die Lernenden nach Abschluss der Weiterbildung?</a:t>
              </a:r>
              <a:endParaRPr lang="de-DE" sz="1400" dirty="0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3635505" y="1908201"/>
              <a:ext cx="1837001" cy="30777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de-DE" sz="1400" b="1" dirty="0" smtClean="0"/>
                <a:t>Lernergebnisse</a:t>
              </a:r>
              <a:endParaRPr lang="de-DE" sz="1400" b="1" dirty="0"/>
            </a:p>
          </p:txBody>
        </p:sp>
      </p:grp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4582228" y="2805664"/>
            <a:ext cx="1598478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Was wird geprüft bzw.</a:t>
            </a:r>
            <a:br>
              <a:rPr lang="de-DE" sz="1400" dirty="0" smtClean="0"/>
            </a:br>
            <a:r>
              <a:rPr lang="de-DE" sz="1400" dirty="0" smtClean="0"/>
              <a:t>erfasst?</a:t>
            </a:r>
            <a:br>
              <a:rPr lang="de-DE" sz="1400" dirty="0" smtClean="0"/>
            </a:br>
            <a:endParaRPr lang="de-DE" sz="1400" dirty="0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4590694" y="2497887"/>
            <a:ext cx="3308745" cy="30777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Lernerfolgskontrollen</a:t>
            </a:r>
            <a:endParaRPr lang="de-DE" sz="1400" b="1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927100" y="2805664"/>
            <a:ext cx="1598478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Was lernen die Lernenden während der Weiterbildung?</a:t>
            </a:r>
            <a:endParaRPr lang="de-DE" sz="1400" dirty="0"/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525578" y="2805664"/>
            <a:ext cx="1710266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Wie lernen die Lernenden während der Weiterbildung?</a:t>
            </a:r>
            <a:endParaRPr lang="de-DE" sz="1400" dirty="0"/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927100" y="2497887"/>
            <a:ext cx="3308745" cy="30777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Lernaktivitäten</a:t>
            </a:r>
            <a:endParaRPr lang="de-DE" sz="1400" b="1" dirty="0"/>
          </a:p>
        </p:txBody>
      </p:sp>
      <p:sp>
        <p:nvSpPr>
          <p:cNvPr id="25" name="Pfeil nach oben 24"/>
          <p:cNvSpPr/>
          <p:nvPr/>
        </p:nvSpPr>
        <p:spPr bwMode="auto">
          <a:xfrm>
            <a:off x="2370667" y="2142064"/>
            <a:ext cx="609600" cy="355823"/>
          </a:xfrm>
          <a:prstGeom prst="up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Pfeil nach oben 25"/>
          <p:cNvSpPr/>
          <p:nvPr/>
        </p:nvSpPr>
        <p:spPr bwMode="auto">
          <a:xfrm>
            <a:off x="5731933" y="2133486"/>
            <a:ext cx="609600" cy="355823"/>
          </a:xfrm>
          <a:prstGeom prst="up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Pfeil nach oben 26"/>
          <p:cNvSpPr/>
          <p:nvPr/>
        </p:nvSpPr>
        <p:spPr bwMode="auto">
          <a:xfrm>
            <a:off x="2218267" y="3793639"/>
            <a:ext cx="609600" cy="355823"/>
          </a:xfrm>
          <a:prstGeom prst="up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Pfeil nach oben 27"/>
          <p:cNvSpPr/>
          <p:nvPr/>
        </p:nvSpPr>
        <p:spPr bwMode="auto">
          <a:xfrm>
            <a:off x="5884373" y="3776705"/>
            <a:ext cx="609600" cy="355823"/>
          </a:xfrm>
          <a:prstGeom prst="upArrow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BE8F3F-6A43-463F-8776-236202E212FA}" type="slidenum">
              <a:rPr lang="de-DE"/>
              <a:pPr>
                <a:defRPr/>
              </a:pPr>
              <a:t>12</a:t>
            </a:fld>
            <a:endParaRPr lang="de-DE" sz="1000" b="0" i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Ablauf der Begutachtung</a:t>
            </a: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552449" y="1704447"/>
            <a:ext cx="7236883" cy="323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Für jede Lerneinheit („Modul“) der Fort- bzw. Weiterbildung bearbeitet der Gutachter bzw. die Gutachterin folgende Schritte:</a:t>
            </a:r>
          </a:p>
          <a:p>
            <a:pPr marL="342900" lvl="0" indent="-342900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+mj-lt"/>
              <a:buAutoNum type="arabicParenBoth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Bestimmung bzw. Bestätigung der Lernergebnisse des Moduls </a:t>
            </a:r>
          </a:p>
          <a:p>
            <a:pPr marL="342900" lvl="0" indent="-342900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+mj-lt"/>
              <a:buAutoNum type="arabicParenBoth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Bewertung des Niveaus der Kompetenzorientierung des Moduls</a:t>
            </a:r>
          </a:p>
          <a:p>
            <a:pPr marL="342900" lvl="0" indent="-342900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+mj-lt"/>
              <a:buAutoNum type="arabicParenBoth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Bestimmung des </a:t>
            </a:r>
            <a:r>
              <a:rPr lang="de-DE" sz="1700" dirty="0" err="1" smtClean="0">
                <a:solidFill>
                  <a:srgbClr val="003399"/>
                </a:solidFill>
                <a:latin typeface="Arial" charset="0"/>
              </a:rPr>
              <a:t>Workloads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BE8F3F-6A43-463F-8776-236202E212FA}" type="slidenum">
              <a:rPr lang="de-DE"/>
              <a:pPr>
                <a:defRPr/>
              </a:pPr>
              <a:t>13</a:t>
            </a:fld>
            <a:endParaRPr lang="de-DE" sz="1000" b="0" i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Bestimmung bzw. Bestätigung der Lernergebnisse</a:t>
            </a:r>
          </a:p>
        </p:txBody>
      </p:sp>
      <p:sp>
        <p:nvSpPr>
          <p:cNvPr id="6" name="Foliennummernplatzhalter 3"/>
          <p:cNvSpPr txBox="1">
            <a:spLocks/>
          </p:cNvSpPr>
          <p:nvPr/>
        </p:nvSpPr>
        <p:spPr bwMode="auto">
          <a:xfrm>
            <a:off x="552450" y="6505575"/>
            <a:ext cx="3746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9AFE7D-1F55-44A6-BC47-6E39BE303C75}" type="slidenum">
              <a:rPr kumimoji="0" lang="de-DE" sz="900" b="1" i="1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10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58863" y="2170113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964364" y="1536036"/>
            <a:ext cx="1746250" cy="17081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Unabhängig begutachtete Lernergebnisse</a:t>
            </a:r>
            <a:endParaRPr lang="de-DE" sz="1400" b="1" dirty="0"/>
          </a:p>
          <a:p>
            <a:pPr algn="ctr">
              <a:spcBef>
                <a:spcPct val="50000"/>
              </a:spcBef>
              <a:defRPr/>
            </a:pPr>
            <a:r>
              <a:rPr lang="de-DE" sz="1400" dirty="0" smtClean="0"/>
              <a:t>(in der Allgemeinen Anrechnungs-</a:t>
            </a:r>
            <a:r>
              <a:rPr lang="de-DE" sz="1400" dirty="0" err="1" smtClean="0"/>
              <a:t>empfehlung</a:t>
            </a:r>
            <a:r>
              <a:rPr lang="de-DE" sz="1400" dirty="0" smtClean="0"/>
              <a:t>)</a:t>
            </a:r>
            <a:endParaRPr lang="de-DE" sz="1400" dirty="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85738" y="1535113"/>
            <a:ext cx="1566862" cy="127727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Intendierte Lern-</a:t>
            </a:r>
            <a:r>
              <a:rPr lang="de-DE" sz="1400" b="1" dirty="0" err="1" smtClean="0"/>
              <a:t>ergebnisse</a:t>
            </a:r>
            <a:r>
              <a:rPr lang="de-DE" sz="1400" b="1" dirty="0" smtClean="0"/>
              <a:t> </a:t>
            </a:r>
            <a:endParaRPr lang="de-DE" sz="1400" b="1" dirty="0"/>
          </a:p>
          <a:p>
            <a:pPr algn="ctr">
              <a:spcBef>
                <a:spcPct val="50000"/>
              </a:spcBef>
              <a:defRPr/>
            </a:pPr>
            <a:r>
              <a:rPr lang="de-DE" sz="1400" dirty="0" smtClean="0"/>
              <a:t>(vom Anbieter beschrieben</a:t>
            </a:r>
            <a:endParaRPr lang="de-DE" sz="1400" dirty="0"/>
          </a:p>
        </p:txBody>
      </p:sp>
      <p:cxnSp>
        <p:nvCxnSpPr>
          <p:cNvPr id="11" name="Gerade Verbindung mit Pfeil 10"/>
          <p:cNvCxnSpPr>
            <a:stCxn id="21" idx="1"/>
          </p:cNvCxnSpPr>
          <p:nvPr/>
        </p:nvCxnSpPr>
        <p:spPr bwMode="auto">
          <a:xfrm flipH="1">
            <a:off x="1754881" y="2169785"/>
            <a:ext cx="1356619" cy="32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6" name="Gruppieren 15"/>
          <p:cNvGrpSpPr/>
          <p:nvPr/>
        </p:nvGrpSpPr>
        <p:grpSpPr>
          <a:xfrm>
            <a:off x="185738" y="3272183"/>
            <a:ext cx="6553729" cy="3022366"/>
            <a:chOff x="185738" y="3272183"/>
            <a:chExt cx="6553729" cy="3022366"/>
          </a:xfrm>
        </p:grpSpPr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185738" y="3272183"/>
              <a:ext cx="6553729" cy="302236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40000"/>
                </a:spcBef>
                <a:defRPr/>
              </a:pPr>
              <a:endParaRPr lang="de-DE" sz="1400" b="1" dirty="0"/>
            </a:p>
            <a:p>
              <a:pPr>
                <a:spcBef>
                  <a:spcPct val="40000"/>
                </a:spcBef>
                <a:defRPr/>
              </a:pPr>
              <a:r>
                <a:rPr lang="de-DE" sz="1400" b="1" dirty="0" smtClean="0"/>
                <a:t>Authentische Dokumente aus der Fort- bzw. Weiterbildung</a:t>
              </a:r>
              <a:endParaRPr lang="de-DE" sz="1400" b="1" dirty="0"/>
            </a:p>
            <a:p>
              <a:pPr algn="ctr">
                <a:spcBef>
                  <a:spcPct val="40000"/>
                </a:spcBef>
                <a:defRPr/>
              </a:pPr>
              <a:endParaRPr lang="de-DE" sz="1400" b="1" dirty="0"/>
            </a:p>
            <a:p>
              <a:pPr algn="ctr">
                <a:spcBef>
                  <a:spcPct val="40000"/>
                </a:spcBef>
                <a:defRPr/>
              </a:pPr>
              <a:endParaRPr lang="de-DE" sz="1400" b="1" dirty="0"/>
            </a:p>
            <a:p>
              <a:pPr algn="ctr">
                <a:spcBef>
                  <a:spcPct val="40000"/>
                </a:spcBef>
                <a:defRPr/>
              </a:pPr>
              <a:endParaRPr lang="de-DE" sz="1400" b="1" dirty="0"/>
            </a:p>
            <a:p>
              <a:pPr algn="ctr">
                <a:spcBef>
                  <a:spcPct val="40000"/>
                </a:spcBef>
                <a:defRPr/>
              </a:pPr>
              <a:endParaRPr lang="de-DE" sz="1400" b="1" dirty="0"/>
            </a:p>
            <a:p>
              <a:pPr algn="ctr">
                <a:spcBef>
                  <a:spcPct val="40000"/>
                </a:spcBef>
                <a:defRPr/>
              </a:pPr>
              <a:endParaRPr lang="de-DE" sz="1400" b="1" dirty="0"/>
            </a:p>
            <a:p>
              <a:pPr algn="ctr">
                <a:spcBef>
                  <a:spcPct val="40000"/>
                </a:spcBef>
                <a:defRPr/>
              </a:pPr>
              <a:endParaRPr lang="de-DE" sz="1400" b="1" dirty="0"/>
            </a:p>
            <a:p>
              <a:pPr algn="ctr">
                <a:spcBef>
                  <a:spcPct val="40000"/>
                </a:spcBef>
                <a:defRPr/>
              </a:pPr>
              <a:endParaRPr lang="de-DE" sz="1400" b="1" dirty="0"/>
            </a:p>
            <a:p>
              <a:pPr algn="ctr">
                <a:spcBef>
                  <a:spcPct val="40000"/>
                </a:spcBef>
                <a:defRPr/>
              </a:pPr>
              <a:endParaRPr lang="de-DE" sz="1400" b="1" dirty="0"/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2738506" y="4087813"/>
              <a:ext cx="3780827" cy="160043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>
                <a:spcBef>
                  <a:spcPct val="40000"/>
                </a:spcBef>
                <a:defRPr/>
              </a:pPr>
              <a:r>
                <a:rPr lang="de-DE" sz="1400" b="1" dirty="0" smtClean="0"/>
                <a:t>Lernerfolgskontrollen:</a:t>
              </a:r>
              <a:r>
                <a:rPr lang="de-DE" sz="1400" dirty="0" smtClean="0"/>
                <a:t/>
              </a:r>
              <a:br>
                <a:rPr lang="de-DE" sz="1400" dirty="0" smtClean="0"/>
              </a:br>
              <a:r>
                <a:rPr lang="de-DE" sz="1400" dirty="0" smtClean="0"/>
                <a:t>- Prüfungsaufgaben</a:t>
              </a:r>
              <a:br>
                <a:rPr lang="de-DE" sz="1400" dirty="0" smtClean="0"/>
              </a:br>
              <a:r>
                <a:rPr lang="de-DE" sz="1400" dirty="0" smtClean="0"/>
                <a:t>- Prüfungsbearbeitungen</a:t>
              </a:r>
              <a:br>
                <a:rPr lang="de-DE" sz="1400" dirty="0" smtClean="0"/>
              </a:br>
              <a:r>
                <a:rPr lang="de-DE" sz="1400" dirty="0" smtClean="0"/>
                <a:t>- Präsentationen der Lernenden</a:t>
              </a:r>
              <a:br>
                <a:rPr lang="de-DE" sz="1400" dirty="0" smtClean="0"/>
              </a:br>
              <a:r>
                <a:rPr lang="de-DE" sz="1400" dirty="0" smtClean="0"/>
                <a:t>- Hausarbeiten</a:t>
              </a:r>
              <a:r>
                <a:rPr lang="de-DE" sz="1400" dirty="0"/>
                <a:t/>
              </a:r>
              <a:br>
                <a:rPr lang="de-DE" sz="1400" dirty="0"/>
              </a:br>
              <a:r>
                <a:rPr lang="de-DE" sz="1400" dirty="0" smtClean="0"/>
                <a:t>- Projektberichte der Lernenden</a:t>
              </a:r>
              <a:br>
                <a:rPr lang="de-DE" sz="1400" dirty="0" smtClean="0"/>
              </a:br>
              <a:r>
                <a:rPr lang="de-DE" sz="1400" dirty="0" smtClean="0"/>
                <a:t>- etc. </a:t>
              </a: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366182" y="4089400"/>
              <a:ext cx="2238375" cy="160043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>
                <a:spcBef>
                  <a:spcPct val="40000"/>
                </a:spcBef>
                <a:defRPr/>
              </a:pPr>
              <a:r>
                <a:rPr lang="de-DE" sz="1400" b="1" dirty="0" smtClean="0"/>
                <a:t>Lernmaterialien:</a:t>
              </a:r>
              <a:r>
                <a:rPr lang="de-DE" sz="1400" dirty="0" smtClean="0"/>
                <a:t/>
              </a:r>
              <a:br>
                <a:rPr lang="de-DE" sz="1400" dirty="0" smtClean="0"/>
              </a:br>
              <a:r>
                <a:rPr lang="de-DE" sz="1400" dirty="0" smtClean="0"/>
                <a:t>- Skripte / Textbände</a:t>
              </a:r>
              <a:br>
                <a:rPr lang="de-DE" sz="1400" dirty="0" smtClean="0"/>
              </a:br>
              <a:r>
                <a:rPr lang="de-DE" sz="1400" dirty="0" smtClean="0"/>
                <a:t>- Präsentationen</a:t>
              </a:r>
              <a:br>
                <a:rPr lang="de-DE" sz="1400" dirty="0" smtClean="0"/>
              </a:br>
              <a:r>
                <a:rPr lang="de-DE" sz="1400" dirty="0" smtClean="0"/>
                <a:t>- Lehrbücher</a:t>
              </a:r>
              <a:br>
                <a:rPr lang="de-DE" sz="1400" dirty="0" smtClean="0"/>
              </a:br>
              <a:r>
                <a:rPr lang="de-DE" sz="1400" dirty="0" smtClean="0"/>
                <a:t>- Übungen</a:t>
              </a:r>
              <a:br>
                <a:rPr lang="de-DE" sz="1400" dirty="0" smtClean="0"/>
              </a:br>
              <a:r>
                <a:rPr lang="de-DE" sz="1400" dirty="0" smtClean="0"/>
                <a:t>- etc.</a:t>
              </a:r>
              <a:r>
                <a:rPr lang="de-DE" sz="1400" dirty="0"/>
                <a:t/>
              </a:r>
              <a:br>
                <a:rPr lang="de-DE" sz="1400" dirty="0"/>
              </a:br>
              <a:endParaRPr lang="de-DE" sz="1400" dirty="0"/>
            </a:p>
          </p:txBody>
        </p:sp>
      </p:grpSp>
      <p:sp>
        <p:nvSpPr>
          <p:cNvPr id="21" name="Textfeld 20"/>
          <p:cNvSpPr txBox="1"/>
          <p:nvPr/>
        </p:nvSpPr>
        <p:spPr>
          <a:xfrm>
            <a:off x="3111500" y="1908175"/>
            <a:ext cx="1558925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sz="1400" dirty="0" smtClean="0"/>
              <a:t>Fachgutachter vergleicht</a:t>
            </a:r>
            <a:endParaRPr lang="de-DE" sz="1400" dirty="0"/>
          </a:p>
        </p:txBody>
      </p:sp>
      <p:cxnSp>
        <p:nvCxnSpPr>
          <p:cNvPr id="32" name="Gerade Verbindung mit Pfeil 31"/>
          <p:cNvCxnSpPr/>
          <p:nvPr/>
        </p:nvCxnSpPr>
        <p:spPr bwMode="auto">
          <a:xfrm flipH="1">
            <a:off x="3903133" y="2450647"/>
            <a:ext cx="1" cy="77661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Pfeil nach rechts 33"/>
          <p:cNvSpPr/>
          <p:nvPr/>
        </p:nvSpPr>
        <p:spPr bwMode="auto">
          <a:xfrm>
            <a:off x="4670424" y="2039308"/>
            <a:ext cx="2293939" cy="26161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BE8F3F-6A43-463F-8776-236202E212FA}" type="slidenum">
              <a:rPr lang="de-DE"/>
              <a:pPr>
                <a:defRPr/>
              </a:pPr>
              <a:t>14</a:t>
            </a:fld>
            <a:endParaRPr lang="de-DE" sz="1000" b="0" i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Lernergebnisse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Beispiel: Weiterbildung „Mediation“</a:t>
            </a:r>
            <a:endParaRPr lang="de-DE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95" y="2323040"/>
            <a:ext cx="8542330" cy="3112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BE8F3F-6A43-463F-8776-236202E212FA}" type="slidenum">
              <a:rPr lang="de-DE"/>
              <a:pPr>
                <a:defRPr/>
              </a:pPr>
              <a:t>15</a:t>
            </a:fld>
            <a:endParaRPr lang="de-DE" sz="1000" b="0" i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Bewertung des Niveaus der Kompetenzorientierung</a:t>
            </a:r>
          </a:p>
        </p:txBody>
      </p:sp>
      <p:sp>
        <p:nvSpPr>
          <p:cNvPr id="6" name="Foliennummernplatzhalter 3"/>
          <p:cNvSpPr txBox="1">
            <a:spLocks/>
          </p:cNvSpPr>
          <p:nvPr/>
        </p:nvSpPr>
        <p:spPr bwMode="auto">
          <a:xfrm>
            <a:off x="552450" y="6505575"/>
            <a:ext cx="3746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9AFE7D-1F55-44A6-BC47-6E39BE303C75}" type="slidenum">
              <a:rPr kumimoji="0" lang="de-DE" sz="900" b="1" i="1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sz="10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58863" y="2170113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311400" y="1800781"/>
            <a:ext cx="1566862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Module Level </a:t>
            </a:r>
            <a:r>
              <a:rPr lang="de-DE" sz="1400" b="1" dirty="0" err="1" smtClean="0"/>
              <a:t>Indicator</a:t>
            </a:r>
            <a:r>
              <a:rPr lang="de-DE" sz="1400" b="1" dirty="0" smtClean="0"/>
              <a:t> (MLI)</a:t>
            </a:r>
            <a:br>
              <a:rPr lang="de-DE" sz="1400" b="1" dirty="0" smtClean="0"/>
            </a:br>
            <a:r>
              <a:rPr lang="de-DE" sz="1400" dirty="0" smtClean="0"/>
              <a:t>(51 Kriterien)</a:t>
            </a:r>
            <a:endParaRPr lang="de-DE" sz="1400" dirty="0"/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0" y="3286359"/>
            <a:ext cx="6189662" cy="30223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40000"/>
              </a:spcBef>
              <a:defRPr/>
            </a:pPr>
            <a:endParaRPr lang="de-DE" sz="1400" b="1" dirty="0"/>
          </a:p>
          <a:p>
            <a:pPr>
              <a:spcBef>
                <a:spcPct val="40000"/>
              </a:spcBef>
              <a:defRPr/>
            </a:pPr>
            <a:r>
              <a:rPr lang="de-DE" sz="1400" b="1" dirty="0" smtClean="0"/>
              <a:t>Authentische Dokumente aus der Fort- bzw. Weiterbildung</a:t>
            </a:r>
            <a:endParaRPr lang="de-DE" sz="1400" b="1" dirty="0"/>
          </a:p>
          <a:p>
            <a:pPr algn="ctr">
              <a:spcBef>
                <a:spcPct val="40000"/>
              </a:spcBef>
              <a:defRPr/>
            </a:pPr>
            <a:endParaRPr lang="de-DE" sz="1400" b="1" dirty="0"/>
          </a:p>
          <a:p>
            <a:pPr algn="ctr">
              <a:spcBef>
                <a:spcPct val="40000"/>
              </a:spcBef>
              <a:defRPr/>
            </a:pPr>
            <a:endParaRPr lang="de-DE" sz="1400" b="1" dirty="0"/>
          </a:p>
          <a:p>
            <a:pPr algn="ctr">
              <a:spcBef>
                <a:spcPct val="40000"/>
              </a:spcBef>
              <a:defRPr/>
            </a:pPr>
            <a:endParaRPr lang="de-DE" sz="1400" b="1" dirty="0"/>
          </a:p>
          <a:p>
            <a:pPr algn="ctr">
              <a:spcBef>
                <a:spcPct val="40000"/>
              </a:spcBef>
              <a:defRPr/>
            </a:pPr>
            <a:endParaRPr lang="de-DE" sz="1400" b="1" dirty="0"/>
          </a:p>
          <a:p>
            <a:pPr algn="ctr">
              <a:spcBef>
                <a:spcPct val="40000"/>
              </a:spcBef>
              <a:defRPr/>
            </a:pPr>
            <a:endParaRPr lang="de-DE" sz="1400" b="1" dirty="0"/>
          </a:p>
          <a:p>
            <a:pPr algn="ctr">
              <a:spcBef>
                <a:spcPct val="40000"/>
              </a:spcBef>
              <a:defRPr/>
            </a:pPr>
            <a:endParaRPr lang="de-DE" sz="1400" b="1" dirty="0"/>
          </a:p>
          <a:p>
            <a:pPr algn="ctr">
              <a:spcBef>
                <a:spcPct val="40000"/>
              </a:spcBef>
              <a:defRPr/>
            </a:pPr>
            <a:endParaRPr lang="de-DE" sz="1400" b="1" dirty="0"/>
          </a:p>
          <a:p>
            <a:pPr algn="ctr">
              <a:spcBef>
                <a:spcPct val="40000"/>
              </a:spcBef>
              <a:defRPr/>
            </a:pPr>
            <a:endParaRPr lang="de-DE" sz="1400" b="1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738506" y="4087813"/>
            <a:ext cx="3247427" cy="1600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40000"/>
              </a:spcBef>
              <a:defRPr/>
            </a:pPr>
            <a:r>
              <a:rPr lang="de-DE" sz="1400" b="1" dirty="0" smtClean="0"/>
              <a:t>Lernerfolgskontrollen:</a:t>
            </a: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dirty="0" smtClean="0"/>
              <a:t>- Prüfungsaufgaben</a:t>
            </a:r>
            <a:br>
              <a:rPr lang="de-DE" sz="1400" dirty="0" smtClean="0"/>
            </a:br>
            <a:r>
              <a:rPr lang="de-DE" sz="1400" dirty="0" smtClean="0"/>
              <a:t>- Prüfungsbearbeitungen</a:t>
            </a:r>
            <a:br>
              <a:rPr lang="de-DE" sz="1400" dirty="0" smtClean="0"/>
            </a:br>
            <a:r>
              <a:rPr lang="de-DE" sz="1400" dirty="0" smtClean="0"/>
              <a:t>- Präsentationen der Lernenden</a:t>
            </a:r>
            <a:br>
              <a:rPr lang="de-DE" sz="1400" dirty="0" smtClean="0"/>
            </a:br>
            <a:r>
              <a:rPr lang="de-DE" sz="1400" dirty="0" smtClean="0"/>
              <a:t>- Hausarbeiten</a:t>
            </a:r>
            <a:r>
              <a:rPr lang="de-DE" sz="1400" dirty="0"/>
              <a:t/>
            </a:r>
            <a:br>
              <a:rPr lang="de-DE" sz="1400" dirty="0"/>
            </a:br>
            <a:r>
              <a:rPr lang="de-DE" sz="1400" dirty="0" smtClean="0"/>
              <a:t>- Projektberichte der Lernenden</a:t>
            </a:r>
            <a:br>
              <a:rPr lang="de-DE" sz="1400" dirty="0" smtClean="0"/>
            </a:br>
            <a:r>
              <a:rPr lang="de-DE" sz="1400" dirty="0" smtClean="0"/>
              <a:t>- etc. 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366182" y="4089400"/>
            <a:ext cx="2238375" cy="1600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40000"/>
              </a:spcBef>
              <a:defRPr/>
            </a:pPr>
            <a:r>
              <a:rPr lang="de-DE" sz="1400" b="1" dirty="0" smtClean="0"/>
              <a:t>Lernmaterialien:</a:t>
            </a: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dirty="0" smtClean="0"/>
              <a:t>- Skripte / Textbände</a:t>
            </a:r>
            <a:br>
              <a:rPr lang="de-DE" sz="1400" dirty="0" smtClean="0"/>
            </a:br>
            <a:r>
              <a:rPr lang="de-DE" sz="1400" dirty="0" smtClean="0"/>
              <a:t>- Präsentationen</a:t>
            </a:r>
            <a:br>
              <a:rPr lang="de-DE" sz="1400" dirty="0" smtClean="0"/>
            </a:br>
            <a:r>
              <a:rPr lang="de-DE" sz="1400" dirty="0" smtClean="0"/>
              <a:t>- Lehrbücher</a:t>
            </a:r>
            <a:br>
              <a:rPr lang="de-DE" sz="1400" dirty="0" smtClean="0"/>
            </a:br>
            <a:r>
              <a:rPr lang="de-DE" sz="1400" dirty="0" smtClean="0"/>
              <a:t>- Übungen</a:t>
            </a:r>
            <a:br>
              <a:rPr lang="de-DE" sz="1400" dirty="0" smtClean="0"/>
            </a:br>
            <a:r>
              <a:rPr lang="de-DE" sz="1400" dirty="0" smtClean="0"/>
              <a:t>- etc.</a:t>
            </a:r>
            <a:r>
              <a:rPr lang="de-DE" sz="1400" dirty="0"/>
              <a:t/>
            </a:r>
            <a:br>
              <a:rPr lang="de-DE" sz="1400" dirty="0"/>
            </a:br>
            <a:endParaRPr lang="de-DE" sz="1400" dirty="0"/>
          </a:p>
        </p:txBody>
      </p:sp>
      <p:sp>
        <p:nvSpPr>
          <p:cNvPr id="21" name="Textfeld 20"/>
          <p:cNvSpPr txBox="1"/>
          <p:nvPr/>
        </p:nvSpPr>
        <p:spPr>
          <a:xfrm>
            <a:off x="479425" y="1927427"/>
            <a:ext cx="1831975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de-DE" sz="1400" dirty="0" smtClean="0"/>
              <a:t>Fachgutachter/in bewertet</a:t>
            </a:r>
            <a:endParaRPr lang="de-DE" sz="1400" dirty="0"/>
          </a:p>
        </p:txBody>
      </p:sp>
      <p:cxnSp>
        <p:nvCxnSpPr>
          <p:cNvPr id="32" name="Gerade Verbindung mit Pfeil 31"/>
          <p:cNvCxnSpPr/>
          <p:nvPr/>
        </p:nvCxnSpPr>
        <p:spPr bwMode="auto">
          <a:xfrm flipH="1">
            <a:off x="1363132" y="2450647"/>
            <a:ext cx="1" cy="77661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Pfeil nach rechts 33"/>
          <p:cNvSpPr/>
          <p:nvPr/>
        </p:nvSpPr>
        <p:spPr bwMode="auto">
          <a:xfrm>
            <a:off x="3878262" y="2039308"/>
            <a:ext cx="2497139" cy="26161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5401" y="1476008"/>
            <a:ext cx="2543175" cy="4057650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886086-6C97-4080-A5EE-016B425C5692}" type="slidenum">
              <a:rPr lang="de-DE"/>
              <a:pPr>
                <a:defRPr/>
              </a:pPr>
              <a:t>16</a:t>
            </a:fld>
            <a:endParaRPr lang="de-DE" i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Kompetenzorientierung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und Anrechnungsempfehlung</a:t>
            </a:r>
            <a:endParaRPr lang="de-DE" sz="1600" dirty="0"/>
          </a:p>
        </p:txBody>
      </p:sp>
      <p:sp>
        <p:nvSpPr>
          <p:cNvPr id="7" name="Gestreifter Pfeil nach rechts 6"/>
          <p:cNvSpPr/>
          <p:nvPr/>
        </p:nvSpPr>
        <p:spPr bwMode="auto">
          <a:xfrm rot="16200000">
            <a:off x="-1374246" y="3981979"/>
            <a:ext cx="4602692" cy="279400"/>
          </a:xfrm>
          <a:prstGeom prst="stripedRightArrow">
            <a:avLst>
              <a:gd name="adj1" fmla="val 50000"/>
              <a:gd name="adj2" fmla="val 13787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 rot="16200000">
            <a:off x="-1297518" y="4055534"/>
            <a:ext cx="3699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Kompetenzorientierung</a:t>
            </a:r>
            <a:endParaRPr lang="de-DE" dirty="0">
              <a:latin typeface="+mj-lt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2467" y="2248017"/>
            <a:ext cx="2543175" cy="4057650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1756833" y="1894534"/>
            <a:ext cx="2860675" cy="35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MLI Ergebnisse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2" name="Geschweifte Klammer rechts 31"/>
          <p:cNvSpPr/>
          <p:nvPr/>
        </p:nvSpPr>
        <p:spPr bwMode="auto">
          <a:xfrm>
            <a:off x="4075642" y="2231083"/>
            <a:ext cx="335492" cy="1333383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Geschweifte Klammer rechts 32"/>
          <p:cNvSpPr/>
          <p:nvPr/>
        </p:nvSpPr>
        <p:spPr bwMode="auto">
          <a:xfrm>
            <a:off x="4075642" y="3606801"/>
            <a:ext cx="284692" cy="186266"/>
          </a:xfrm>
          <a:prstGeom prst="rightBrace">
            <a:avLst>
              <a:gd name="adj1" fmla="val 25543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Geschweifte Klammer rechts 34"/>
          <p:cNvSpPr/>
          <p:nvPr/>
        </p:nvSpPr>
        <p:spPr bwMode="auto">
          <a:xfrm>
            <a:off x="4085696" y="3852334"/>
            <a:ext cx="284692" cy="186266"/>
          </a:xfrm>
          <a:prstGeom prst="rightBrace">
            <a:avLst>
              <a:gd name="adj1" fmla="val 25543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Geschweifte Klammer rechts 36"/>
          <p:cNvSpPr/>
          <p:nvPr/>
        </p:nvSpPr>
        <p:spPr bwMode="auto">
          <a:xfrm>
            <a:off x="4060296" y="4038600"/>
            <a:ext cx="335492" cy="474133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Geschweifte Klammer rechts 37"/>
          <p:cNvSpPr/>
          <p:nvPr/>
        </p:nvSpPr>
        <p:spPr bwMode="auto">
          <a:xfrm>
            <a:off x="4085696" y="4512733"/>
            <a:ext cx="335492" cy="1792934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Legende mit Linie 2 39"/>
          <p:cNvSpPr/>
          <p:nvPr/>
        </p:nvSpPr>
        <p:spPr bwMode="auto">
          <a:xfrm>
            <a:off x="5728493" y="1754949"/>
            <a:ext cx="3195373" cy="681450"/>
          </a:xfrm>
          <a:prstGeom prst="borderCallout2">
            <a:avLst>
              <a:gd name="adj1" fmla="val 15023"/>
              <a:gd name="adj2" fmla="val -238"/>
              <a:gd name="adj3" fmla="val 18750"/>
              <a:gd name="adj4" fmla="val -16667"/>
              <a:gd name="adj5" fmla="val 164684"/>
              <a:gd name="adj6" fmla="val -41338"/>
            </a:avLst>
          </a:prstGeom>
          <a:solidFill>
            <a:srgbClr val="FFFF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de-DE" sz="1400" dirty="0" smtClean="0">
                <a:solidFill>
                  <a:schemeClr val="tx1"/>
                </a:solidFill>
                <a:latin typeface="Arial" charset="0"/>
              </a:rPr>
              <a:t>Unbeschränkt anrechenbar auf Bachelor- und Masterstudiengänge</a:t>
            </a:r>
          </a:p>
        </p:txBody>
      </p:sp>
      <p:sp>
        <p:nvSpPr>
          <p:cNvPr id="41" name="Legende mit Linie 2 40"/>
          <p:cNvSpPr/>
          <p:nvPr/>
        </p:nvSpPr>
        <p:spPr bwMode="auto">
          <a:xfrm>
            <a:off x="5728494" y="2588798"/>
            <a:ext cx="3195372" cy="865601"/>
          </a:xfrm>
          <a:prstGeom prst="borderCallout2">
            <a:avLst>
              <a:gd name="adj1" fmla="val 15023"/>
              <a:gd name="adj2" fmla="val -238"/>
              <a:gd name="adj3" fmla="val 18750"/>
              <a:gd name="adj4" fmla="val -16667"/>
              <a:gd name="adj5" fmla="val 128044"/>
              <a:gd name="adj6" fmla="val -43429"/>
            </a:avLst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de-DE" sz="1400" dirty="0" smtClean="0">
                <a:solidFill>
                  <a:schemeClr val="tx1"/>
                </a:solidFill>
                <a:latin typeface="Arial" charset="0"/>
              </a:rPr>
              <a:t>Begrenzt anrechenbar auf Masterstudiengänge, unbeschränkt auf Bachelorstudiengänge</a:t>
            </a:r>
          </a:p>
        </p:txBody>
      </p:sp>
      <p:sp>
        <p:nvSpPr>
          <p:cNvPr id="42" name="Legende mit Linie 2 41"/>
          <p:cNvSpPr/>
          <p:nvPr/>
        </p:nvSpPr>
        <p:spPr bwMode="auto">
          <a:xfrm>
            <a:off x="5728493" y="3647132"/>
            <a:ext cx="3195372" cy="865601"/>
          </a:xfrm>
          <a:prstGeom prst="borderCallout2">
            <a:avLst>
              <a:gd name="adj1" fmla="val 15023"/>
              <a:gd name="adj2" fmla="val -238"/>
              <a:gd name="adj3" fmla="val 18750"/>
              <a:gd name="adj4" fmla="val -16667"/>
              <a:gd name="adj5" fmla="val 34144"/>
              <a:gd name="adj6" fmla="val -42899"/>
            </a:avLst>
          </a:prstGeom>
          <a:solidFill>
            <a:srgbClr val="CBF2C0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de-DE" sz="1400" dirty="0" smtClean="0">
                <a:solidFill>
                  <a:schemeClr val="tx1"/>
                </a:solidFill>
                <a:latin typeface="Arial" charset="0"/>
              </a:rPr>
              <a:t>Unbeschränkt anrechenbar auf Bachelorstudiengänge, keine Anrechnung auf Masterstudiengänge</a:t>
            </a:r>
          </a:p>
        </p:txBody>
      </p:sp>
      <p:sp>
        <p:nvSpPr>
          <p:cNvPr id="43" name="Legende mit Linie 2 42"/>
          <p:cNvSpPr/>
          <p:nvPr/>
        </p:nvSpPr>
        <p:spPr bwMode="auto">
          <a:xfrm>
            <a:off x="5728493" y="4665134"/>
            <a:ext cx="3195372" cy="626534"/>
          </a:xfrm>
          <a:prstGeom prst="borderCallout2">
            <a:avLst>
              <a:gd name="adj1" fmla="val 15023"/>
              <a:gd name="adj2" fmla="val -238"/>
              <a:gd name="adj3" fmla="val 18750"/>
              <a:gd name="adj4" fmla="val -16667"/>
              <a:gd name="adj5" fmla="val -62652"/>
              <a:gd name="adj6" fmla="val -41839"/>
            </a:avLst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de-DE" sz="1400" dirty="0" smtClean="0">
                <a:solidFill>
                  <a:schemeClr val="tx1"/>
                </a:solidFill>
                <a:latin typeface="Arial" charset="0"/>
              </a:rPr>
              <a:t>Begrenzt anrechenbar auf Bachelor-</a:t>
            </a:r>
            <a:r>
              <a:rPr lang="de-DE" sz="1400" dirty="0" err="1" smtClean="0">
                <a:solidFill>
                  <a:schemeClr val="tx1"/>
                </a:solidFill>
                <a:latin typeface="Arial" charset="0"/>
              </a:rPr>
              <a:t>studiengänge</a:t>
            </a:r>
            <a:endParaRPr lang="de-DE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4" name="Legende mit Linie 2 43"/>
          <p:cNvSpPr/>
          <p:nvPr/>
        </p:nvSpPr>
        <p:spPr bwMode="auto">
          <a:xfrm>
            <a:off x="5728494" y="5440066"/>
            <a:ext cx="3195372" cy="486601"/>
          </a:xfrm>
          <a:prstGeom prst="borderCallout2">
            <a:avLst>
              <a:gd name="adj1" fmla="val 15023"/>
              <a:gd name="adj2" fmla="val -238"/>
              <a:gd name="adj3" fmla="val 18750"/>
              <a:gd name="adj4" fmla="val -16667"/>
              <a:gd name="adj5" fmla="val -4981"/>
              <a:gd name="adj6" fmla="val -40514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de-DE" sz="1400" dirty="0" smtClean="0">
                <a:solidFill>
                  <a:schemeClr val="tx1"/>
                </a:solidFill>
                <a:latin typeface="Arial" charset="0"/>
              </a:rPr>
              <a:t>nicht anrechenbar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039189-481C-4251-BD14-2CC0F3A19509}" type="slidenum">
              <a:rPr lang="de-DE" smtClean="0"/>
              <a:pPr>
                <a:defRPr/>
              </a:pPr>
              <a:t>17</a:t>
            </a:fld>
            <a:endParaRPr lang="de-DE" sz="1000" b="0" i="0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r>
              <a:rPr lang="de-DE" sz="1800" dirty="0" smtClean="0"/>
              <a:t>Allgemeine Anrechnungsempfehlung (Beispiel Mediation)</a:t>
            </a:r>
            <a:endParaRPr lang="de-DE" dirty="0" smtClean="0"/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1058863" y="2170113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2170113"/>
            <a:ext cx="306705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egende mit Linie 2 7"/>
          <p:cNvSpPr/>
          <p:nvPr/>
        </p:nvSpPr>
        <p:spPr bwMode="auto">
          <a:xfrm>
            <a:off x="5835915" y="2315750"/>
            <a:ext cx="3195373" cy="681450"/>
          </a:xfrm>
          <a:prstGeom prst="borderCallout2">
            <a:avLst>
              <a:gd name="adj1" fmla="val 15023"/>
              <a:gd name="adj2" fmla="val -238"/>
              <a:gd name="adj3" fmla="val 85842"/>
              <a:gd name="adj4" fmla="val -12693"/>
              <a:gd name="adj5" fmla="val 127411"/>
              <a:gd name="adj6" fmla="val -127187"/>
            </a:avLst>
          </a:prstGeom>
          <a:solidFill>
            <a:srgbClr val="FFFF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de-DE" sz="1400" dirty="0" smtClean="0">
                <a:solidFill>
                  <a:schemeClr val="tx1"/>
                </a:solidFill>
                <a:latin typeface="Arial" charset="0"/>
              </a:rPr>
              <a:t>Unbeschränkt anrechenbar auf Bachelor- und Masterstudiengänge</a:t>
            </a:r>
          </a:p>
        </p:txBody>
      </p:sp>
      <p:sp>
        <p:nvSpPr>
          <p:cNvPr id="9" name="Gestreifter Pfeil nach rechts 8"/>
          <p:cNvSpPr/>
          <p:nvPr/>
        </p:nvSpPr>
        <p:spPr bwMode="auto">
          <a:xfrm rot="16200000">
            <a:off x="-1374246" y="3981979"/>
            <a:ext cx="4602692" cy="279400"/>
          </a:xfrm>
          <a:prstGeom prst="stripedRightArrow">
            <a:avLst>
              <a:gd name="adj1" fmla="val 50000"/>
              <a:gd name="adj2" fmla="val 13787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 rot="16200000">
            <a:off x="-1297518" y="4055534"/>
            <a:ext cx="3699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Kompetenzorientierung</a:t>
            </a:r>
            <a:endParaRPr lang="de-DE" dirty="0">
              <a:latin typeface="+mj-lt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587499" y="1816630"/>
            <a:ext cx="2860675" cy="35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MLI Ergebnisse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039189-481C-4251-BD14-2CC0F3A19509}" type="slidenum">
              <a:rPr lang="de-DE" smtClean="0"/>
              <a:pPr>
                <a:defRPr/>
              </a:pPr>
              <a:t>18</a:t>
            </a:fld>
            <a:endParaRPr lang="de-DE" sz="1000" b="0" i="0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r>
              <a:rPr lang="de-DE" sz="1800" dirty="0" smtClean="0"/>
              <a:t>Allgemeine Anrechnungsempfehlung (Beispiel)</a:t>
            </a:r>
            <a:endParaRPr lang="de-DE" dirty="0" smtClean="0"/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1058863" y="2170113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6" y="1381124"/>
            <a:ext cx="5723467" cy="521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egende mit Linie 2 7"/>
          <p:cNvSpPr/>
          <p:nvPr/>
        </p:nvSpPr>
        <p:spPr bwMode="auto">
          <a:xfrm>
            <a:off x="5835915" y="2315750"/>
            <a:ext cx="3195373" cy="681450"/>
          </a:xfrm>
          <a:prstGeom prst="borderCallout2">
            <a:avLst>
              <a:gd name="adj1" fmla="val 15023"/>
              <a:gd name="adj2" fmla="val -238"/>
              <a:gd name="adj3" fmla="val -19766"/>
              <a:gd name="adj4" fmla="val -14018"/>
              <a:gd name="adj5" fmla="val -34108"/>
              <a:gd name="adj6" fmla="val -144675"/>
            </a:avLst>
          </a:prstGeom>
          <a:solidFill>
            <a:srgbClr val="FFFFCC"/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de-DE" sz="1400" dirty="0" smtClean="0">
                <a:solidFill>
                  <a:schemeClr val="tx1"/>
                </a:solidFill>
                <a:latin typeface="Arial" charset="0"/>
              </a:rPr>
              <a:t>Unbeschränkt anrechenbar auf Bachelor- und Masterstudiengänge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Anfragen von Fort- und Weiterbildungsanbieter</a:t>
            </a:r>
          </a:p>
        </p:txBody>
      </p:sp>
      <p:sp>
        <p:nvSpPr>
          <p:cNvPr id="2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6589EB-D16F-42E0-9A5A-55024E9DCC37}" type="slidenum">
              <a:rPr lang="de-DE"/>
              <a:pPr>
                <a:defRPr/>
              </a:pPr>
              <a:t>19</a:t>
            </a:fld>
            <a:endParaRPr lang="de-DE" sz="10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990600" y="1697038"/>
            <a:ext cx="6985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„Wie können wir unsere Angebote so gestalten, dass sie auf möglichst viele Studiengänge anrechenbar werden?“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„Was müssen wir machen, damit unserer Weiterbildung Bachelor- bzw. Master-Niveau bescheinigt wird?“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„Wie erreichen wir einen möglichst hohen Wert im MLI?“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„Was verstehen Sie eigentlich unter Kompetenzorientierung?“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3571DF-E582-4B6E-9D1F-BFC7932F8DA2}" type="slidenum">
              <a:rPr lang="de-DE"/>
              <a:pPr>
                <a:defRPr/>
              </a:pPr>
              <a:t>2</a:t>
            </a:fld>
            <a:endParaRPr lang="de-DE" sz="1000" b="0" i="0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4688" y="2338124"/>
            <a:ext cx="7772400" cy="1782762"/>
          </a:xfrm>
        </p:spPr>
        <p:txBody>
          <a:bodyPr/>
          <a:lstStyle/>
          <a:p>
            <a:pPr algn="ctr"/>
            <a:r>
              <a:rPr lang="de-DE" sz="4000" dirty="0" smtClean="0"/>
              <a:t>1. Einleitung</a:t>
            </a:r>
            <a:r>
              <a:rPr lang="de-DE" sz="2000" dirty="0" smtClean="0"/>
              <a:t/>
            </a:r>
            <a:br>
              <a:rPr lang="de-DE" sz="2000" dirty="0" smtClean="0"/>
            </a:br>
            <a:endParaRPr lang="de-DE" sz="2000" dirty="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295400" y="4529667"/>
            <a:ext cx="6400800" cy="175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3399"/>
              </a:solidFill>
              <a:latin typeface="Arial" charset="0"/>
            </a:endParaRPr>
          </a:p>
          <a:p>
            <a:endParaRPr lang="de-DE" sz="1400" dirty="0" smtClean="0">
              <a:solidFill>
                <a:srgbClr val="003399"/>
              </a:solidFill>
              <a:latin typeface="Arial" charset="0"/>
            </a:endParaRPr>
          </a:p>
          <a:p>
            <a:endParaRPr lang="de-DE" sz="1400" dirty="0" smtClean="0">
              <a:solidFill>
                <a:srgbClr val="003399"/>
              </a:solidFill>
              <a:latin typeface="Arial" charset="0"/>
            </a:endParaRPr>
          </a:p>
          <a:p>
            <a:endParaRPr lang="de-DE" sz="2000" b="1" dirty="0" smtClean="0">
              <a:solidFill>
                <a:srgbClr val="003399"/>
              </a:solidFill>
              <a:latin typeface="Arial" charset="0"/>
            </a:endParaRPr>
          </a:p>
          <a:p>
            <a:endParaRPr lang="de-DE" sz="2000" b="1" i="1" dirty="0" smtClean="0">
              <a:solidFill>
                <a:srgbClr val="00339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Die gesuchte Kompetenzdefinition</a:t>
            </a:r>
          </a:p>
        </p:txBody>
      </p:sp>
      <p:sp>
        <p:nvSpPr>
          <p:cNvPr id="2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6589EB-D16F-42E0-9A5A-55024E9DCC37}" type="slidenum">
              <a:rPr lang="de-DE"/>
              <a:pPr>
                <a:defRPr/>
              </a:pPr>
              <a:t>20</a:t>
            </a:fld>
            <a:endParaRPr lang="de-DE" sz="10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552450" y="3214300"/>
            <a:ext cx="5405969" cy="238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sollte auf unterschiedlichste Gegenstandsbereiche anwendbar sein,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auf unterschiedliche Disziplinen anwendbar sein,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Niveauvorstellungen von beruflicher Bildung, Erwachsenenbildung und Hochschulbildung integrieren,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auf unterschiedliche Formen des Lernens und der Vermittlung anwendbar sein. 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15131" y="2170113"/>
            <a:ext cx="1837001" cy="2769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smtClean="0"/>
              <a:t>Thermodynamik</a:t>
            </a:r>
            <a:endParaRPr lang="de-DE" sz="1200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404532" y="1704200"/>
            <a:ext cx="1837001" cy="27699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smtClean="0"/>
              <a:t>Teams moderieren</a:t>
            </a:r>
            <a:endParaRPr lang="de-DE" sz="1200" dirty="0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531797" y="2308612"/>
            <a:ext cx="1837001" cy="27699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smtClean="0"/>
              <a:t>Mediation</a:t>
            </a:r>
            <a:endParaRPr lang="de-DE" sz="1200" dirty="0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4639998" y="1565701"/>
            <a:ext cx="1837001" cy="27699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smtClean="0"/>
              <a:t>Bilanzierung</a:t>
            </a:r>
            <a:endParaRPr lang="de-DE" sz="1200" dirty="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639998" y="2045513"/>
            <a:ext cx="1837001" cy="27699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smtClean="0"/>
              <a:t>Energierecht</a:t>
            </a:r>
            <a:endParaRPr lang="de-DE" sz="1200" dirty="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936331" y="2599512"/>
            <a:ext cx="1837001" cy="27699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err="1" smtClean="0"/>
              <a:t>Kleinstkindpädagogik</a:t>
            </a:r>
            <a:endParaRPr lang="de-DE" sz="1200" dirty="0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40387" y="2738011"/>
            <a:ext cx="1837001" cy="27699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smtClean="0"/>
              <a:t>Geragogik</a:t>
            </a:r>
            <a:endParaRPr lang="de-DE" sz="1200" dirty="0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937932" y="2738011"/>
            <a:ext cx="1837001" cy="27699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smtClean="0"/>
              <a:t>Webprogrammierung</a:t>
            </a:r>
            <a:endParaRPr lang="de-DE" sz="1200" dirty="0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40387" y="1704200"/>
            <a:ext cx="1837001" cy="2769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smtClean="0"/>
              <a:t>Retail Banking</a:t>
            </a:r>
            <a:endParaRPr lang="de-DE" sz="1200" dirty="0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4639998" y="3075801"/>
            <a:ext cx="1837001" cy="2769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smtClean="0"/>
              <a:t>Wertpapieranlagen</a:t>
            </a:r>
            <a:endParaRPr lang="de-DE" sz="1200" dirty="0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6628210" y="1768515"/>
            <a:ext cx="1837001" cy="2769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smtClean="0"/>
              <a:t>Controlling</a:t>
            </a:r>
            <a:endParaRPr lang="de-DE" sz="1200" dirty="0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773332" y="2184013"/>
            <a:ext cx="1837001" cy="2769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smtClean="0"/>
              <a:t>Risikopolitik</a:t>
            </a:r>
            <a:endParaRPr lang="de-DE" sz="1200" dirty="0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6925732" y="2738010"/>
            <a:ext cx="2105556" cy="2769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smtClean="0"/>
              <a:t>Technology Management</a:t>
            </a:r>
            <a:endParaRPr lang="de-DE" sz="1200" dirty="0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6922822" y="3214300"/>
            <a:ext cx="2105556" cy="27699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smtClean="0"/>
              <a:t>Sensoren integrieren</a:t>
            </a:r>
            <a:endParaRPr lang="de-DE" sz="1200" dirty="0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351754" y="3075801"/>
            <a:ext cx="2105556" cy="27699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200" dirty="0" smtClean="0"/>
              <a:t>Produktionstechnik</a:t>
            </a:r>
            <a:endParaRPr lang="de-DE" sz="1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5603" y="3784071"/>
            <a:ext cx="315277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993775" y="6161088"/>
            <a:ext cx="374650" cy="323850"/>
          </a:xfrm>
        </p:spPr>
        <p:txBody>
          <a:bodyPr/>
          <a:lstStyle/>
          <a:p>
            <a:pPr>
              <a:defRPr/>
            </a:pPr>
            <a:fld id="{7A41E09C-134A-4AB5-9C7E-0FD8A4AF9827}" type="slidenum">
              <a:rPr lang="de-DE" smtClean="0"/>
              <a:pPr>
                <a:defRPr/>
              </a:pPr>
              <a:t>21</a:t>
            </a:fld>
            <a:endParaRPr lang="de-DE" i="0" smtClean="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>
          <a:xfrm>
            <a:off x="993775" y="606425"/>
            <a:ext cx="7772400" cy="666750"/>
          </a:xfrm>
        </p:spPr>
        <p:txBody>
          <a:bodyPr/>
          <a:lstStyle/>
          <a:p>
            <a:pPr eaLnBrk="1" hangingPunct="1"/>
            <a:r>
              <a:rPr lang="de-DE" sz="1800" dirty="0" smtClean="0"/>
              <a:t>                 Kompetenzverständnis: Quellen</a:t>
            </a:r>
            <a:endParaRPr lang="de-DE" dirty="0" smtClean="0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177925" y="2695575"/>
            <a:ext cx="6985000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2816224" y="4250267"/>
            <a:ext cx="362108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Kompetenzorientierung einer Lerneinheit (Modul) aus beruflicher Bildung, Erwachsenenbildung oder Hochschule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1511" name="Line 6"/>
          <p:cNvSpPr>
            <a:spLocks noChangeShapeType="1"/>
          </p:cNvSpPr>
          <p:nvPr/>
        </p:nvSpPr>
        <p:spPr bwMode="auto">
          <a:xfrm>
            <a:off x="886354" y="3264595"/>
            <a:ext cx="3126845" cy="9856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43385" y="1879600"/>
            <a:ext cx="2115611" cy="138499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Europäischer Qualifikationsrahmen für Lebenslanges Lernen </a:t>
            </a:r>
            <a:br>
              <a:rPr lang="de-DE" sz="1400" b="1" dirty="0" smtClean="0">
                <a:latin typeface="Arial" charset="0"/>
              </a:rPr>
            </a:br>
            <a:r>
              <a:rPr lang="de-DE" sz="1400" b="1" dirty="0" smtClean="0">
                <a:latin typeface="Arial" charset="0"/>
              </a:rPr>
              <a:t>(EQR)</a:t>
            </a:r>
            <a:br>
              <a:rPr lang="de-DE" sz="1400" b="1" dirty="0" smtClean="0">
                <a:latin typeface="Arial" charset="0"/>
              </a:rPr>
            </a:br>
            <a:endParaRPr lang="de-DE" sz="1400" b="1" dirty="0">
              <a:latin typeface="Arial" charset="0"/>
            </a:endParaRPr>
          </a:p>
        </p:txBody>
      </p:sp>
      <p:sp>
        <p:nvSpPr>
          <p:cNvPr id="21515" name="Line 10"/>
          <p:cNvSpPr>
            <a:spLocks noChangeShapeType="1"/>
          </p:cNvSpPr>
          <p:nvPr/>
        </p:nvSpPr>
        <p:spPr bwMode="auto">
          <a:xfrm flipH="1">
            <a:off x="4885266" y="3269067"/>
            <a:ext cx="787400" cy="98119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1521" name="Line 6"/>
          <p:cNvSpPr>
            <a:spLocks noChangeShapeType="1"/>
          </p:cNvSpPr>
          <p:nvPr/>
        </p:nvSpPr>
        <p:spPr bwMode="auto">
          <a:xfrm flipH="1">
            <a:off x="5346171" y="3264595"/>
            <a:ext cx="2553228" cy="9856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347382" y="1879600"/>
            <a:ext cx="2080683" cy="138499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Qualifikationsrahmen des Europäischen Hochschulraums </a:t>
            </a:r>
            <a:br>
              <a:rPr lang="de-DE" sz="1400" b="1" dirty="0" smtClean="0">
                <a:latin typeface="Arial" charset="0"/>
              </a:rPr>
            </a:br>
            <a:r>
              <a:rPr lang="de-DE" sz="1400" b="1" dirty="0" smtClean="0">
                <a:latin typeface="Arial" charset="0"/>
              </a:rPr>
              <a:t>(EHEA Framework)</a:t>
            </a:r>
            <a:br>
              <a:rPr lang="de-DE" sz="1400" b="1" dirty="0" smtClean="0">
                <a:latin typeface="Arial" charset="0"/>
              </a:rPr>
            </a:br>
            <a:r>
              <a:rPr lang="de-DE" sz="1400" b="1" dirty="0" smtClean="0">
                <a:latin typeface="Arial" charset="0"/>
              </a:rPr>
              <a:t/>
            </a:r>
            <a:br>
              <a:rPr lang="de-DE" sz="1400" b="1" dirty="0" smtClean="0">
                <a:latin typeface="Arial" charset="0"/>
              </a:rPr>
            </a:br>
            <a:endParaRPr lang="de-DE" sz="1400" b="1" dirty="0">
              <a:latin typeface="Arial" charset="0"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4622800" y="1879600"/>
            <a:ext cx="1998133" cy="138499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Interviews mit Führungskräften zu relevanten Aspekten beruflicher Handlungs-</a:t>
            </a:r>
            <a:r>
              <a:rPr lang="de-DE" sz="1400" b="1" dirty="0" err="1" smtClean="0">
                <a:latin typeface="Arial" charset="0"/>
              </a:rPr>
              <a:t>kompetenz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2812256" y="5899478"/>
            <a:ext cx="362108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Module Level </a:t>
            </a:r>
            <a:r>
              <a:rPr lang="de-DE" sz="1400" b="1" dirty="0" err="1" smtClean="0">
                <a:latin typeface="Arial" charset="0"/>
              </a:rPr>
              <a:t>Indicator</a:t>
            </a:r>
            <a:r>
              <a:rPr lang="de-DE" sz="1400" b="1" dirty="0" smtClean="0">
                <a:latin typeface="Arial" charset="0"/>
              </a:rPr>
              <a:t> </a:t>
            </a:r>
            <a:br>
              <a:rPr lang="de-DE" sz="1400" b="1" dirty="0" smtClean="0">
                <a:latin typeface="Arial" charset="0"/>
              </a:rPr>
            </a:br>
            <a:r>
              <a:rPr lang="de-DE" sz="1400" b="1" dirty="0" smtClean="0">
                <a:latin typeface="Arial" charset="0"/>
              </a:rPr>
              <a:t>(MLI)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6781800" y="1884073"/>
            <a:ext cx="2362200" cy="138499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err="1" smtClean="0">
                <a:latin typeface="Arial" charset="0"/>
              </a:rPr>
              <a:t>Erpenbeck</a:t>
            </a:r>
            <a:r>
              <a:rPr lang="de-DE" sz="1400" b="1" dirty="0" smtClean="0">
                <a:latin typeface="Arial" charset="0"/>
              </a:rPr>
              <a:t> (2003): „Kompetenzen werden von Wissen fundiert, durch Werte konstituiert, als Fähigkeiten disponiert, …“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>
            <a:off x="3437466" y="3260601"/>
            <a:ext cx="990599" cy="98966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6" name="Pfeil nach unten 25"/>
          <p:cNvSpPr/>
          <p:nvPr/>
        </p:nvSpPr>
        <p:spPr bwMode="auto">
          <a:xfrm>
            <a:off x="4428065" y="5204374"/>
            <a:ext cx="457202" cy="695104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BE8F3F-6A43-463F-8776-236202E212FA}" type="slidenum">
              <a:rPr lang="de-DE"/>
              <a:pPr>
                <a:defRPr/>
              </a:pPr>
              <a:t>22</a:t>
            </a:fld>
            <a:endParaRPr lang="de-DE" sz="1000" b="0" i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Kompetenzorientierung</a:t>
            </a: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552450" y="1207029"/>
            <a:ext cx="6618818" cy="468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Wir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bezeichnen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eine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Person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als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“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kompetent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” in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einem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bestimmten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Gegenstandbereich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über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ein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breites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,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tiefes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aktuelles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Fachwissen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in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diesem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Bereich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verfügt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und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ihr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Wissen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eigenständig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aktualisiert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erweitert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indem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neue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Erkenntnisse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Befunde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vor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dem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Hintergrund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ihres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vorhandenen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Wissens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kritisch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bewertet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einordnet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ihr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Fachwissen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auch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mit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Wissensbeständen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angrenzender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Disziplinen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oder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Berufe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verknüpft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ist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ihr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theoretisches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Wissen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auf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Praxisfragestellungen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übertragen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kann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mithilfe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ihrer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Kenntnisse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Fertigkeiten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komplexe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Problemstellungen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des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Gegenstandsbereichs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erfolgreich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lösen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kann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BE8F3F-6A43-463F-8776-236202E212FA}" type="slidenum">
              <a:rPr lang="de-DE"/>
              <a:pPr>
                <a:defRPr/>
              </a:pPr>
              <a:t>23</a:t>
            </a:fld>
            <a:endParaRPr lang="de-DE" sz="1000" b="0" i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Kompetenzorientierung II</a:t>
            </a: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552450" y="1207029"/>
            <a:ext cx="6483350" cy="468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fähig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bereit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ist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innerhalb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des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Gegenstandsbereich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selbständig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zu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handeln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und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Verantwortung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zu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übernehmen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ein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eigenständiges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Interesse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an den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Fragestellungen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Problemen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des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Gegenstandsbereichs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besitzt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in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der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Lage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ist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auch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neuartige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Anforderungen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innerhalb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des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Gegenstandsbereichs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erfolgreich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zu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bearbeiten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selbst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kreative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und innovative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Gestaltungsansätze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entwickelt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mit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Fachleuten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aber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auch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mit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Laien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über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den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Gegenstandsbereich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kommunizieren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kann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bei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ihren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Problemlösungen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auch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ethische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Konsequenzen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gesellschaftliche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Verantwortung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Nachhaltigkeit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angemessen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berücksichtigt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.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BE8F3F-6A43-463F-8776-236202E212FA}" type="slidenum">
              <a:rPr lang="de-DE"/>
              <a:pPr>
                <a:defRPr/>
              </a:pPr>
              <a:t>24</a:t>
            </a:fld>
            <a:endParaRPr lang="de-DE" sz="1000" b="0" i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Kompetenzorientierung</a:t>
            </a: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552450" y="1207029"/>
            <a:ext cx="6618818" cy="468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Wir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bezeichnen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eine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Person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als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“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kompetent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” in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einem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bestimmten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Gegenstandbereich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über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ein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breites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,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tiefes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aktuelles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Fachwissen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in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diesem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Bereich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verfügt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und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ihr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Wissen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eigenständig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aktualisiert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erweitert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indem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neue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Erkenntnisse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Befunde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vor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dem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Hintergrund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ihres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vorhandenen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Wissens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kritisch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bewertet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einordnet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ihr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Fachwissen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auch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mit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Wissensbeständen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angrenzender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Disziplinen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oder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Berufe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verknüpft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ist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ihr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theoretisches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Wissen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auf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Praxisfragestellungen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übertragen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kann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mithilfe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ihrer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Kenntnisse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Fertigkeiten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komplexe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Problemstellungen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des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Gegenstandsbereichs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erfolgreich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lösen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kann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063323" y="2565400"/>
            <a:ext cx="1884362" cy="523220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dirty="0">
                <a:latin typeface="Arial" charset="0"/>
              </a:rPr>
              <a:t>Breite und </a:t>
            </a:r>
            <a:r>
              <a:rPr lang="de-DE" sz="1400" dirty="0" smtClean="0">
                <a:latin typeface="Arial" charset="0"/>
              </a:rPr>
              <a:t>Aktualität</a:t>
            </a:r>
            <a:br>
              <a:rPr lang="de-DE" sz="1400" dirty="0" smtClean="0">
                <a:latin typeface="Arial" charset="0"/>
              </a:rPr>
            </a:br>
            <a:r>
              <a:rPr lang="de-DE" sz="1400" dirty="0" smtClean="0">
                <a:latin typeface="Arial" charset="0"/>
              </a:rPr>
              <a:t>des Wissens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7052741" y="3597275"/>
            <a:ext cx="1884362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>
                <a:latin typeface="Arial" charset="0"/>
              </a:rPr>
              <a:t>Kritisches Verstehen</a:t>
            </a:r>
            <a:endParaRPr lang="de-DE" sz="1400" b="1">
              <a:latin typeface="Arial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063324" y="4477262"/>
            <a:ext cx="1873779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>
                <a:latin typeface="Arial" charset="0"/>
              </a:rPr>
              <a:t>Interdisziplinarität</a:t>
            </a:r>
            <a:endParaRPr lang="de-DE" sz="1400" b="1">
              <a:latin typeface="Arial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7063324" y="5737753"/>
            <a:ext cx="1884361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>
                <a:latin typeface="Arial" charset="0"/>
              </a:rPr>
              <a:t>Problemlösen</a:t>
            </a:r>
            <a:endParaRPr lang="de-DE" sz="1400" b="1">
              <a:latin typeface="Arial" charset="0"/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7063324" y="5122333"/>
            <a:ext cx="1873778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>
                <a:latin typeface="Arial" charset="0"/>
              </a:rPr>
              <a:t>Praxisbezug</a:t>
            </a:r>
            <a:endParaRPr lang="de-DE" sz="1400" b="1">
              <a:latin typeface="Arial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7063324" y="1634067"/>
            <a:ext cx="1884362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Kompetenzaspekte</a:t>
            </a:r>
            <a:endParaRPr lang="de-DE" sz="14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BE8F3F-6A43-463F-8776-236202E212FA}" type="slidenum">
              <a:rPr lang="de-DE"/>
              <a:pPr>
                <a:defRPr/>
              </a:pPr>
              <a:t>25</a:t>
            </a:fld>
            <a:endParaRPr lang="de-DE" sz="1000" b="0" i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Kompetenzorientierung II</a:t>
            </a: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552450" y="1207029"/>
            <a:ext cx="6483350" cy="468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tabLst>
                <a:tab pos="284163" algn="l"/>
                <a:tab pos="669925" algn="l"/>
              </a:tabLst>
            </a:pP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fähig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bereit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ist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innerhalb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des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Gegenstandsbereich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selbständig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zu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handeln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und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Verantwortung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zu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übernehmen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ein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eigenständiges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Interesse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an den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Fragestellungen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Problemen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des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Gegenstandsbereichs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besitzt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in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der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Lage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ist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auch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neuartige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Anforderungen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innerhalb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des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Gegenstandsbereichs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erfolgreich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zu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bearbeiten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selbst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kreative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und innovative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Gestaltungsansätze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entwickelt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mit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Fachleuten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aber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auch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mit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Laien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über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den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Gegenstandsbereich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kommunizieren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kann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lvl="0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wenn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sie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bei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ihren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Problemlösungen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auch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ethische</a:t>
            </a:r>
            <a:r>
              <a:rPr lang="en-GB" sz="1700" b="1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b="1" dirty="0" err="1" smtClean="0">
                <a:solidFill>
                  <a:srgbClr val="003399"/>
                </a:solidFill>
                <a:latin typeface="Arial" charset="0"/>
              </a:rPr>
              <a:t>Konsequenzen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,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gesellschaftliche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Verantwortung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und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Nachhaltigkeit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angemessen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 </a:t>
            </a:r>
            <a:r>
              <a:rPr lang="en-GB" sz="1700" dirty="0" err="1" smtClean="0">
                <a:solidFill>
                  <a:srgbClr val="003399"/>
                </a:solidFill>
                <a:latin typeface="Arial" charset="0"/>
              </a:rPr>
              <a:t>berücksichtigt</a:t>
            </a:r>
            <a:r>
              <a:rPr lang="en-GB" sz="1700" dirty="0" smtClean="0">
                <a:solidFill>
                  <a:srgbClr val="003399"/>
                </a:solidFill>
                <a:latin typeface="Arial" charset="0"/>
              </a:rPr>
              <a:t>. </a:t>
            </a: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7035800" y="2251075"/>
            <a:ext cx="1884362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>
                <a:latin typeface="Arial" charset="0"/>
              </a:rPr>
              <a:t>Selbständigkeit</a:t>
            </a:r>
            <a:endParaRPr lang="de-DE" sz="1400" b="1">
              <a:latin typeface="Arial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035800" y="5483199"/>
            <a:ext cx="1884362" cy="738664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>
                <a:latin typeface="Arial" charset="0"/>
              </a:rPr>
              <a:t>Berücksichtigung sozialer und ethischer Fragen</a:t>
            </a:r>
            <a:endParaRPr lang="de-DE" sz="1400" b="1">
              <a:latin typeface="Arial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7035800" y="3369765"/>
            <a:ext cx="1884362" cy="523220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dirty="0" smtClean="0">
                <a:latin typeface="Arial" charset="0"/>
              </a:rPr>
              <a:t>Kreativität und Innovation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7035800" y="4799542"/>
            <a:ext cx="1884362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>
                <a:latin typeface="Arial" charset="0"/>
              </a:rPr>
              <a:t>Kommunikation</a:t>
            </a:r>
            <a:endParaRPr lang="de-DE" sz="1400" b="1">
              <a:latin typeface="Arial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035800" y="1480178"/>
            <a:ext cx="1884362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Kompetenzaspekte</a:t>
            </a:r>
            <a:endParaRPr lang="de-DE" sz="14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 Box 2"/>
          <p:cNvSpPr txBox="1">
            <a:spLocks noChangeArrowheads="1"/>
          </p:cNvSpPr>
          <p:nvPr/>
        </p:nvSpPr>
        <p:spPr bwMode="auto">
          <a:xfrm>
            <a:off x="183098" y="1624207"/>
            <a:ext cx="2374900" cy="4609721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dirty="0" smtClean="0">
                <a:latin typeface="Arial" charset="0"/>
              </a:rPr>
              <a:t>51 MLI </a:t>
            </a:r>
            <a:r>
              <a:rPr lang="en-GB" sz="1400" b="1" dirty="0" err="1" smtClean="0">
                <a:latin typeface="Arial" charset="0"/>
              </a:rPr>
              <a:t>Kriterien</a:t>
            </a: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</p:txBody>
      </p:sp>
      <p:sp>
        <p:nvSpPr>
          <p:cNvPr id="19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46E05F-4468-4C9C-9F07-2C5D8349EC11}" type="slidenum">
              <a:rPr lang="de-DE"/>
              <a:pPr>
                <a:defRPr/>
              </a:pPr>
              <a:t>26</a:t>
            </a:fld>
            <a:endParaRPr lang="de-DE" sz="1000" b="0" i="0">
              <a:latin typeface="Times New Roman" pitchFamily="18" charset="0"/>
            </a:endParaRP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>
                <a:cs typeface="Times New Roman" pitchFamily="18" charset="0"/>
              </a:rPr>
              <a:t> </a:t>
            </a:r>
          </a:p>
          <a:p>
            <a:endParaRPr lang="en-GB"/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1241961" y="2095316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en-GB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4823" name="Text Box 6"/>
          <p:cNvSpPr txBox="1">
            <a:spLocks noChangeArrowheads="1"/>
          </p:cNvSpPr>
          <p:nvPr/>
        </p:nvSpPr>
        <p:spPr bwMode="auto">
          <a:xfrm>
            <a:off x="7605296" y="3433397"/>
            <a:ext cx="1412240" cy="116955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 dirty="0" smtClean="0">
                <a:latin typeface="Arial" charset="0"/>
              </a:rPr>
              <a:t>MLI </a:t>
            </a:r>
            <a:r>
              <a:rPr lang="en-GB" sz="1400" b="1" dirty="0" err="1" smtClean="0">
                <a:latin typeface="Arial" charset="0"/>
              </a:rPr>
              <a:t>Gesamtwert</a:t>
            </a:r>
            <a:r>
              <a:rPr lang="en-GB" sz="1400" b="1" dirty="0" smtClean="0">
                <a:latin typeface="Arial" charset="0"/>
              </a:rPr>
              <a:t/>
            </a:r>
            <a:br>
              <a:rPr lang="en-GB" sz="1400" b="1" dirty="0" smtClean="0">
                <a:latin typeface="Arial" charset="0"/>
              </a:rPr>
            </a:br>
            <a:r>
              <a:rPr lang="en-GB" sz="1400" b="1" dirty="0" smtClean="0">
                <a:latin typeface="Arial" charset="0"/>
              </a:rPr>
              <a:t>(=</a:t>
            </a:r>
            <a:r>
              <a:rPr lang="en-GB" sz="1400" b="1" dirty="0" err="1" smtClean="0">
                <a:latin typeface="Arial" charset="0"/>
              </a:rPr>
              <a:t>Niveau</a:t>
            </a:r>
            <a:r>
              <a:rPr lang="en-GB" sz="1400" b="1" dirty="0" smtClean="0">
                <a:latin typeface="Arial" charset="0"/>
              </a:rPr>
              <a:t> </a:t>
            </a:r>
            <a:r>
              <a:rPr lang="en-GB" sz="1400" b="1" dirty="0" err="1" smtClean="0">
                <a:latin typeface="Arial" charset="0"/>
              </a:rPr>
              <a:t>der</a:t>
            </a:r>
            <a:r>
              <a:rPr lang="en-GB" sz="1400" b="1" dirty="0" smtClean="0">
                <a:latin typeface="Arial" charset="0"/>
              </a:rPr>
              <a:t> </a:t>
            </a:r>
            <a:r>
              <a:rPr lang="en-GB" sz="1400" b="1" dirty="0" err="1" smtClean="0">
                <a:latin typeface="Arial" charset="0"/>
              </a:rPr>
              <a:t>Kompetenz-orientierung</a:t>
            </a:r>
            <a:r>
              <a:rPr lang="en-GB" sz="1400" b="1" dirty="0" smtClean="0">
                <a:latin typeface="Arial" charset="0"/>
              </a:rPr>
              <a:t>)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3175218" y="1462625"/>
            <a:ext cx="2982912" cy="450892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dirty="0" smtClean="0">
                <a:latin typeface="Arial" charset="0"/>
              </a:rPr>
              <a:t>9 MLI </a:t>
            </a:r>
            <a:r>
              <a:rPr lang="en-GB" sz="1400" b="1" dirty="0" err="1" smtClean="0">
                <a:latin typeface="Arial" charset="0"/>
              </a:rPr>
              <a:t>Skalen</a:t>
            </a: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400" b="1" dirty="0">
              <a:latin typeface="Arial" charset="0"/>
            </a:endParaRPr>
          </a:p>
        </p:txBody>
      </p:sp>
      <p:sp>
        <p:nvSpPr>
          <p:cNvPr id="34824" name="Text Box 7"/>
          <p:cNvSpPr txBox="1">
            <a:spLocks noChangeArrowheads="1"/>
          </p:cNvSpPr>
          <p:nvPr/>
        </p:nvSpPr>
        <p:spPr bwMode="auto">
          <a:xfrm>
            <a:off x="3521610" y="1884711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Breite</a:t>
            </a:r>
            <a:r>
              <a:rPr lang="en-GB" sz="1400" dirty="0" smtClean="0">
                <a:latin typeface="Arial" charset="0"/>
              </a:rPr>
              <a:t> und </a:t>
            </a:r>
            <a:r>
              <a:rPr lang="en-GB" sz="1400" dirty="0" err="1" smtClean="0">
                <a:latin typeface="Arial" charset="0"/>
              </a:rPr>
              <a:t>Aktualität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25" name="Text Box 8"/>
          <p:cNvSpPr txBox="1">
            <a:spLocks noChangeArrowheads="1"/>
          </p:cNvSpPr>
          <p:nvPr/>
        </p:nvSpPr>
        <p:spPr bwMode="auto">
          <a:xfrm>
            <a:off x="3521610" y="2280164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Kritisches</a:t>
            </a:r>
            <a:r>
              <a:rPr lang="en-GB" sz="1400" dirty="0" smtClean="0">
                <a:latin typeface="Arial" charset="0"/>
              </a:rPr>
              <a:t> </a:t>
            </a:r>
            <a:r>
              <a:rPr lang="en-GB" sz="1400" dirty="0" err="1" smtClean="0">
                <a:latin typeface="Arial" charset="0"/>
              </a:rPr>
              <a:t>Verstehen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26" name="Text Box 9"/>
          <p:cNvSpPr txBox="1">
            <a:spLocks noChangeArrowheads="1"/>
          </p:cNvSpPr>
          <p:nvPr/>
        </p:nvSpPr>
        <p:spPr bwMode="auto">
          <a:xfrm>
            <a:off x="3521610" y="2675617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Interdisziplinarität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28" name="Text Box 11"/>
          <p:cNvSpPr txBox="1">
            <a:spLocks noChangeArrowheads="1"/>
          </p:cNvSpPr>
          <p:nvPr/>
        </p:nvSpPr>
        <p:spPr bwMode="auto">
          <a:xfrm>
            <a:off x="3521610" y="3071070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Problemlösen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29" name="Text Box 12"/>
          <p:cNvSpPr txBox="1">
            <a:spLocks noChangeArrowheads="1"/>
          </p:cNvSpPr>
          <p:nvPr/>
        </p:nvSpPr>
        <p:spPr bwMode="auto">
          <a:xfrm>
            <a:off x="3521610" y="3466523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Praxisorientierung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30" name="Text Box 13"/>
          <p:cNvSpPr txBox="1">
            <a:spLocks noChangeArrowheads="1"/>
          </p:cNvSpPr>
          <p:nvPr/>
        </p:nvSpPr>
        <p:spPr bwMode="auto">
          <a:xfrm>
            <a:off x="3531770" y="4257429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Selbständigkeit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31" name="Text Box 14"/>
          <p:cNvSpPr txBox="1">
            <a:spLocks noChangeArrowheads="1"/>
          </p:cNvSpPr>
          <p:nvPr/>
        </p:nvSpPr>
        <p:spPr bwMode="auto">
          <a:xfrm>
            <a:off x="3531770" y="4652882"/>
            <a:ext cx="2286000" cy="307777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Kommunikation</a:t>
            </a:r>
            <a:endParaRPr lang="en-GB" sz="1400" dirty="0">
              <a:latin typeface="Arial" charset="0"/>
            </a:endParaRPr>
          </a:p>
        </p:txBody>
      </p:sp>
      <p:sp>
        <p:nvSpPr>
          <p:cNvPr id="34832" name="Text Box 15"/>
          <p:cNvSpPr txBox="1">
            <a:spLocks noChangeArrowheads="1"/>
          </p:cNvSpPr>
          <p:nvPr/>
        </p:nvSpPr>
        <p:spPr bwMode="auto">
          <a:xfrm>
            <a:off x="3531770" y="5048338"/>
            <a:ext cx="2286000" cy="523220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Berücksichtigung</a:t>
            </a:r>
            <a:r>
              <a:rPr lang="en-GB" sz="1400" dirty="0" smtClean="0">
                <a:latin typeface="Arial" charset="0"/>
              </a:rPr>
              <a:t> </a:t>
            </a:r>
            <a:r>
              <a:rPr lang="en-GB" sz="1400" dirty="0" err="1" smtClean="0">
                <a:latin typeface="Arial" charset="0"/>
              </a:rPr>
              <a:t>sozialer</a:t>
            </a:r>
            <a:r>
              <a:rPr lang="en-GB" sz="1400" dirty="0" smtClean="0">
                <a:latin typeface="Arial" charset="0"/>
              </a:rPr>
              <a:t> und </a:t>
            </a:r>
            <a:r>
              <a:rPr lang="en-GB" sz="1400" dirty="0" err="1" smtClean="0">
                <a:latin typeface="Arial" charset="0"/>
              </a:rPr>
              <a:t>ethischer</a:t>
            </a:r>
            <a:r>
              <a:rPr lang="en-GB" sz="1400" dirty="0" smtClean="0">
                <a:latin typeface="Arial" charset="0"/>
              </a:rPr>
              <a:t> </a:t>
            </a:r>
            <a:r>
              <a:rPr lang="en-GB" sz="1400" dirty="0" err="1" smtClean="0">
                <a:latin typeface="Arial" charset="0"/>
              </a:rPr>
              <a:t>Fragen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1245136" y="906278"/>
            <a:ext cx="7772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1900" b="1" i="1" dirty="0" err="1" smtClean="0">
                <a:solidFill>
                  <a:srgbClr val="000099"/>
                </a:solidFill>
                <a:latin typeface="Arial" charset="0"/>
              </a:rPr>
              <a:t>Aufbau</a:t>
            </a:r>
            <a:r>
              <a:rPr lang="en-GB" sz="1900" b="1" i="1" dirty="0" smtClean="0">
                <a:solidFill>
                  <a:srgbClr val="000099"/>
                </a:solidFill>
                <a:latin typeface="Arial" charset="0"/>
              </a:rPr>
              <a:t> des Module Level Indicators</a:t>
            </a:r>
            <a:endParaRPr lang="en-GB" sz="1900" b="1" i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0" name="Flussdiagramm: Verbindungsstelle 19"/>
          <p:cNvSpPr/>
          <p:nvPr/>
        </p:nvSpPr>
        <p:spPr bwMode="auto">
          <a:xfrm>
            <a:off x="609818" y="2017370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2" name="Gerade Verbindung mit Pfeil 21"/>
          <p:cNvCxnSpPr>
            <a:stCxn id="20" idx="6"/>
            <a:endCxn id="34824" idx="1"/>
          </p:cNvCxnSpPr>
          <p:nvPr/>
        </p:nvCxnSpPr>
        <p:spPr bwMode="auto">
          <a:xfrm flipV="1">
            <a:off x="738088" y="2041874"/>
            <a:ext cx="2783522" cy="534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Flussdiagramm: Verbindungsstelle 22"/>
          <p:cNvSpPr/>
          <p:nvPr/>
        </p:nvSpPr>
        <p:spPr bwMode="auto">
          <a:xfrm>
            <a:off x="609818" y="224771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Flussdiagramm: Verbindungsstelle 23"/>
          <p:cNvSpPr/>
          <p:nvPr/>
        </p:nvSpPr>
        <p:spPr bwMode="auto">
          <a:xfrm>
            <a:off x="633948" y="250579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lussdiagramm: Verbindungsstelle 24"/>
          <p:cNvSpPr/>
          <p:nvPr/>
        </p:nvSpPr>
        <p:spPr bwMode="auto">
          <a:xfrm>
            <a:off x="826353" y="2191474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Flussdiagramm: Verbindungsstelle 25"/>
          <p:cNvSpPr/>
          <p:nvPr/>
        </p:nvSpPr>
        <p:spPr bwMode="auto">
          <a:xfrm>
            <a:off x="762218" y="2403608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Flussdiagramm: Verbindungsstelle 26"/>
          <p:cNvSpPr/>
          <p:nvPr/>
        </p:nvSpPr>
        <p:spPr bwMode="auto">
          <a:xfrm>
            <a:off x="890488" y="250579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Flussdiagramm: Verbindungsstelle 27"/>
          <p:cNvSpPr/>
          <p:nvPr/>
        </p:nvSpPr>
        <p:spPr bwMode="auto">
          <a:xfrm>
            <a:off x="609818" y="2867022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Flussdiagramm: Verbindungsstelle 28"/>
          <p:cNvSpPr/>
          <p:nvPr/>
        </p:nvSpPr>
        <p:spPr bwMode="auto">
          <a:xfrm>
            <a:off x="609818" y="3097368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Flussdiagramm: Verbindungsstelle 29"/>
          <p:cNvSpPr/>
          <p:nvPr/>
        </p:nvSpPr>
        <p:spPr bwMode="auto">
          <a:xfrm>
            <a:off x="633948" y="335545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Flussdiagramm: Verbindungsstelle 30"/>
          <p:cNvSpPr/>
          <p:nvPr/>
        </p:nvSpPr>
        <p:spPr bwMode="auto">
          <a:xfrm>
            <a:off x="826353" y="304112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Flussdiagramm: Verbindungsstelle 31"/>
          <p:cNvSpPr/>
          <p:nvPr/>
        </p:nvSpPr>
        <p:spPr bwMode="auto">
          <a:xfrm>
            <a:off x="762218" y="3253260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Flussdiagramm: Verbindungsstelle 32"/>
          <p:cNvSpPr/>
          <p:nvPr/>
        </p:nvSpPr>
        <p:spPr bwMode="auto">
          <a:xfrm>
            <a:off x="890488" y="335545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Flussdiagramm: Verbindungsstelle 33"/>
          <p:cNvSpPr/>
          <p:nvPr/>
        </p:nvSpPr>
        <p:spPr bwMode="auto">
          <a:xfrm>
            <a:off x="1245136" y="3390242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Flussdiagramm: Verbindungsstelle 34"/>
          <p:cNvSpPr/>
          <p:nvPr/>
        </p:nvSpPr>
        <p:spPr bwMode="auto">
          <a:xfrm>
            <a:off x="1245136" y="3620588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Flussdiagramm: Verbindungsstelle 35"/>
          <p:cNvSpPr/>
          <p:nvPr/>
        </p:nvSpPr>
        <p:spPr bwMode="auto">
          <a:xfrm>
            <a:off x="1269266" y="387867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Flussdiagramm: Verbindungsstelle 36"/>
          <p:cNvSpPr/>
          <p:nvPr/>
        </p:nvSpPr>
        <p:spPr bwMode="auto">
          <a:xfrm>
            <a:off x="1461671" y="356434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Flussdiagramm: Verbindungsstelle 37"/>
          <p:cNvSpPr/>
          <p:nvPr/>
        </p:nvSpPr>
        <p:spPr bwMode="auto">
          <a:xfrm>
            <a:off x="1397536" y="3776480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Flussdiagramm: Verbindungsstelle 38"/>
          <p:cNvSpPr/>
          <p:nvPr/>
        </p:nvSpPr>
        <p:spPr bwMode="auto">
          <a:xfrm>
            <a:off x="1525806" y="387867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Flussdiagramm: Verbindungsstelle 39"/>
          <p:cNvSpPr/>
          <p:nvPr/>
        </p:nvSpPr>
        <p:spPr bwMode="auto">
          <a:xfrm>
            <a:off x="735548" y="3698534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Flussdiagramm: Verbindungsstelle 40"/>
          <p:cNvSpPr/>
          <p:nvPr/>
        </p:nvSpPr>
        <p:spPr bwMode="auto">
          <a:xfrm>
            <a:off x="569813" y="3806414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Flussdiagramm: Verbindungsstelle 41"/>
          <p:cNvSpPr/>
          <p:nvPr/>
        </p:nvSpPr>
        <p:spPr bwMode="auto">
          <a:xfrm>
            <a:off x="593943" y="4198685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Flussdiagramm: Verbindungsstelle 42"/>
          <p:cNvSpPr/>
          <p:nvPr/>
        </p:nvSpPr>
        <p:spPr bwMode="auto">
          <a:xfrm>
            <a:off x="786348" y="3884360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" name="Flussdiagramm: Verbindungsstelle 43"/>
          <p:cNvSpPr/>
          <p:nvPr/>
        </p:nvSpPr>
        <p:spPr bwMode="auto">
          <a:xfrm>
            <a:off x="682208" y="4018548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Flussdiagramm: Verbindungsstelle 46"/>
          <p:cNvSpPr/>
          <p:nvPr/>
        </p:nvSpPr>
        <p:spPr bwMode="auto">
          <a:xfrm>
            <a:off x="1241961" y="4482732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Flussdiagramm: Verbindungsstelle 47"/>
          <p:cNvSpPr/>
          <p:nvPr/>
        </p:nvSpPr>
        <p:spPr bwMode="auto">
          <a:xfrm>
            <a:off x="1266091" y="4740815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Flussdiagramm: Verbindungsstelle 48"/>
          <p:cNvSpPr/>
          <p:nvPr/>
        </p:nvSpPr>
        <p:spPr bwMode="auto">
          <a:xfrm>
            <a:off x="1461671" y="4482732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Flussdiagramm: Verbindungsstelle 49"/>
          <p:cNvSpPr/>
          <p:nvPr/>
        </p:nvSpPr>
        <p:spPr bwMode="auto">
          <a:xfrm>
            <a:off x="1394361" y="4638624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Flussdiagramm: Verbindungsstelle 50"/>
          <p:cNvSpPr/>
          <p:nvPr/>
        </p:nvSpPr>
        <p:spPr bwMode="auto">
          <a:xfrm>
            <a:off x="1394361" y="489244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Flussdiagramm: Verbindungsstelle 51"/>
          <p:cNvSpPr/>
          <p:nvPr/>
        </p:nvSpPr>
        <p:spPr bwMode="auto">
          <a:xfrm>
            <a:off x="593943" y="4740815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3" name="Flussdiagramm: Verbindungsstelle 52"/>
          <p:cNvSpPr/>
          <p:nvPr/>
        </p:nvSpPr>
        <p:spPr bwMode="auto">
          <a:xfrm>
            <a:off x="593943" y="497116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Flussdiagramm: Verbindungsstelle 53"/>
          <p:cNvSpPr/>
          <p:nvPr/>
        </p:nvSpPr>
        <p:spPr bwMode="auto">
          <a:xfrm>
            <a:off x="618073" y="5229244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Flussdiagramm: Verbindungsstelle 54"/>
          <p:cNvSpPr/>
          <p:nvPr/>
        </p:nvSpPr>
        <p:spPr bwMode="auto">
          <a:xfrm>
            <a:off x="810478" y="4914919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Flussdiagramm: Verbindungsstelle 55"/>
          <p:cNvSpPr/>
          <p:nvPr/>
        </p:nvSpPr>
        <p:spPr bwMode="auto">
          <a:xfrm>
            <a:off x="746343" y="5127053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Flussdiagramm: Verbindungsstelle 57"/>
          <p:cNvSpPr/>
          <p:nvPr/>
        </p:nvSpPr>
        <p:spPr bwMode="auto">
          <a:xfrm>
            <a:off x="1292126" y="2963180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Flussdiagramm: Verbindungsstelle 58"/>
          <p:cNvSpPr/>
          <p:nvPr/>
        </p:nvSpPr>
        <p:spPr bwMode="auto">
          <a:xfrm>
            <a:off x="1420396" y="2661691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Flussdiagramm: Verbindungsstelle 59"/>
          <p:cNvSpPr/>
          <p:nvPr/>
        </p:nvSpPr>
        <p:spPr bwMode="auto">
          <a:xfrm>
            <a:off x="1241961" y="275181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Flussdiagramm: Verbindungsstelle 60"/>
          <p:cNvSpPr/>
          <p:nvPr/>
        </p:nvSpPr>
        <p:spPr bwMode="auto">
          <a:xfrm>
            <a:off x="1612801" y="2751816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Flussdiagramm: Verbindungsstelle 61"/>
          <p:cNvSpPr/>
          <p:nvPr/>
        </p:nvSpPr>
        <p:spPr bwMode="auto">
          <a:xfrm>
            <a:off x="1461671" y="2886004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Flussdiagramm: Verbindungsstelle 62"/>
          <p:cNvSpPr/>
          <p:nvPr/>
        </p:nvSpPr>
        <p:spPr bwMode="auto">
          <a:xfrm>
            <a:off x="1589941" y="2988195"/>
            <a:ext cx="128270" cy="155892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Flussdiagramm: Verbindungsstelle 63"/>
          <p:cNvSpPr/>
          <p:nvPr/>
        </p:nvSpPr>
        <p:spPr bwMode="auto">
          <a:xfrm>
            <a:off x="1397536" y="5200738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Flussdiagramm: Verbindungsstelle 64"/>
          <p:cNvSpPr/>
          <p:nvPr/>
        </p:nvSpPr>
        <p:spPr bwMode="auto">
          <a:xfrm>
            <a:off x="1203861" y="5278684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Flussdiagramm: Verbindungsstelle 65"/>
          <p:cNvSpPr/>
          <p:nvPr/>
        </p:nvSpPr>
        <p:spPr bwMode="auto">
          <a:xfrm>
            <a:off x="1227991" y="5536767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Flussdiagramm: Verbindungsstelle 66"/>
          <p:cNvSpPr/>
          <p:nvPr/>
        </p:nvSpPr>
        <p:spPr bwMode="auto">
          <a:xfrm>
            <a:off x="1589941" y="5300388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8" name="Flussdiagramm: Verbindungsstelle 67"/>
          <p:cNvSpPr/>
          <p:nvPr/>
        </p:nvSpPr>
        <p:spPr bwMode="auto">
          <a:xfrm>
            <a:off x="1356261" y="5434576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lussdiagramm: Verbindungsstelle 68"/>
          <p:cNvSpPr/>
          <p:nvPr/>
        </p:nvSpPr>
        <p:spPr bwMode="auto">
          <a:xfrm>
            <a:off x="1484531" y="5536767"/>
            <a:ext cx="128270" cy="155892"/>
          </a:xfrm>
          <a:prstGeom prst="flowChartConnector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Flussdiagramm: Verbindungsstelle 69"/>
          <p:cNvSpPr/>
          <p:nvPr/>
        </p:nvSpPr>
        <p:spPr bwMode="auto">
          <a:xfrm>
            <a:off x="826353" y="5554979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1" name="Flussdiagramm: Verbindungsstelle 70"/>
          <p:cNvSpPr/>
          <p:nvPr/>
        </p:nvSpPr>
        <p:spPr bwMode="auto">
          <a:xfrm>
            <a:off x="698083" y="5767113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Flussdiagramm: Verbindungsstelle 71"/>
          <p:cNvSpPr/>
          <p:nvPr/>
        </p:nvSpPr>
        <p:spPr bwMode="auto">
          <a:xfrm>
            <a:off x="722213" y="6025196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Flussdiagramm: Verbindungsstelle 72"/>
          <p:cNvSpPr/>
          <p:nvPr/>
        </p:nvSpPr>
        <p:spPr bwMode="auto">
          <a:xfrm>
            <a:off x="914618" y="5710871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Flussdiagramm: Verbindungsstelle 73"/>
          <p:cNvSpPr/>
          <p:nvPr/>
        </p:nvSpPr>
        <p:spPr bwMode="auto">
          <a:xfrm>
            <a:off x="850483" y="5923005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Flussdiagramm: Verbindungsstelle 74"/>
          <p:cNvSpPr/>
          <p:nvPr/>
        </p:nvSpPr>
        <p:spPr bwMode="auto">
          <a:xfrm>
            <a:off x="978753" y="6025196"/>
            <a:ext cx="128270" cy="155892"/>
          </a:xfrm>
          <a:prstGeom prst="flowChartConnector">
            <a:avLst/>
          </a:prstGeom>
          <a:solidFill>
            <a:srgbClr val="C7D9EB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76" name="Gerade Verbindung mit Pfeil 75"/>
          <p:cNvCxnSpPr>
            <a:stCxn id="25" idx="6"/>
            <a:endCxn id="34824" idx="1"/>
          </p:cNvCxnSpPr>
          <p:nvPr/>
        </p:nvCxnSpPr>
        <p:spPr bwMode="auto">
          <a:xfrm flipV="1">
            <a:off x="954623" y="2041874"/>
            <a:ext cx="2566987" cy="2275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Gerade Verbindung mit Pfeil 77"/>
          <p:cNvCxnSpPr>
            <a:stCxn id="27" idx="6"/>
            <a:endCxn id="34824" idx="1"/>
          </p:cNvCxnSpPr>
          <p:nvPr/>
        </p:nvCxnSpPr>
        <p:spPr bwMode="auto">
          <a:xfrm flipV="1">
            <a:off x="1018758" y="2041874"/>
            <a:ext cx="2502852" cy="5418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Gerade Verbindung mit Pfeil 81"/>
          <p:cNvCxnSpPr>
            <a:stCxn id="26" idx="6"/>
            <a:endCxn id="34824" idx="1"/>
          </p:cNvCxnSpPr>
          <p:nvPr/>
        </p:nvCxnSpPr>
        <p:spPr bwMode="auto">
          <a:xfrm flipV="1">
            <a:off x="890488" y="2041874"/>
            <a:ext cx="2631122" cy="4396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Gerade Verbindung mit Pfeil 83"/>
          <p:cNvCxnSpPr>
            <a:endCxn id="34824" idx="1"/>
          </p:cNvCxnSpPr>
          <p:nvPr/>
        </p:nvCxnSpPr>
        <p:spPr bwMode="auto">
          <a:xfrm flipV="1">
            <a:off x="727928" y="2041874"/>
            <a:ext cx="2793682" cy="2892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Gerade Verbindung mit Pfeil 85"/>
          <p:cNvCxnSpPr>
            <a:stCxn id="28" idx="6"/>
            <a:endCxn id="34826" idx="1"/>
          </p:cNvCxnSpPr>
          <p:nvPr/>
        </p:nvCxnSpPr>
        <p:spPr bwMode="auto">
          <a:xfrm flipV="1">
            <a:off x="738088" y="2832780"/>
            <a:ext cx="2783522" cy="1121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Gerade Verbindung mit Pfeil 86"/>
          <p:cNvCxnSpPr>
            <a:stCxn id="31" idx="6"/>
            <a:endCxn id="34826" idx="1"/>
          </p:cNvCxnSpPr>
          <p:nvPr/>
        </p:nvCxnSpPr>
        <p:spPr bwMode="auto">
          <a:xfrm flipV="1">
            <a:off x="954623" y="2832780"/>
            <a:ext cx="2566987" cy="2862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Gerade Verbindung mit Pfeil 87"/>
          <p:cNvCxnSpPr>
            <a:stCxn id="29" idx="6"/>
            <a:endCxn id="34826" idx="1"/>
          </p:cNvCxnSpPr>
          <p:nvPr/>
        </p:nvCxnSpPr>
        <p:spPr bwMode="auto">
          <a:xfrm flipV="1">
            <a:off x="738088" y="2832780"/>
            <a:ext cx="2783522" cy="3425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Gerade Verbindung mit Pfeil 88"/>
          <p:cNvCxnSpPr>
            <a:stCxn id="32" idx="6"/>
            <a:endCxn id="34826" idx="1"/>
          </p:cNvCxnSpPr>
          <p:nvPr/>
        </p:nvCxnSpPr>
        <p:spPr bwMode="auto">
          <a:xfrm flipV="1">
            <a:off x="890488" y="2832780"/>
            <a:ext cx="2631122" cy="4984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Gerade Verbindung mit Pfeil 89"/>
          <p:cNvCxnSpPr>
            <a:endCxn id="34826" idx="1"/>
          </p:cNvCxnSpPr>
          <p:nvPr/>
        </p:nvCxnSpPr>
        <p:spPr bwMode="auto">
          <a:xfrm flipV="1">
            <a:off x="727928" y="2832780"/>
            <a:ext cx="2793682" cy="1379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Gerade Verbindung mit Pfeil 105"/>
          <p:cNvCxnSpPr>
            <a:stCxn id="59" idx="6"/>
            <a:endCxn id="34825" idx="1"/>
          </p:cNvCxnSpPr>
          <p:nvPr/>
        </p:nvCxnSpPr>
        <p:spPr bwMode="auto">
          <a:xfrm flipV="1">
            <a:off x="1548666" y="2437327"/>
            <a:ext cx="1972944" cy="3023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Gerade Verbindung mit Pfeil 106"/>
          <p:cNvCxnSpPr>
            <a:stCxn id="60" idx="6"/>
            <a:endCxn id="34825" idx="1"/>
          </p:cNvCxnSpPr>
          <p:nvPr/>
        </p:nvCxnSpPr>
        <p:spPr bwMode="auto">
          <a:xfrm flipV="1">
            <a:off x="1370231" y="2437327"/>
            <a:ext cx="2151379" cy="3924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Gerade Verbindung mit Pfeil 107"/>
          <p:cNvCxnSpPr>
            <a:stCxn id="61" idx="6"/>
            <a:endCxn id="34825" idx="1"/>
          </p:cNvCxnSpPr>
          <p:nvPr/>
        </p:nvCxnSpPr>
        <p:spPr bwMode="auto">
          <a:xfrm flipV="1">
            <a:off x="1741071" y="2437327"/>
            <a:ext cx="1780539" cy="3924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9" name="Gerade Verbindung mit Pfeil 108"/>
          <p:cNvCxnSpPr>
            <a:stCxn id="62" idx="6"/>
            <a:endCxn id="34825" idx="1"/>
          </p:cNvCxnSpPr>
          <p:nvPr/>
        </p:nvCxnSpPr>
        <p:spPr bwMode="auto">
          <a:xfrm flipV="1">
            <a:off x="1589941" y="2437327"/>
            <a:ext cx="1931669" cy="5266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Gerade Verbindung mit Pfeil 109"/>
          <p:cNvCxnSpPr>
            <a:stCxn id="58" idx="6"/>
            <a:endCxn id="34825" idx="1"/>
          </p:cNvCxnSpPr>
          <p:nvPr/>
        </p:nvCxnSpPr>
        <p:spPr bwMode="auto">
          <a:xfrm flipV="1">
            <a:off x="1420396" y="2437327"/>
            <a:ext cx="2101214" cy="60379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0" name="Gerade Verbindung mit Pfeil 129"/>
          <p:cNvCxnSpPr>
            <a:stCxn id="35" idx="6"/>
            <a:endCxn id="34828" idx="1"/>
          </p:cNvCxnSpPr>
          <p:nvPr/>
        </p:nvCxnSpPr>
        <p:spPr bwMode="auto">
          <a:xfrm flipV="1">
            <a:off x="1373406" y="3228233"/>
            <a:ext cx="2148204" cy="4703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1" name="Gerade Verbindung mit Pfeil 130"/>
          <p:cNvCxnSpPr>
            <a:stCxn id="34" idx="6"/>
            <a:endCxn id="34828" idx="1"/>
          </p:cNvCxnSpPr>
          <p:nvPr/>
        </p:nvCxnSpPr>
        <p:spPr bwMode="auto">
          <a:xfrm flipV="1">
            <a:off x="1373406" y="3228233"/>
            <a:ext cx="2148204" cy="2399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2" name="Gerade Verbindung mit Pfeil 131"/>
          <p:cNvCxnSpPr>
            <a:stCxn id="38" idx="6"/>
            <a:endCxn id="34828" idx="1"/>
          </p:cNvCxnSpPr>
          <p:nvPr/>
        </p:nvCxnSpPr>
        <p:spPr bwMode="auto">
          <a:xfrm flipV="1">
            <a:off x="1525806" y="3228233"/>
            <a:ext cx="1995804" cy="6261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3" name="Gerade Verbindung mit Pfeil 132"/>
          <p:cNvCxnSpPr>
            <a:stCxn id="39" idx="6"/>
            <a:endCxn id="34828" idx="1"/>
          </p:cNvCxnSpPr>
          <p:nvPr/>
        </p:nvCxnSpPr>
        <p:spPr bwMode="auto">
          <a:xfrm flipV="1">
            <a:off x="1654076" y="3228233"/>
            <a:ext cx="1867534" cy="7283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4" name="Gerade Verbindung mit Pfeil 133"/>
          <p:cNvCxnSpPr>
            <a:stCxn id="36" idx="6"/>
            <a:endCxn id="34828" idx="1"/>
          </p:cNvCxnSpPr>
          <p:nvPr/>
        </p:nvCxnSpPr>
        <p:spPr bwMode="auto">
          <a:xfrm flipV="1">
            <a:off x="1397536" y="3228233"/>
            <a:ext cx="2124074" cy="7283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8" name="Gerade Verbindung mit Pfeil 147"/>
          <p:cNvCxnSpPr>
            <a:stCxn id="37" idx="6"/>
            <a:endCxn id="34828" idx="1"/>
          </p:cNvCxnSpPr>
          <p:nvPr/>
        </p:nvCxnSpPr>
        <p:spPr bwMode="auto">
          <a:xfrm flipV="1">
            <a:off x="1589941" y="3228233"/>
            <a:ext cx="1931669" cy="4140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7" name="Gerade Verbindung mit Pfeil 156"/>
          <p:cNvCxnSpPr>
            <a:stCxn id="40" idx="6"/>
            <a:endCxn id="34829" idx="1"/>
          </p:cNvCxnSpPr>
          <p:nvPr/>
        </p:nvCxnSpPr>
        <p:spPr bwMode="auto">
          <a:xfrm flipV="1">
            <a:off x="863818" y="3623686"/>
            <a:ext cx="2657792" cy="152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0" name="Gerade Verbindung mit Pfeil 159"/>
          <p:cNvCxnSpPr>
            <a:stCxn id="43" idx="6"/>
            <a:endCxn id="34829" idx="1"/>
          </p:cNvCxnSpPr>
          <p:nvPr/>
        </p:nvCxnSpPr>
        <p:spPr bwMode="auto">
          <a:xfrm flipV="1">
            <a:off x="914618" y="3623686"/>
            <a:ext cx="2606992" cy="3386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3" name="Gerade Verbindung mit Pfeil 162"/>
          <p:cNvCxnSpPr>
            <a:stCxn id="41" idx="6"/>
            <a:endCxn id="34829" idx="1"/>
          </p:cNvCxnSpPr>
          <p:nvPr/>
        </p:nvCxnSpPr>
        <p:spPr bwMode="auto">
          <a:xfrm flipV="1">
            <a:off x="698083" y="3623686"/>
            <a:ext cx="2823527" cy="2606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7" name="Gerade Verbindung mit Pfeil 166"/>
          <p:cNvCxnSpPr>
            <a:stCxn id="44" idx="6"/>
            <a:endCxn id="34829" idx="1"/>
          </p:cNvCxnSpPr>
          <p:nvPr/>
        </p:nvCxnSpPr>
        <p:spPr bwMode="auto">
          <a:xfrm flipV="1">
            <a:off x="810478" y="3623686"/>
            <a:ext cx="2711132" cy="4728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0" name="Gerade Verbindung mit Pfeil 169"/>
          <p:cNvCxnSpPr>
            <a:stCxn id="42" idx="6"/>
            <a:endCxn id="34829" idx="1"/>
          </p:cNvCxnSpPr>
          <p:nvPr/>
        </p:nvCxnSpPr>
        <p:spPr bwMode="auto">
          <a:xfrm flipV="1">
            <a:off x="722213" y="3623686"/>
            <a:ext cx="2799397" cy="6529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3" name="Gerade Verbindung mit Pfeil 172"/>
          <p:cNvCxnSpPr>
            <a:stCxn id="47" idx="6"/>
            <a:endCxn id="235" idx="1"/>
          </p:cNvCxnSpPr>
          <p:nvPr/>
        </p:nvCxnSpPr>
        <p:spPr bwMode="auto">
          <a:xfrm flipV="1">
            <a:off x="1370231" y="4019139"/>
            <a:ext cx="2161539" cy="541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6" name="Gerade Verbindung mit Pfeil 175"/>
          <p:cNvCxnSpPr>
            <a:stCxn id="49" idx="6"/>
            <a:endCxn id="235" idx="1"/>
          </p:cNvCxnSpPr>
          <p:nvPr/>
        </p:nvCxnSpPr>
        <p:spPr bwMode="auto">
          <a:xfrm flipV="1">
            <a:off x="1589941" y="4019139"/>
            <a:ext cx="1941829" cy="541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9" name="Gerade Verbindung mit Pfeil 178"/>
          <p:cNvCxnSpPr>
            <a:stCxn id="50" idx="6"/>
            <a:endCxn id="235" idx="1"/>
          </p:cNvCxnSpPr>
          <p:nvPr/>
        </p:nvCxnSpPr>
        <p:spPr bwMode="auto">
          <a:xfrm flipV="1">
            <a:off x="1522631" y="4019139"/>
            <a:ext cx="2009139" cy="6974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2" name="Gerade Verbindung mit Pfeil 181"/>
          <p:cNvCxnSpPr>
            <a:stCxn id="48" idx="6"/>
            <a:endCxn id="235" idx="1"/>
          </p:cNvCxnSpPr>
          <p:nvPr/>
        </p:nvCxnSpPr>
        <p:spPr bwMode="auto">
          <a:xfrm flipV="1">
            <a:off x="1394361" y="4019139"/>
            <a:ext cx="2137409" cy="7996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6" name="Gerade Verbindung mit Pfeil 185"/>
          <p:cNvCxnSpPr>
            <a:stCxn id="51" idx="6"/>
            <a:endCxn id="235" idx="1"/>
          </p:cNvCxnSpPr>
          <p:nvPr/>
        </p:nvCxnSpPr>
        <p:spPr bwMode="auto">
          <a:xfrm flipV="1">
            <a:off x="1522631" y="4019139"/>
            <a:ext cx="2009139" cy="9512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9" name="Gerade Verbindung mit Pfeil 188"/>
          <p:cNvCxnSpPr>
            <a:stCxn id="52" idx="6"/>
          </p:cNvCxnSpPr>
          <p:nvPr/>
        </p:nvCxnSpPr>
        <p:spPr bwMode="auto">
          <a:xfrm flipV="1">
            <a:off x="722213" y="4414592"/>
            <a:ext cx="2799397" cy="4041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2" name="Gerade Verbindung mit Pfeil 191"/>
          <p:cNvCxnSpPr>
            <a:stCxn id="53" idx="6"/>
            <a:endCxn id="34830" idx="1"/>
          </p:cNvCxnSpPr>
          <p:nvPr/>
        </p:nvCxnSpPr>
        <p:spPr bwMode="auto">
          <a:xfrm flipV="1">
            <a:off x="722213" y="4414592"/>
            <a:ext cx="2809557" cy="6345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Gerade Verbindung mit Pfeil 194"/>
          <p:cNvCxnSpPr>
            <a:stCxn id="54" idx="6"/>
          </p:cNvCxnSpPr>
          <p:nvPr/>
        </p:nvCxnSpPr>
        <p:spPr bwMode="auto">
          <a:xfrm flipV="1">
            <a:off x="746343" y="4414592"/>
            <a:ext cx="2775267" cy="8925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8" name="Gerade Verbindung mit Pfeil 197"/>
          <p:cNvCxnSpPr>
            <a:stCxn id="56" idx="6"/>
            <a:endCxn id="34830" idx="1"/>
          </p:cNvCxnSpPr>
          <p:nvPr/>
        </p:nvCxnSpPr>
        <p:spPr bwMode="auto">
          <a:xfrm flipV="1">
            <a:off x="874613" y="4414592"/>
            <a:ext cx="2657157" cy="7904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1" name="Gerade Verbindung mit Pfeil 200"/>
          <p:cNvCxnSpPr>
            <a:endCxn id="34830" idx="1"/>
          </p:cNvCxnSpPr>
          <p:nvPr/>
        </p:nvCxnSpPr>
        <p:spPr bwMode="auto">
          <a:xfrm flipV="1">
            <a:off x="843928" y="4414592"/>
            <a:ext cx="2687842" cy="5637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3" name="Gerade Verbindung mit Pfeil 202"/>
          <p:cNvCxnSpPr>
            <a:stCxn id="65" idx="6"/>
          </p:cNvCxnSpPr>
          <p:nvPr/>
        </p:nvCxnSpPr>
        <p:spPr bwMode="auto">
          <a:xfrm flipV="1">
            <a:off x="1332131" y="4818761"/>
            <a:ext cx="2189479" cy="5378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6" name="Gerade Verbindung mit Pfeil 205"/>
          <p:cNvCxnSpPr>
            <a:stCxn id="64" idx="6"/>
            <a:endCxn id="34831" idx="1"/>
          </p:cNvCxnSpPr>
          <p:nvPr/>
        </p:nvCxnSpPr>
        <p:spPr bwMode="auto">
          <a:xfrm flipV="1">
            <a:off x="1525806" y="4806771"/>
            <a:ext cx="2005964" cy="471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9" name="Gerade Verbindung mit Pfeil 208"/>
          <p:cNvCxnSpPr>
            <a:stCxn id="67" idx="6"/>
            <a:endCxn id="34831" idx="1"/>
          </p:cNvCxnSpPr>
          <p:nvPr/>
        </p:nvCxnSpPr>
        <p:spPr bwMode="auto">
          <a:xfrm flipV="1">
            <a:off x="1718211" y="4806771"/>
            <a:ext cx="1813559" cy="5715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2" name="Gerade Verbindung mit Pfeil 211"/>
          <p:cNvCxnSpPr>
            <a:stCxn id="68" idx="6"/>
            <a:endCxn id="34831" idx="1"/>
          </p:cNvCxnSpPr>
          <p:nvPr/>
        </p:nvCxnSpPr>
        <p:spPr bwMode="auto">
          <a:xfrm flipV="1">
            <a:off x="1484531" y="4806771"/>
            <a:ext cx="2047239" cy="7057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5" name="Gerade Verbindung mit Pfeil 214"/>
          <p:cNvCxnSpPr>
            <a:stCxn id="69" idx="6"/>
            <a:endCxn id="34831" idx="1"/>
          </p:cNvCxnSpPr>
          <p:nvPr/>
        </p:nvCxnSpPr>
        <p:spPr bwMode="auto">
          <a:xfrm flipV="1">
            <a:off x="1612801" y="4806771"/>
            <a:ext cx="1918969" cy="807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8" name="Gerade Verbindung mit Pfeil 217"/>
          <p:cNvCxnSpPr>
            <a:stCxn id="66" idx="6"/>
            <a:endCxn id="34831" idx="1"/>
          </p:cNvCxnSpPr>
          <p:nvPr/>
        </p:nvCxnSpPr>
        <p:spPr bwMode="auto">
          <a:xfrm flipV="1">
            <a:off x="1356261" y="4806771"/>
            <a:ext cx="2175509" cy="807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1" name="Gerade Verbindung mit Pfeil 220"/>
          <p:cNvCxnSpPr>
            <a:stCxn id="70" idx="6"/>
            <a:endCxn id="34832" idx="1"/>
          </p:cNvCxnSpPr>
          <p:nvPr/>
        </p:nvCxnSpPr>
        <p:spPr bwMode="auto">
          <a:xfrm flipV="1">
            <a:off x="954623" y="5309948"/>
            <a:ext cx="2577147" cy="3229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5" name="Text Box 13"/>
          <p:cNvSpPr txBox="1">
            <a:spLocks noChangeArrowheads="1"/>
          </p:cNvSpPr>
          <p:nvPr/>
        </p:nvSpPr>
        <p:spPr bwMode="auto">
          <a:xfrm>
            <a:off x="3531770" y="3861976"/>
            <a:ext cx="2286000" cy="31432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 err="1" smtClean="0">
                <a:latin typeface="Arial" charset="0"/>
              </a:rPr>
              <a:t>Kreativität</a:t>
            </a:r>
            <a:r>
              <a:rPr lang="en-GB" sz="1400" dirty="0" smtClean="0">
                <a:latin typeface="Arial" charset="0"/>
              </a:rPr>
              <a:t> und Innovation</a:t>
            </a:r>
            <a:endParaRPr lang="en-GB" sz="1400" b="1" dirty="0">
              <a:latin typeface="Arial" charset="0"/>
            </a:endParaRPr>
          </a:p>
        </p:txBody>
      </p:sp>
      <p:cxnSp>
        <p:nvCxnSpPr>
          <p:cNvPr id="256" name="Gerade Verbindung mit Pfeil 255"/>
          <p:cNvCxnSpPr>
            <a:stCxn id="73" idx="6"/>
            <a:endCxn id="34832" idx="1"/>
          </p:cNvCxnSpPr>
          <p:nvPr/>
        </p:nvCxnSpPr>
        <p:spPr bwMode="auto">
          <a:xfrm flipV="1">
            <a:off x="1042888" y="5309948"/>
            <a:ext cx="2488882" cy="4788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9" name="Gerade Verbindung mit Pfeil 258"/>
          <p:cNvCxnSpPr>
            <a:stCxn id="71" idx="6"/>
            <a:endCxn id="34832" idx="1"/>
          </p:cNvCxnSpPr>
          <p:nvPr/>
        </p:nvCxnSpPr>
        <p:spPr bwMode="auto">
          <a:xfrm flipV="1">
            <a:off x="826353" y="5309948"/>
            <a:ext cx="2705417" cy="535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2" name="Gerade Verbindung mit Pfeil 261"/>
          <p:cNvCxnSpPr>
            <a:stCxn id="74" idx="6"/>
            <a:endCxn id="34832" idx="1"/>
          </p:cNvCxnSpPr>
          <p:nvPr/>
        </p:nvCxnSpPr>
        <p:spPr bwMode="auto">
          <a:xfrm flipV="1">
            <a:off x="978753" y="5309948"/>
            <a:ext cx="2553017" cy="6910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5" name="Gerade Verbindung mit Pfeil 264"/>
          <p:cNvCxnSpPr>
            <a:stCxn id="72" idx="6"/>
          </p:cNvCxnSpPr>
          <p:nvPr/>
        </p:nvCxnSpPr>
        <p:spPr bwMode="auto">
          <a:xfrm flipV="1">
            <a:off x="850483" y="5300389"/>
            <a:ext cx="2671127" cy="8027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8" name="Gerade Verbindung mit Pfeil 267"/>
          <p:cNvCxnSpPr>
            <a:stCxn id="75" idx="6"/>
            <a:endCxn id="34832" idx="1"/>
          </p:cNvCxnSpPr>
          <p:nvPr/>
        </p:nvCxnSpPr>
        <p:spPr bwMode="auto">
          <a:xfrm flipV="1">
            <a:off x="1107023" y="5309948"/>
            <a:ext cx="2424747" cy="7931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1" name="Gerade Verbindung mit Pfeil 270"/>
          <p:cNvCxnSpPr>
            <a:stCxn id="24" idx="6"/>
            <a:endCxn id="34824" idx="1"/>
          </p:cNvCxnSpPr>
          <p:nvPr/>
        </p:nvCxnSpPr>
        <p:spPr bwMode="auto">
          <a:xfrm flipV="1">
            <a:off x="762218" y="2041874"/>
            <a:ext cx="2759392" cy="5418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7" name="Gerade Verbindung mit Pfeil 276"/>
          <p:cNvCxnSpPr>
            <a:endCxn id="34823" idx="1"/>
          </p:cNvCxnSpPr>
          <p:nvPr/>
        </p:nvCxnSpPr>
        <p:spPr bwMode="auto">
          <a:xfrm>
            <a:off x="5817770" y="2041874"/>
            <a:ext cx="1787526" cy="197629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9" name="Gerade Verbindung mit Pfeil 278"/>
          <p:cNvCxnSpPr>
            <a:stCxn id="34825" idx="3"/>
            <a:endCxn id="34823" idx="1"/>
          </p:cNvCxnSpPr>
          <p:nvPr/>
        </p:nvCxnSpPr>
        <p:spPr bwMode="auto">
          <a:xfrm>
            <a:off x="5807610" y="2437327"/>
            <a:ext cx="1797686" cy="158084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2" name="Gerade Verbindung mit Pfeil 281"/>
          <p:cNvCxnSpPr>
            <a:stCxn id="34826" idx="3"/>
            <a:endCxn id="34823" idx="1"/>
          </p:cNvCxnSpPr>
          <p:nvPr/>
        </p:nvCxnSpPr>
        <p:spPr bwMode="auto">
          <a:xfrm>
            <a:off x="5807610" y="2832780"/>
            <a:ext cx="1797686" cy="1185393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5" name="Gerade Verbindung mit Pfeil 284"/>
          <p:cNvCxnSpPr>
            <a:stCxn id="34828" idx="3"/>
            <a:endCxn id="34823" idx="1"/>
          </p:cNvCxnSpPr>
          <p:nvPr/>
        </p:nvCxnSpPr>
        <p:spPr bwMode="auto">
          <a:xfrm>
            <a:off x="5807610" y="3228233"/>
            <a:ext cx="1797686" cy="78994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8" name="Gerade Verbindung mit Pfeil 287"/>
          <p:cNvCxnSpPr>
            <a:endCxn id="34823" idx="1"/>
          </p:cNvCxnSpPr>
          <p:nvPr/>
        </p:nvCxnSpPr>
        <p:spPr bwMode="auto">
          <a:xfrm>
            <a:off x="5807610" y="3620588"/>
            <a:ext cx="1797686" cy="39758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0" name="Gerade Verbindung mit Pfeil 289"/>
          <p:cNvCxnSpPr>
            <a:endCxn id="34823" idx="1"/>
          </p:cNvCxnSpPr>
          <p:nvPr/>
        </p:nvCxnSpPr>
        <p:spPr bwMode="auto">
          <a:xfrm>
            <a:off x="5807610" y="3979793"/>
            <a:ext cx="1797686" cy="3838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2" name="Gerade Verbindung mit Pfeil 291"/>
          <p:cNvCxnSpPr>
            <a:endCxn id="34823" idx="1"/>
          </p:cNvCxnSpPr>
          <p:nvPr/>
        </p:nvCxnSpPr>
        <p:spPr bwMode="auto">
          <a:xfrm flipV="1">
            <a:off x="5817770" y="4018173"/>
            <a:ext cx="1787526" cy="39642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4" name="Gerade Verbindung mit Pfeil 293"/>
          <p:cNvCxnSpPr>
            <a:endCxn id="34823" idx="1"/>
          </p:cNvCxnSpPr>
          <p:nvPr/>
        </p:nvCxnSpPr>
        <p:spPr bwMode="auto">
          <a:xfrm flipV="1">
            <a:off x="5817770" y="4018173"/>
            <a:ext cx="1787526" cy="75947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6" name="Gerade Verbindung mit Pfeil 295"/>
          <p:cNvCxnSpPr>
            <a:stCxn id="34832" idx="3"/>
            <a:endCxn id="34823" idx="1"/>
          </p:cNvCxnSpPr>
          <p:nvPr/>
        </p:nvCxnSpPr>
        <p:spPr bwMode="auto">
          <a:xfrm flipV="1">
            <a:off x="5817770" y="4018173"/>
            <a:ext cx="1787526" cy="129177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dirty="0" smtClean="0"/>
              <a:t>Ergebnisse MLI: Beispiel  „Weiterbildung Mediation“</a:t>
            </a:r>
            <a:endParaRPr lang="de-DE" dirty="0" smtClean="0"/>
          </a:p>
        </p:txBody>
      </p:sp>
      <p:sp>
        <p:nvSpPr>
          <p:cNvPr id="13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1DD432-2FDE-479E-9D6D-E9C0F98B5F9A}" type="slidenum">
              <a:rPr lang="de-DE" smtClean="0"/>
              <a:pPr>
                <a:defRPr/>
              </a:pPr>
              <a:t>27</a:t>
            </a:fld>
            <a:endParaRPr lang="de-DE" sz="1000" b="0" i="0" smtClean="0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1058863" y="2170113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987" y="1642534"/>
            <a:ext cx="7649013" cy="4863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1F8C37-38BA-492E-AB12-CDCFC4BF9910}" type="slidenum">
              <a:rPr lang="de-DE"/>
              <a:pPr>
                <a:defRPr/>
              </a:pPr>
              <a:t>28</a:t>
            </a:fld>
            <a:endParaRPr lang="de-DE" i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Anwendung der Kompetenzaspekte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auf Lernerfolgskontrollen</a:t>
            </a:r>
            <a:endParaRPr lang="de-DE" sz="160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23900" y="2167467"/>
          <a:ext cx="7604760" cy="3946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1833"/>
                <a:gridCol w="5212927"/>
              </a:tblGrid>
              <a:tr h="491924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Kompetenzaspekt/</a:t>
                      </a:r>
                      <a:br>
                        <a:rPr lang="de-DE" sz="1400" dirty="0" smtClean="0"/>
                      </a:br>
                      <a:r>
                        <a:rPr lang="de-DE" sz="1400" dirty="0" smtClean="0"/>
                        <a:t>MLI Skala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Umsetzung in Lernerfolgskontrollen (Beispiele)</a:t>
                      </a:r>
                      <a:endParaRPr lang="de-DE" sz="1400" dirty="0"/>
                    </a:p>
                  </a:txBody>
                  <a:tcPr/>
                </a:tc>
              </a:tr>
              <a:tr h="828876">
                <a:tc>
                  <a:txBody>
                    <a:bodyPr/>
                    <a:lstStyle/>
                    <a:p>
                      <a:r>
                        <a:rPr lang="de-DE" sz="1400" b="0" dirty="0" smtClean="0"/>
                        <a:t>Breite und Aktualität</a:t>
                      </a:r>
                      <a:r>
                        <a:rPr lang="de-DE" sz="1400" b="0" baseline="0" dirty="0" smtClean="0"/>
                        <a:t> des Wissens</a:t>
                      </a:r>
                      <a:endParaRPr lang="de-D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baseline="0" dirty="0" smtClean="0"/>
                        <a:t>Prüfungen beziehen sich auf aktuelle technische oder gesellschaftliche Entwicklungen oder neueste wissenschaftliche Erkenntnisse</a:t>
                      </a:r>
                      <a:endParaRPr lang="de-DE" sz="1400" b="0" dirty="0"/>
                    </a:p>
                  </a:txBody>
                  <a:tcPr/>
                </a:tc>
              </a:tr>
              <a:tr h="669019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Kritisches Verstehen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Lernende vergleichen und bewerten</a:t>
                      </a:r>
                      <a:r>
                        <a:rPr lang="de-DE" sz="1400" baseline="0" dirty="0" smtClean="0"/>
                        <a:t> unterschiedliche Theorien oder Erklärungsansätze </a:t>
                      </a:r>
                      <a:endParaRPr lang="de-DE" sz="1400" dirty="0"/>
                    </a:p>
                  </a:txBody>
                  <a:tcPr/>
                </a:tc>
              </a:tr>
              <a:tr h="669019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Interdisziplinarität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Lernende bearbeiten</a:t>
                      </a:r>
                      <a:r>
                        <a:rPr lang="de-DE" sz="1400" baseline="0" dirty="0" smtClean="0"/>
                        <a:t> Probleme, für deren Lösung auch Kenntnisse aus anderen Disziplinen erforderlich sind</a:t>
                      </a:r>
                      <a:endParaRPr lang="de-DE" sz="1400" dirty="0"/>
                    </a:p>
                  </a:txBody>
                  <a:tcPr/>
                </a:tc>
              </a:tr>
              <a:tr h="592362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Problemlösen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aseline="0" dirty="0" smtClean="0"/>
                        <a:t>Lernende bearbeiten komplexe Fallbeispiele oder Simulationen</a:t>
                      </a:r>
                      <a:endParaRPr lang="de-DE" sz="1400" dirty="0"/>
                    </a:p>
                  </a:txBody>
                  <a:tcPr/>
                </a:tc>
              </a:tr>
              <a:tr h="669019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Praxisbezug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Lernende bearbeiten reale Praxisprobleme </a:t>
                      </a:r>
                      <a:br>
                        <a:rPr lang="de-DE" sz="1400" dirty="0" smtClean="0"/>
                      </a:br>
                      <a:r>
                        <a:rPr lang="de-DE" sz="1400" dirty="0" smtClean="0"/>
                        <a:t>(z.B. in Projekten)</a:t>
                      </a:r>
                      <a:endParaRPr lang="de-DE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1F8C37-38BA-492E-AB12-CDCFC4BF9910}" type="slidenum">
              <a:rPr lang="de-DE"/>
              <a:pPr>
                <a:defRPr/>
              </a:pPr>
              <a:t>29</a:t>
            </a:fld>
            <a:endParaRPr lang="de-DE" i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Anwendung der Kompetenzaspekte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auf Lernerfolgskontrollen</a:t>
            </a:r>
            <a:endParaRPr lang="de-DE" sz="160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23900" y="2167467"/>
          <a:ext cx="7604760" cy="362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1833"/>
                <a:gridCol w="5212927"/>
              </a:tblGrid>
              <a:tr h="491924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Kompetenzaspekt/</a:t>
                      </a:r>
                      <a:br>
                        <a:rPr lang="de-DE" sz="1400" dirty="0" smtClean="0"/>
                      </a:br>
                      <a:r>
                        <a:rPr lang="de-DE" sz="1400" dirty="0" smtClean="0"/>
                        <a:t>MLI Skala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Umsetzung in Lernerfolgskontrollen (Beispiele)</a:t>
                      </a:r>
                      <a:endParaRPr lang="de-DE" sz="1400" dirty="0"/>
                    </a:p>
                  </a:txBody>
                  <a:tcPr/>
                </a:tc>
              </a:tr>
              <a:tr h="669019">
                <a:tc>
                  <a:txBody>
                    <a:bodyPr/>
                    <a:lstStyle/>
                    <a:p>
                      <a:r>
                        <a:rPr lang="de-DE" sz="1400" b="0" dirty="0" smtClean="0"/>
                        <a:t>Kreativität und Innovation</a:t>
                      </a:r>
                      <a:endParaRPr lang="de-D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baseline="0" dirty="0" smtClean="0"/>
                        <a:t>Die Lernerfolgskontrollen geben den Lernenden Freiräume für eigene kreative Lösungsansätze</a:t>
                      </a:r>
                      <a:endParaRPr lang="de-DE" sz="1400" b="0" dirty="0"/>
                    </a:p>
                  </a:txBody>
                  <a:tcPr/>
                </a:tc>
              </a:tr>
              <a:tr h="820257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Selbständigkeit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Zur Erledigung längerfristiger Lernaufgaben</a:t>
                      </a:r>
                      <a:r>
                        <a:rPr lang="de-DE" sz="1400" baseline="0" dirty="0" smtClean="0"/>
                        <a:t> müssen die Lernenden ihr Vorgehen selbständig planen und initiieren (z.B. Implementierungsprojekte)</a:t>
                      </a:r>
                      <a:endParaRPr lang="de-DE" sz="1400" dirty="0"/>
                    </a:p>
                  </a:txBody>
                  <a:tcPr/>
                </a:tc>
              </a:tr>
              <a:tr h="669019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Kommunikation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Die Lernenden präsentieren Mitlernenden</a:t>
                      </a:r>
                      <a:r>
                        <a:rPr lang="de-DE" sz="1400" baseline="0" dirty="0" smtClean="0"/>
                        <a:t> und Fachexperten die Ergebnisse ihrer Projektarbeiten</a:t>
                      </a:r>
                      <a:endParaRPr lang="de-DE" sz="1400" dirty="0"/>
                    </a:p>
                  </a:txBody>
                  <a:tcPr/>
                </a:tc>
              </a:tr>
              <a:tr h="574419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Berücksichtigung sozialer und ethischer Fragen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aseline="0" dirty="0" smtClean="0"/>
                        <a:t>Die Lernenden haben die Aufgabe bei der Entwicklung von Problemlösungen auch die Auswirkungen auf Dritte, zukünftige Generationen oder die Umwelt zu berücksichtigen</a:t>
                      </a:r>
                      <a:endParaRPr lang="de-DE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89A1B1-B116-4511-B131-9CE9DA460B4F}" type="slidenum">
              <a:rPr lang="de-DE" smtClean="0"/>
              <a:pPr>
                <a:defRPr/>
              </a:pPr>
              <a:t>3</a:t>
            </a:fld>
            <a:endParaRPr lang="de-DE" i="0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1800" smtClean="0"/>
              <a:t>Projekte zur Anrechnung beruflicher Lernergebnisse</a:t>
            </a:r>
            <a:endParaRPr lang="de-DE" dirty="0" smtClean="0"/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058863" y="2170113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87313" y="2168525"/>
            <a:ext cx="1335087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2006</a:t>
            </a: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0" y="2676525"/>
            <a:ext cx="2692400" cy="1708160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>
                <a:latin typeface="Arial" charset="0"/>
              </a:rPr>
              <a:t>ANKOM (Anrechnung beruflicher Kompetenzen auf Hochschulstudiengänge</a:t>
            </a:r>
            <a:r>
              <a:rPr lang="de-DE" sz="1400" b="1" dirty="0" smtClean="0">
                <a:latin typeface="Arial" charset="0"/>
              </a:rPr>
              <a:t>)</a:t>
            </a:r>
          </a:p>
          <a:p>
            <a:pPr algn="ctr">
              <a:spcBef>
                <a:spcPct val="50000"/>
              </a:spcBef>
            </a:pPr>
            <a:endParaRPr lang="de-DE" sz="1400" b="1" dirty="0" smtClean="0">
              <a:latin typeface="Arial" charset="0"/>
            </a:endParaRPr>
          </a:p>
          <a:p>
            <a:pPr algn="ctr">
              <a:spcBef>
                <a:spcPct val="50000"/>
              </a:spcBef>
            </a:pPr>
            <a:endParaRPr lang="de-DE" sz="1400" b="1" dirty="0">
              <a:latin typeface="Arial" charset="0"/>
            </a:endParaRPr>
          </a:p>
          <a:p>
            <a:pPr algn="ctr">
              <a:spcBef>
                <a:spcPct val="50000"/>
              </a:spcBef>
            </a:pPr>
            <a:endParaRPr lang="de-DE" sz="1400" b="1" dirty="0">
              <a:latin typeface="Arial" charset="0"/>
            </a:endParaRPr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>
                <a:solidFill>
                  <a:srgbClr val="003399"/>
                </a:solidFill>
                <a:latin typeface="Arial" charset="0"/>
              </a:rPr>
              <a:t>an der Universität Oldenburg</a:t>
            </a:r>
            <a:endParaRPr lang="de-DE" sz="1600"/>
          </a:p>
        </p:txBody>
      </p:sp>
      <p:sp>
        <p:nvSpPr>
          <p:cNvPr id="15369" name="Text Box 8"/>
          <p:cNvSpPr txBox="1">
            <a:spLocks noChangeArrowheads="1"/>
          </p:cNvSpPr>
          <p:nvPr/>
        </p:nvSpPr>
        <p:spPr bwMode="auto">
          <a:xfrm>
            <a:off x="3632200" y="4895850"/>
            <a:ext cx="3030538" cy="522288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CREDIVOC - Accreditation of Vocational Learning Outcomes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422400" y="2166938"/>
            <a:ext cx="1270000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2007</a:t>
            </a:r>
          </a:p>
        </p:txBody>
      </p:sp>
      <p:sp>
        <p:nvSpPr>
          <p:cNvPr id="15371" name="Text Box 12"/>
          <p:cNvSpPr txBox="1">
            <a:spLocks noChangeArrowheads="1"/>
          </p:cNvSpPr>
          <p:nvPr/>
        </p:nvSpPr>
        <p:spPr bwMode="auto">
          <a:xfrm>
            <a:off x="2692400" y="2166938"/>
            <a:ext cx="1320800" cy="312737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2008</a:t>
            </a:r>
          </a:p>
        </p:txBody>
      </p:sp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2692400" y="2676525"/>
            <a:ext cx="1871663" cy="52387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ANKOM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Nachfolgeprojekte</a:t>
            </a:r>
          </a:p>
        </p:txBody>
      </p:sp>
      <p:sp>
        <p:nvSpPr>
          <p:cNvPr id="15373" name="Text Box 14"/>
          <p:cNvSpPr txBox="1">
            <a:spLocks noChangeArrowheads="1"/>
          </p:cNvSpPr>
          <p:nvPr/>
        </p:nvSpPr>
        <p:spPr bwMode="auto">
          <a:xfrm>
            <a:off x="5110163" y="5765800"/>
            <a:ext cx="4033837" cy="738664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>
                <a:latin typeface="Arial" charset="0"/>
              </a:rPr>
              <a:t>Offene Hochschule </a:t>
            </a:r>
            <a:br>
              <a:rPr lang="de-DE" sz="1400" b="1" dirty="0">
                <a:latin typeface="Arial" charset="0"/>
              </a:rPr>
            </a:br>
            <a:r>
              <a:rPr lang="de-DE" sz="1400" b="1" dirty="0">
                <a:latin typeface="Arial" charset="0"/>
              </a:rPr>
              <a:t>Niedersachsen   </a:t>
            </a:r>
            <a:r>
              <a:rPr lang="de-DE" sz="1400" b="1" dirty="0" smtClean="0">
                <a:latin typeface="Arial" charset="0"/>
              </a:rPr>
              <a:t/>
            </a:r>
            <a:br>
              <a:rPr lang="de-DE" sz="1400" b="1" dirty="0" smtClean="0">
                <a:latin typeface="Arial" charset="0"/>
              </a:rPr>
            </a:br>
            <a:r>
              <a:rPr lang="de-DE" sz="1400" b="1" dirty="0" smtClean="0">
                <a:latin typeface="Arial" charset="0"/>
              </a:rPr>
              <a:t> </a:t>
            </a:r>
            <a:r>
              <a:rPr lang="de-DE" sz="1400" b="1" dirty="0">
                <a:latin typeface="Arial" charset="0"/>
              </a:rPr>
              <a:t>(bis 12/2012</a:t>
            </a:r>
            <a:r>
              <a:rPr lang="de-DE" sz="1400" b="1" dirty="0" smtClean="0">
                <a:latin typeface="Arial" charset="0"/>
              </a:rPr>
              <a:t>)</a:t>
            </a:r>
            <a:endParaRPr lang="de-DE" sz="1400" b="1" dirty="0">
              <a:latin typeface="Arial" charset="0"/>
            </a:endParaRPr>
          </a:p>
        </p:txBody>
      </p:sp>
      <p:pic>
        <p:nvPicPr>
          <p:cNvPr id="15374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3150" y="2852738"/>
            <a:ext cx="30924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30338" y="4705350"/>
            <a:ext cx="168275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96385" y="5715503"/>
            <a:ext cx="2071687" cy="554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7" name="Text Box 20"/>
          <p:cNvSpPr txBox="1">
            <a:spLocks noChangeArrowheads="1"/>
          </p:cNvSpPr>
          <p:nvPr/>
        </p:nvSpPr>
        <p:spPr bwMode="auto">
          <a:xfrm>
            <a:off x="7831138" y="4895850"/>
            <a:ext cx="1320800" cy="522288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CREDICARE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(Pflegeberufe)</a:t>
            </a:r>
          </a:p>
        </p:txBody>
      </p:sp>
      <p:sp>
        <p:nvSpPr>
          <p:cNvPr id="15378" name="Text Box 12"/>
          <p:cNvSpPr txBox="1">
            <a:spLocks noChangeArrowheads="1"/>
          </p:cNvSpPr>
          <p:nvPr/>
        </p:nvSpPr>
        <p:spPr bwMode="auto">
          <a:xfrm>
            <a:off x="4013200" y="2165350"/>
            <a:ext cx="1320800" cy="312738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2009</a:t>
            </a:r>
          </a:p>
        </p:txBody>
      </p:sp>
      <p:sp>
        <p:nvSpPr>
          <p:cNvPr id="15379" name="Text Box 12"/>
          <p:cNvSpPr txBox="1">
            <a:spLocks noChangeArrowheads="1"/>
          </p:cNvSpPr>
          <p:nvPr/>
        </p:nvSpPr>
        <p:spPr bwMode="auto">
          <a:xfrm>
            <a:off x="5334000" y="2165350"/>
            <a:ext cx="1320800" cy="312738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2010</a:t>
            </a:r>
          </a:p>
        </p:txBody>
      </p:sp>
      <p:sp>
        <p:nvSpPr>
          <p:cNvPr id="15380" name="Text Box 12"/>
          <p:cNvSpPr txBox="1">
            <a:spLocks noChangeArrowheads="1"/>
          </p:cNvSpPr>
          <p:nvPr/>
        </p:nvSpPr>
        <p:spPr bwMode="auto">
          <a:xfrm>
            <a:off x="6654800" y="2165350"/>
            <a:ext cx="1320800" cy="312738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2011</a:t>
            </a:r>
          </a:p>
        </p:txBody>
      </p:sp>
      <p:sp>
        <p:nvSpPr>
          <p:cNvPr id="15381" name="Text Box 12"/>
          <p:cNvSpPr txBox="1">
            <a:spLocks noChangeArrowheads="1"/>
          </p:cNvSpPr>
          <p:nvPr/>
        </p:nvSpPr>
        <p:spPr bwMode="auto">
          <a:xfrm>
            <a:off x="7975600" y="2165350"/>
            <a:ext cx="1320800" cy="312738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2012</a:t>
            </a:r>
          </a:p>
        </p:txBody>
      </p:sp>
      <p:sp>
        <p:nvSpPr>
          <p:cNvPr id="15382" name="Text Box 6"/>
          <p:cNvSpPr txBox="1">
            <a:spLocks noChangeArrowheads="1"/>
          </p:cNvSpPr>
          <p:nvPr/>
        </p:nvSpPr>
        <p:spPr bwMode="auto">
          <a:xfrm>
            <a:off x="7626350" y="2676525"/>
            <a:ext cx="1670050" cy="739775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ANKOM III 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INOS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(bis 2014)</a:t>
            </a:r>
          </a:p>
        </p:txBody>
      </p:sp>
      <p:sp>
        <p:nvSpPr>
          <p:cNvPr id="15383" name="Text Box 14"/>
          <p:cNvSpPr txBox="1">
            <a:spLocks noChangeArrowheads="1"/>
          </p:cNvSpPr>
          <p:nvPr/>
        </p:nvSpPr>
        <p:spPr bwMode="auto">
          <a:xfrm>
            <a:off x="7626350" y="3552825"/>
            <a:ext cx="1670050" cy="954088"/>
          </a:xfrm>
          <a:prstGeom prst="rect">
            <a:avLst/>
          </a:prstGeom>
          <a:solidFill>
            <a:srgbClr val="EFEED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Aufstieg durch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Bildung -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MINTOnline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(bis 2015) </a:t>
            </a:r>
          </a:p>
        </p:txBody>
      </p:sp>
      <p:sp>
        <p:nvSpPr>
          <p:cNvPr id="15384" name="Text Box 20"/>
          <p:cNvSpPr txBox="1">
            <a:spLocks noChangeArrowheads="1"/>
          </p:cNvSpPr>
          <p:nvPr/>
        </p:nvSpPr>
        <p:spPr bwMode="auto">
          <a:xfrm>
            <a:off x="6662738" y="4895850"/>
            <a:ext cx="1168400" cy="522288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PERMEVET</a:t>
            </a:r>
            <a:br>
              <a:rPr lang="de-DE" sz="1400" b="1">
                <a:latin typeface="Arial" charset="0"/>
              </a:rPr>
            </a:br>
            <a:endParaRPr lang="de-DE" sz="1400" b="1">
              <a:latin typeface="Arial" charset="0"/>
            </a:endParaRPr>
          </a:p>
        </p:txBody>
      </p:sp>
      <p:sp>
        <p:nvSpPr>
          <p:cNvPr id="15385" name="Rechteck 24"/>
          <p:cNvSpPr>
            <a:spLocks noChangeArrowheads="1"/>
          </p:cNvSpPr>
          <p:nvPr/>
        </p:nvSpPr>
        <p:spPr bwMode="auto">
          <a:xfrm>
            <a:off x="0" y="6308725"/>
            <a:ext cx="1646238" cy="8032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15386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0093" y="3520099"/>
            <a:ext cx="1197589" cy="732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3875" y="5900478"/>
            <a:ext cx="1914525" cy="469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Bild 16" descr="20110317_LOGO_off. Hochschulen.eps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1238" y="3564549"/>
            <a:ext cx="1288540" cy="94236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886086-6C97-4080-A5EE-016B425C5692}" type="slidenum">
              <a:rPr lang="de-DE"/>
              <a:pPr>
                <a:defRPr/>
              </a:pPr>
              <a:t>30</a:t>
            </a:fld>
            <a:endParaRPr lang="de-DE" i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Kompetenzorientierung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unterschiedlicher Formen der Lernerfolgskontrolle</a:t>
            </a:r>
            <a:endParaRPr lang="de-DE" sz="1600" dirty="0"/>
          </a:p>
        </p:txBody>
      </p:sp>
      <p:sp>
        <p:nvSpPr>
          <p:cNvPr id="7" name="Gestreifter Pfeil nach rechts 6"/>
          <p:cNvSpPr/>
          <p:nvPr/>
        </p:nvSpPr>
        <p:spPr bwMode="auto">
          <a:xfrm rot="16200000">
            <a:off x="-1374246" y="3981979"/>
            <a:ext cx="4602692" cy="279400"/>
          </a:xfrm>
          <a:prstGeom prst="stripedRightArrow">
            <a:avLst>
              <a:gd name="adj1" fmla="val 50000"/>
              <a:gd name="adj2" fmla="val 13787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 rot="16200000">
            <a:off x="-1297518" y="4055534"/>
            <a:ext cx="3699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j-lt"/>
              </a:rPr>
              <a:t>Kompetenzorientierung</a:t>
            </a:r>
            <a:endParaRPr lang="de-DE" dirty="0">
              <a:latin typeface="+mj-lt"/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4289425" y="4896384"/>
            <a:ext cx="1799162" cy="1583267"/>
            <a:chOff x="1666875" y="4114800"/>
            <a:chExt cx="1799162" cy="1583267"/>
          </a:xfrm>
        </p:grpSpPr>
        <p:sp>
          <p:nvSpPr>
            <p:cNvPr id="10" name="Textfeld 9"/>
            <p:cNvSpPr txBox="1"/>
            <p:nvPr/>
          </p:nvSpPr>
          <p:spPr>
            <a:xfrm>
              <a:off x="1943095" y="4765470"/>
              <a:ext cx="1522942" cy="33855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e-DE" sz="1600" dirty="0" smtClean="0"/>
                <a:t>Klausuren</a:t>
              </a:r>
              <a:endParaRPr lang="de-DE" sz="1600" dirty="0"/>
            </a:p>
          </p:txBody>
        </p:sp>
        <p:sp>
          <p:nvSpPr>
            <p:cNvPr id="12" name="Pfeil nach oben und unten 11"/>
            <p:cNvSpPr/>
            <p:nvPr/>
          </p:nvSpPr>
          <p:spPr bwMode="auto">
            <a:xfrm>
              <a:off x="1666875" y="4114800"/>
              <a:ext cx="403225" cy="1583267"/>
            </a:xfrm>
            <a:prstGeom prst="upDown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4" name="Gruppieren 13"/>
          <p:cNvGrpSpPr/>
          <p:nvPr/>
        </p:nvGrpSpPr>
        <p:grpSpPr>
          <a:xfrm>
            <a:off x="1258888" y="5798402"/>
            <a:ext cx="2813580" cy="681249"/>
            <a:chOff x="1666875" y="4563739"/>
            <a:chExt cx="2813580" cy="681249"/>
          </a:xfrm>
        </p:grpSpPr>
        <p:sp>
          <p:nvSpPr>
            <p:cNvPr id="15" name="Textfeld 14"/>
            <p:cNvSpPr txBox="1"/>
            <p:nvPr/>
          </p:nvSpPr>
          <p:spPr>
            <a:xfrm>
              <a:off x="1943095" y="4765470"/>
              <a:ext cx="2537360" cy="33855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e-DE" sz="1600" dirty="0" smtClean="0"/>
                <a:t>Multiple-Choice-Tests</a:t>
              </a:r>
              <a:endParaRPr lang="de-DE" sz="1600" dirty="0"/>
            </a:p>
          </p:txBody>
        </p:sp>
        <p:sp>
          <p:nvSpPr>
            <p:cNvPr id="16" name="Pfeil nach oben und unten 15"/>
            <p:cNvSpPr/>
            <p:nvPr/>
          </p:nvSpPr>
          <p:spPr bwMode="auto">
            <a:xfrm>
              <a:off x="1666875" y="4563739"/>
              <a:ext cx="403225" cy="681249"/>
            </a:xfrm>
            <a:prstGeom prst="upDown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6260042" y="4922308"/>
            <a:ext cx="1799162" cy="1583267"/>
            <a:chOff x="1666875" y="4114800"/>
            <a:chExt cx="1799162" cy="1583267"/>
          </a:xfrm>
        </p:grpSpPr>
        <p:sp>
          <p:nvSpPr>
            <p:cNvPr id="18" name="Textfeld 17"/>
            <p:cNvSpPr txBox="1"/>
            <p:nvPr/>
          </p:nvSpPr>
          <p:spPr>
            <a:xfrm>
              <a:off x="1943095" y="4588122"/>
              <a:ext cx="1522942" cy="58477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e-DE" sz="1600" dirty="0" smtClean="0"/>
                <a:t>mündliche Prüfungen</a:t>
              </a:r>
              <a:endParaRPr lang="de-DE" sz="1600" dirty="0"/>
            </a:p>
          </p:txBody>
        </p:sp>
        <p:sp>
          <p:nvSpPr>
            <p:cNvPr id="19" name="Pfeil nach oben und unten 18"/>
            <p:cNvSpPr/>
            <p:nvPr/>
          </p:nvSpPr>
          <p:spPr bwMode="auto">
            <a:xfrm>
              <a:off x="1666875" y="4114800"/>
              <a:ext cx="403225" cy="1583267"/>
            </a:xfrm>
            <a:prstGeom prst="upDown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1811327" y="3310467"/>
            <a:ext cx="2410354" cy="2359447"/>
            <a:chOff x="1666875" y="3338620"/>
            <a:chExt cx="2410354" cy="2359447"/>
          </a:xfrm>
        </p:grpSpPr>
        <p:sp>
          <p:nvSpPr>
            <p:cNvPr id="21" name="Textfeld 20"/>
            <p:cNvSpPr txBox="1"/>
            <p:nvPr/>
          </p:nvSpPr>
          <p:spPr>
            <a:xfrm>
              <a:off x="1943094" y="4765470"/>
              <a:ext cx="2134135" cy="33855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e-DE" sz="1600" dirty="0" smtClean="0"/>
                <a:t>Fallbearbeitungen</a:t>
              </a:r>
              <a:endParaRPr lang="de-DE" sz="1600" dirty="0"/>
            </a:p>
          </p:txBody>
        </p:sp>
        <p:sp>
          <p:nvSpPr>
            <p:cNvPr id="22" name="Pfeil nach oben und unten 21"/>
            <p:cNvSpPr/>
            <p:nvPr/>
          </p:nvSpPr>
          <p:spPr bwMode="auto">
            <a:xfrm>
              <a:off x="1666875" y="3338620"/>
              <a:ext cx="403225" cy="2359447"/>
            </a:xfrm>
            <a:prstGeom prst="upDown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2968625" y="1933574"/>
            <a:ext cx="1799162" cy="2570693"/>
            <a:chOff x="1666875" y="4114800"/>
            <a:chExt cx="1799162" cy="2570693"/>
          </a:xfrm>
        </p:grpSpPr>
        <p:sp>
          <p:nvSpPr>
            <p:cNvPr id="24" name="Textfeld 23"/>
            <p:cNvSpPr txBox="1"/>
            <p:nvPr/>
          </p:nvSpPr>
          <p:spPr>
            <a:xfrm>
              <a:off x="1943095" y="4765470"/>
              <a:ext cx="1522942" cy="33855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e-DE" sz="1600" dirty="0" smtClean="0"/>
                <a:t>Projekte</a:t>
              </a:r>
              <a:endParaRPr lang="de-DE" sz="1600" dirty="0"/>
            </a:p>
          </p:txBody>
        </p:sp>
        <p:sp>
          <p:nvSpPr>
            <p:cNvPr id="25" name="Pfeil nach oben und unten 24"/>
            <p:cNvSpPr/>
            <p:nvPr/>
          </p:nvSpPr>
          <p:spPr bwMode="auto">
            <a:xfrm>
              <a:off x="1666875" y="4114800"/>
              <a:ext cx="403225" cy="2570693"/>
            </a:xfrm>
            <a:prstGeom prst="upDown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5189006" y="2192867"/>
            <a:ext cx="2134660" cy="3103033"/>
            <a:chOff x="1666875" y="2595034"/>
            <a:chExt cx="2134660" cy="3103033"/>
          </a:xfrm>
        </p:grpSpPr>
        <p:sp>
          <p:nvSpPr>
            <p:cNvPr id="27" name="Textfeld 26"/>
            <p:cNvSpPr txBox="1"/>
            <p:nvPr/>
          </p:nvSpPr>
          <p:spPr>
            <a:xfrm>
              <a:off x="1943094" y="4257639"/>
              <a:ext cx="1858441" cy="58477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e-DE" sz="1600" dirty="0" smtClean="0"/>
                <a:t>Portfolios/</a:t>
              </a:r>
              <a:br>
                <a:rPr lang="de-DE" sz="1600" dirty="0" smtClean="0"/>
              </a:br>
              <a:r>
                <a:rPr lang="de-DE" sz="1600" dirty="0" smtClean="0"/>
                <a:t>Lerntagebücher</a:t>
              </a:r>
              <a:endParaRPr lang="de-DE" sz="1600" dirty="0"/>
            </a:p>
          </p:txBody>
        </p:sp>
        <p:sp>
          <p:nvSpPr>
            <p:cNvPr id="28" name="Pfeil nach oben und unten 27"/>
            <p:cNvSpPr/>
            <p:nvPr/>
          </p:nvSpPr>
          <p:spPr bwMode="auto">
            <a:xfrm>
              <a:off x="1666875" y="2595034"/>
              <a:ext cx="403225" cy="3103033"/>
            </a:xfrm>
            <a:prstGeom prst="upDown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/>
          <p:cNvSpPr txBox="1">
            <a:spLocks noGrp="1"/>
          </p:cNvSpPr>
          <p:nvPr/>
        </p:nvSpPr>
        <p:spPr bwMode="auto">
          <a:xfrm>
            <a:off x="552450" y="6505575"/>
            <a:ext cx="37465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defRPr/>
            </a:pPr>
            <a:fld id="{E4359D32-F0C2-4265-B225-8D5ABD933840}" type="slidenum">
              <a:rPr lang="de-DE" sz="900" b="1" i="1">
                <a:solidFill>
                  <a:schemeClr val="bg1"/>
                </a:solidFill>
                <a:latin typeface="+mn-lt"/>
              </a:rPr>
              <a:pPr>
                <a:defRPr/>
              </a:pPr>
              <a:t>31</a:t>
            </a:fld>
            <a:endParaRPr lang="de-DE" sz="9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smtClean="0"/>
              <a:t>Kontakt </a:t>
            </a:r>
          </a:p>
        </p:txBody>
      </p:sp>
      <p:sp>
        <p:nvSpPr>
          <p:cNvPr id="47109" name="Text Box 4"/>
          <p:cNvSpPr txBox="1">
            <a:spLocks noChangeArrowheads="1"/>
          </p:cNvSpPr>
          <p:nvPr/>
        </p:nvSpPr>
        <p:spPr bwMode="auto">
          <a:xfrm>
            <a:off x="1079500" y="2159000"/>
            <a:ext cx="6985000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47110" name="Text Box 5"/>
          <p:cNvSpPr txBox="1">
            <a:spLocks noChangeArrowheads="1"/>
          </p:cNvSpPr>
          <p:nvPr/>
        </p:nvSpPr>
        <p:spPr bwMode="auto">
          <a:xfrm>
            <a:off x="1179513" y="1914525"/>
            <a:ext cx="69850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b="1" dirty="0" smtClean="0">
                <a:solidFill>
                  <a:srgbClr val="003399"/>
                </a:solidFill>
                <a:latin typeface="Arial" charset="0"/>
              </a:rPr>
              <a:t>Arbeitsbereich Weiterbildung und Bildungsmanagement (</a:t>
            </a:r>
            <a:r>
              <a:rPr lang="de-DE" sz="1700" b="1" dirty="0" err="1" smtClean="0">
                <a:solidFill>
                  <a:srgbClr val="003399"/>
                </a:solidFill>
                <a:latin typeface="Arial" charset="0"/>
              </a:rPr>
              <a:t>we.b</a:t>
            </a:r>
            <a:r>
              <a:rPr lang="de-DE" sz="1700" b="1" dirty="0" smtClean="0">
                <a:solidFill>
                  <a:srgbClr val="003399"/>
                </a:solidFill>
                <a:latin typeface="Arial" charset="0"/>
              </a:rPr>
              <a:t>)</a:t>
            </a: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>
                <a:solidFill>
                  <a:srgbClr val="003399"/>
                </a:solidFill>
                <a:latin typeface="Arial" charset="0"/>
              </a:rPr>
              <a:t>Carl-von-Ossietzky-Universität Oldenburg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>
                <a:solidFill>
                  <a:srgbClr val="003399"/>
                </a:solidFill>
                <a:latin typeface="Arial" charset="0"/>
              </a:rPr>
              <a:t>26111 Oldenburg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>
                <a:solidFill>
                  <a:srgbClr val="003399"/>
                </a:solidFill>
                <a:latin typeface="Arial" charset="0"/>
              </a:rPr>
              <a:t>http://</a:t>
            </a: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www.anrechnung.uni-oldenburg.de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47111" name="Text Box 6"/>
          <p:cNvSpPr txBox="1">
            <a:spLocks noChangeArrowheads="1"/>
          </p:cNvSpPr>
          <p:nvPr/>
        </p:nvSpPr>
        <p:spPr bwMode="auto">
          <a:xfrm>
            <a:off x="1258888" y="4090988"/>
            <a:ext cx="41798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1179513" y="3859213"/>
            <a:ext cx="41798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Dr</a:t>
            </a:r>
            <a:r>
              <a:rPr lang="de-DE" sz="1700" dirty="0">
                <a:solidFill>
                  <a:srgbClr val="003399"/>
                </a:solidFill>
                <a:latin typeface="Arial" charset="0"/>
              </a:rPr>
              <a:t>. Wolfgang Müskens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i="1" u="sng" dirty="0" smtClean="0">
                <a:solidFill>
                  <a:srgbClr val="003399"/>
                </a:solidFill>
                <a:latin typeface="Arial" charset="0"/>
              </a:rPr>
              <a:t>wolfgang.mueskens@uni-oldenburg.de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Dipl.-</a:t>
            </a:r>
            <a:r>
              <a:rPr lang="de-DE" sz="1700" dirty="0" err="1" smtClean="0">
                <a:solidFill>
                  <a:srgbClr val="003399"/>
                </a:solidFill>
                <a:latin typeface="Arial" charset="0"/>
              </a:rPr>
              <a:t>oec.</a:t>
            </a: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 Anja Eilers-Schoof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r>
              <a:rPr lang="de-DE" sz="1700" i="1" u="sng" dirty="0" smtClean="0">
                <a:solidFill>
                  <a:srgbClr val="003399"/>
                </a:solidFill>
                <a:latin typeface="Arial" charset="0"/>
              </a:rPr>
              <a:t>stefanie.brunner@uni-oldenburg.de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190500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993775" y="6161088"/>
            <a:ext cx="374650" cy="323850"/>
          </a:xfrm>
        </p:spPr>
        <p:txBody>
          <a:bodyPr/>
          <a:lstStyle/>
          <a:p>
            <a:pPr>
              <a:defRPr/>
            </a:pPr>
            <a:fld id="{7A41E09C-134A-4AB5-9C7E-0FD8A4AF9827}" type="slidenum">
              <a:rPr lang="de-DE" smtClean="0"/>
              <a:pPr>
                <a:defRPr/>
              </a:pPr>
              <a:t>4</a:t>
            </a:fld>
            <a:endParaRPr lang="de-DE" i="0" smtClean="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>
          <a:xfrm>
            <a:off x="993775" y="606425"/>
            <a:ext cx="7772400" cy="666750"/>
          </a:xfrm>
        </p:spPr>
        <p:txBody>
          <a:bodyPr/>
          <a:lstStyle/>
          <a:p>
            <a:pPr eaLnBrk="1" hangingPunct="1"/>
            <a:r>
              <a:rPr lang="de-DE" sz="1800" dirty="0" smtClean="0"/>
              <a:t>                  Pauschale Anrechnungsmöglichkeiten</a:t>
            </a:r>
            <a:br>
              <a:rPr lang="de-DE" sz="1800" dirty="0" smtClean="0"/>
            </a:br>
            <a:r>
              <a:rPr lang="de-DE" sz="1800" dirty="0" smtClean="0"/>
              <a:t>                                        an der </a:t>
            </a:r>
            <a:r>
              <a:rPr lang="de-DE" sz="1800" dirty="0" err="1" smtClean="0"/>
              <a:t>CvO</a:t>
            </a:r>
            <a:r>
              <a:rPr lang="de-DE" sz="1800" dirty="0" smtClean="0"/>
              <a:t> Universität Oldenburg</a:t>
            </a:r>
            <a:endParaRPr lang="de-DE" dirty="0" smtClean="0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177925" y="2695575"/>
            <a:ext cx="6985000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2762250" y="1581150"/>
            <a:ext cx="3621088" cy="13779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Berufsbegleitender Bachelorstudiengang „Business Administration in kleineren und mittleren Unternehmen“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an der Carl von Ossietzky Universität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Oldenburg</a:t>
            </a:r>
          </a:p>
        </p:txBody>
      </p:sp>
      <p:sp>
        <p:nvSpPr>
          <p:cNvPr id="21511" name="Line 6"/>
          <p:cNvSpPr>
            <a:spLocks noChangeShapeType="1"/>
          </p:cNvSpPr>
          <p:nvPr/>
        </p:nvSpPr>
        <p:spPr bwMode="auto">
          <a:xfrm flipV="1">
            <a:off x="2716213" y="2970213"/>
            <a:ext cx="925512" cy="850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835025" y="3820581"/>
            <a:ext cx="2362200" cy="527050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Geprüfte/r Industriefachwirt/in</a:t>
            </a: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835025" y="4458756"/>
            <a:ext cx="2362200" cy="633413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Betriebswirt/in IHK</a:t>
            </a:r>
          </a:p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Geprüfte/r Betriebswirt/in</a:t>
            </a: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3413125" y="3820581"/>
            <a:ext cx="2362200" cy="952500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Verschiedene Industriemeister/in</a:t>
            </a:r>
            <a:br>
              <a:rPr lang="de-DE" sz="1400" b="1">
                <a:latin typeface="Arial" charset="0"/>
              </a:rPr>
            </a:br>
            <a:r>
              <a:rPr lang="de-DE" sz="1400">
                <a:latin typeface="Arial" charset="0"/>
              </a:rPr>
              <a:t>(Metall, Elektrotechnik, Mechatronik, Textil)</a:t>
            </a:r>
            <a:endParaRPr lang="de-DE" sz="1400" b="1">
              <a:latin typeface="Arial" charset="0"/>
            </a:endParaRPr>
          </a:p>
        </p:txBody>
      </p:sp>
      <p:sp>
        <p:nvSpPr>
          <p:cNvPr id="21515" name="Line 10"/>
          <p:cNvSpPr>
            <a:spLocks noChangeShapeType="1"/>
          </p:cNvSpPr>
          <p:nvPr/>
        </p:nvSpPr>
        <p:spPr bwMode="auto">
          <a:xfrm flipH="1" flipV="1">
            <a:off x="4564063" y="2962275"/>
            <a:ext cx="19050" cy="858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1516" name="Text Box 11"/>
          <p:cNvSpPr txBox="1">
            <a:spLocks noChangeArrowheads="1"/>
          </p:cNvSpPr>
          <p:nvPr/>
        </p:nvSpPr>
        <p:spPr bwMode="auto">
          <a:xfrm>
            <a:off x="835025" y="5215994"/>
            <a:ext cx="2362200" cy="527050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Geprüfte/r Bilanzbuchhalter/in</a:t>
            </a:r>
          </a:p>
        </p:txBody>
      </p:sp>
      <p:sp>
        <p:nvSpPr>
          <p:cNvPr id="21517" name="Text Box 12"/>
          <p:cNvSpPr txBox="1">
            <a:spLocks noChangeArrowheads="1"/>
          </p:cNvSpPr>
          <p:nvPr/>
        </p:nvSpPr>
        <p:spPr bwMode="auto">
          <a:xfrm>
            <a:off x="3413125" y="4904844"/>
            <a:ext cx="2362200" cy="527050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Geprüfte/r Versicherungsfachwirt/in</a:t>
            </a:r>
          </a:p>
        </p:txBody>
      </p:sp>
      <p:sp>
        <p:nvSpPr>
          <p:cNvPr id="21518" name="Text Box 1031"/>
          <p:cNvSpPr txBox="1">
            <a:spLocks noChangeArrowheads="1"/>
          </p:cNvSpPr>
          <p:nvPr/>
        </p:nvSpPr>
        <p:spPr bwMode="auto">
          <a:xfrm>
            <a:off x="3384550" y="5577944"/>
            <a:ext cx="2362200" cy="31432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Finanzbuchhalter (VHS)</a:t>
            </a:r>
          </a:p>
        </p:txBody>
      </p:sp>
      <p:sp>
        <p:nvSpPr>
          <p:cNvPr id="21519" name="Text Box 9"/>
          <p:cNvSpPr txBox="1">
            <a:spLocks noChangeArrowheads="1"/>
          </p:cNvSpPr>
          <p:nvPr/>
        </p:nvSpPr>
        <p:spPr bwMode="auto">
          <a:xfrm>
            <a:off x="5972175" y="3805238"/>
            <a:ext cx="2362200" cy="738187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Staatlich geprüfte(r)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Betriebswirt/in</a:t>
            </a:r>
            <a:br>
              <a:rPr lang="de-DE" sz="1400" b="1">
                <a:latin typeface="Arial" charset="0"/>
              </a:rPr>
            </a:br>
            <a:r>
              <a:rPr lang="de-DE" sz="1400">
                <a:latin typeface="Arial" charset="0"/>
              </a:rPr>
              <a:t>(WisoAK, BBS OS)</a:t>
            </a:r>
          </a:p>
        </p:txBody>
      </p:sp>
      <p:sp>
        <p:nvSpPr>
          <p:cNvPr id="21520" name="Text Box 12"/>
          <p:cNvSpPr txBox="1">
            <a:spLocks noChangeArrowheads="1"/>
          </p:cNvSpPr>
          <p:nvPr/>
        </p:nvSpPr>
        <p:spPr bwMode="auto">
          <a:xfrm>
            <a:off x="5972175" y="4679950"/>
            <a:ext cx="2362200" cy="523875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Geprüfte/r Wirtschafts-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fachwirt/in</a:t>
            </a:r>
          </a:p>
        </p:txBody>
      </p:sp>
      <p:sp>
        <p:nvSpPr>
          <p:cNvPr id="21521" name="Line 6"/>
          <p:cNvSpPr>
            <a:spLocks noChangeShapeType="1"/>
          </p:cNvSpPr>
          <p:nvPr/>
        </p:nvSpPr>
        <p:spPr bwMode="auto">
          <a:xfrm flipH="1" flipV="1">
            <a:off x="5518150" y="2962275"/>
            <a:ext cx="1268413" cy="825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1522" name="Text Box 12"/>
          <p:cNvSpPr txBox="1">
            <a:spLocks noChangeArrowheads="1"/>
          </p:cNvSpPr>
          <p:nvPr/>
        </p:nvSpPr>
        <p:spPr bwMode="auto">
          <a:xfrm>
            <a:off x="3384550" y="5998633"/>
            <a:ext cx="2362200" cy="307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Betriebswirt (VWA)</a:t>
            </a:r>
          </a:p>
        </p:txBody>
      </p:sp>
      <p:sp>
        <p:nvSpPr>
          <p:cNvPr id="21523" name="Text Box 12"/>
          <p:cNvSpPr txBox="1">
            <a:spLocks noChangeArrowheads="1"/>
          </p:cNvSpPr>
          <p:nvPr/>
        </p:nvSpPr>
        <p:spPr bwMode="auto">
          <a:xfrm>
            <a:off x="5972175" y="5319238"/>
            <a:ext cx="2362200" cy="7386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Weiterbildung „Frauen in Führung“ (Bildungswerk ver.di)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835025" y="5802313"/>
            <a:ext cx="2362200" cy="7386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Weiterbildung „European Manager Export/Import“ (LEB)</a:t>
            </a:r>
            <a:endParaRPr lang="de-DE" sz="1400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54EA193-DA92-4D9E-8B3F-2DE88673D55C}" type="slidenum">
              <a:rPr lang="de-DE"/>
              <a:pPr>
                <a:defRPr/>
              </a:pPr>
              <a:t>5</a:t>
            </a:fld>
            <a:endParaRPr lang="de-DE" i="0"/>
          </a:p>
        </p:txBody>
      </p:sp>
      <p:sp>
        <p:nvSpPr>
          <p:cNvPr id="24579" name="Line 2"/>
          <p:cNvSpPr>
            <a:spLocks noChangeShapeType="1"/>
          </p:cNvSpPr>
          <p:nvPr/>
        </p:nvSpPr>
        <p:spPr bwMode="auto">
          <a:xfrm>
            <a:off x="3165475" y="2027238"/>
            <a:ext cx="0" cy="456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5146675" y="5214938"/>
            <a:ext cx="3500438" cy="28416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nach Anrechnung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5140325" y="5499100"/>
            <a:ext cx="3506788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>
                <a:latin typeface="Arial" charset="0"/>
              </a:rPr>
              <a:t>durch Studium zu erwerbende KP:</a:t>
            </a:r>
            <a:r>
              <a:rPr lang="de-DE" sz="1200" b="1">
                <a:latin typeface="Arial" charset="0"/>
              </a:rPr>
              <a:t> 116</a:t>
            </a: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152400" y="5214938"/>
            <a:ext cx="4994275" cy="284162"/>
          </a:xfrm>
          <a:prstGeom prst="rect">
            <a:avLst/>
          </a:prstGeom>
          <a:solidFill>
            <a:srgbClr val="D4E2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 dirty="0">
                <a:latin typeface="Arial" charset="0"/>
              </a:rPr>
              <a:t>Industriefachwirt/in + </a:t>
            </a:r>
            <a:r>
              <a:rPr lang="de-DE" sz="1200" b="1" dirty="0" smtClean="0">
                <a:latin typeface="Arial" charset="0"/>
              </a:rPr>
              <a:t>Gepr. Betriebswirt/in </a:t>
            </a:r>
            <a:endParaRPr lang="de-DE" sz="1200" b="1" dirty="0">
              <a:latin typeface="Arial" charset="0"/>
            </a:endParaRP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152400" y="5499100"/>
            <a:ext cx="4303713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sz="1200" b="1">
              <a:latin typeface="Arial" charset="0"/>
            </a:endParaRP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3165475" y="5783263"/>
            <a:ext cx="1981200" cy="284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Anrechnung</a:t>
            </a:r>
          </a:p>
        </p:txBody>
      </p:sp>
      <p:sp>
        <p:nvSpPr>
          <p:cNvPr id="24585" name="Text Box 8"/>
          <p:cNvSpPr txBox="1">
            <a:spLocks noChangeArrowheads="1"/>
          </p:cNvSpPr>
          <p:nvPr/>
        </p:nvSpPr>
        <p:spPr bwMode="auto">
          <a:xfrm>
            <a:off x="4456113" y="5499100"/>
            <a:ext cx="690562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24 KP</a:t>
            </a:r>
          </a:p>
        </p:txBody>
      </p:sp>
      <p:sp>
        <p:nvSpPr>
          <p:cNvPr id="24586" name="Rectangle 9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4587" name="Rectangle 10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Anrechnung </a:t>
            </a:r>
            <a:endParaRPr lang="de-DE" dirty="0" smtClean="0"/>
          </a:p>
        </p:txBody>
      </p:sp>
      <p:sp>
        <p:nvSpPr>
          <p:cNvPr id="24588" name="Text Box 11"/>
          <p:cNvSpPr txBox="1">
            <a:spLocks noChangeArrowheads="1"/>
          </p:cNvSpPr>
          <p:nvPr/>
        </p:nvSpPr>
        <p:spPr bwMode="auto">
          <a:xfrm>
            <a:off x="1058863" y="2170113"/>
            <a:ext cx="69850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4589" name="Text Box 12"/>
          <p:cNvSpPr txBox="1">
            <a:spLocks noChangeArrowheads="1"/>
          </p:cNvSpPr>
          <p:nvPr/>
        </p:nvSpPr>
        <p:spPr bwMode="auto">
          <a:xfrm>
            <a:off x="3165475" y="2311400"/>
            <a:ext cx="5481638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 </a:t>
            </a:r>
            <a:r>
              <a:rPr lang="de-DE" sz="1200">
                <a:latin typeface="Arial" charset="0"/>
              </a:rPr>
              <a:t>ohne Anrechnung zu erwerbende Kreditpunkte: </a:t>
            </a:r>
            <a:r>
              <a:rPr lang="de-DE" sz="1200" b="1">
                <a:latin typeface="Arial" charset="0"/>
              </a:rPr>
              <a:t>180 </a:t>
            </a:r>
          </a:p>
        </p:txBody>
      </p:sp>
      <p:sp>
        <p:nvSpPr>
          <p:cNvPr id="24590" name="Text Box 13"/>
          <p:cNvSpPr txBox="1">
            <a:spLocks noChangeArrowheads="1"/>
          </p:cNvSpPr>
          <p:nvPr/>
        </p:nvSpPr>
        <p:spPr bwMode="auto">
          <a:xfrm>
            <a:off x="2968625" y="1403350"/>
            <a:ext cx="57531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 dirty="0">
                <a:solidFill>
                  <a:srgbClr val="003399"/>
                </a:solidFill>
                <a:latin typeface="Arial" charset="0"/>
              </a:rPr>
              <a:t>von </a:t>
            </a: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Fortbildungen </a:t>
            </a:r>
            <a:r>
              <a:rPr lang="de-DE" sz="1600" b="1" i="1" dirty="0">
                <a:solidFill>
                  <a:srgbClr val="003399"/>
                </a:solidFill>
                <a:latin typeface="Arial" charset="0"/>
              </a:rPr>
              <a:t>auf Bachelor „Business Administration“ an der Uni Oldenburg</a:t>
            </a:r>
            <a:endParaRPr lang="de-DE" sz="1600" dirty="0"/>
          </a:p>
        </p:txBody>
      </p:sp>
      <p:sp>
        <p:nvSpPr>
          <p:cNvPr id="24591" name="Text Box 14"/>
          <p:cNvSpPr txBox="1">
            <a:spLocks noChangeArrowheads="1"/>
          </p:cNvSpPr>
          <p:nvPr/>
        </p:nvSpPr>
        <p:spPr bwMode="auto">
          <a:xfrm>
            <a:off x="1162050" y="4097338"/>
            <a:ext cx="3294063" cy="284162"/>
          </a:xfrm>
          <a:prstGeom prst="rect">
            <a:avLst/>
          </a:prstGeom>
          <a:solidFill>
            <a:srgbClr val="D4E2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Geprüfte/r Industriefachwirt/in</a:t>
            </a:r>
          </a:p>
        </p:txBody>
      </p:sp>
      <p:sp>
        <p:nvSpPr>
          <p:cNvPr id="24592" name="Text Box 15"/>
          <p:cNvSpPr txBox="1">
            <a:spLocks noChangeArrowheads="1"/>
          </p:cNvSpPr>
          <p:nvPr/>
        </p:nvSpPr>
        <p:spPr bwMode="auto">
          <a:xfrm>
            <a:off x="1162050" y="4381500"/>
            <a:ext cx="3294063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sz="1200" b="1">
              <a:latin typeface="Arial" charset="0"/>
            </a:endParaRPr>
          </a:p>
        </p:txBody>
      </p:sp>
      <p:sp>
        <p:nvSpPr>
          <p:cNvPr id="24593" name="Text Box 16"/>
          <p:cNvSpPr txBox="1">
            <a:spLocks noChangeArrowheads="1"/>
          </p:cNvSpPr>
          <p:nvPr/>
        </p:nvSpPr>
        <p:spPr bwMode="auto">
          <a:xfrm>
            <a:off x="4456113" y="4097338"/>
            <a:ext cx="4191000" cy="28416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nach Anrechnung </a:t>
            </a:r>
          </a:p>
        </p:txBody>
      </p:sp>
      <p:sp>
        <p:nvSpPr>
          <p:cNvPr id="24594" name="Text Box 17"/>
          <p:cNvSpPr txBox="1">
            <a:spLocks noChangeArrowheads="1"/>
          </p:cNvSpPr>
          <p:nvPr/>
        </p:nvSpPr>
        <p:spPr bwMode="auto">
          <a:xfrm>
            <a:off x="4456113" y="4381500"/>
            <a:ext cx="4191000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 </a:t>
            </a:r>
            <a:r>
              <a:rPr lang="de-DE" sz="1200">
                <a:latin typeface="Arial" charset="0"/>
              </a:rPr>
              <a:t>durch Studium zu erwerbende Kreditpunkte:</a:t>
            </a:r>
            <a:r>
              <a:rPr lang="de-DE" sz="1200" b="1">
                <a:latin typeface="Arial" charset="0"/>
              </a:rPr>
              <a:t> 140</a:t>
            </a:r>
          </a:p>
        </p:txBody>
      </p:sp>
      <p:sp>
        <p:nvSpPr>
          <p:cNvPr id="24595" name="Text Box 18"/>
          <p:cNvSpPr txBox="1">
            <a:spLocks noChangeArrowheads="1"/>
          </p:cNvSpPr>
          <p:nvPr/>
        </p:nvSpPr>
        <p:spPr bwMode="auto">
          <a:xfrm>
            <a:off x="3165475" y="4381500"/>
            <a:ext cx="1290638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40 KP</a:t>
            </a:r>
          </a:p>
        </p:txBody>
      </p:sp>
      <p:sp>
        <p:nvSpPr>
          <p:cNvPr id="24596" name="Text Box 19"/>
          <p:cNvSpPr txBox="1">
            <a:spLocks noChangeArrowheads="1"/>
          </p:cNvSpPr>
          <p:nvPr/>
        </p:nvSpPr>
        <p:spPr bwMode="auto">
          <a:xfrm>
            <a:off x="3165475" y="4665663"/>
            <a:ext cx="1290638" cy="284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Anrechnung</a:t>
            </a:r>
          </a:p>
        </p:txBody>
      </p:sp>
      <p:sp>
        <p:nvSpPr>
          <p:cNvPr id="24597" name="Text Box 20"/>
          <p:cNvSpPr txBox="1">
            <a:spLocks noChangeArrowheads="1"/>
          </p:cNvSpPr>
          <p:nvPr/>
        </p:nvSpPr>
        <p:spPr bwMode="auto">
          <a:xfrm>
            <a:off x="3165475" y="5499100"/>
            <a:ext cx="1290638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40 KP</a:t>
            </a:r>
          </a:p>
        </p:txBody>
      </p:sp>
      <p:sp>
        <p:nvSpPr>
          <p:cNvPr id="24598" name="Line 21"/>
          <p:cNvSpPr>
            <a:spLocks noChangeShapeType="1"/>
          </p:cNvSpPr>
          <p:nvPr/>
        </p:nvSpPr>
        <p:spPr bwMode="auto">
          <a:xfrm>
            <a:off x="8647113" y="2027238"/>
            <a:ext cx="0" cy="456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4599" name="Text Box 22"/>
          <p:cNvSpPr txBox="1">
            <a:spLocks noChangeArrowheads="1"/>
          </p:cNvSpPr>
          <p:nvPr/>
        </p:nvSpPr>
        <p:spPr bwMode="auto">
          <a:xfrm>
            <a:off x="468313" y="2859088"/>
            <a:ext cx="3387725" cy="284162"/>
          </a:xfrm>
          <a:prstGeom prst="rect">
            <a:avLst/>
          </a:prstGeom>
          <a:solidFill>
            <a:srgbClr val="D4E2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Industriemeister/in (Metall, Elektro…)</a:t>
            </a:r>
          </a:p>
        </p:txBody>
      </p:sp>
      <p:sp>
        <p:nvSpPr>
          <p:cNvPr id="24600" name="Text Box 23"/>
          <p:cNvSpPr txBox="1">
            <a:spLocks noChangeArrowheads="1"/>
          </p:cNvSpPr>
          <p:nvPr/>
        </p:nvSpPr>
        <p:spPr bwMode="auto">
          <a:xfrm>
            <a:off x="468313" y="3143250"/>
            <a:ext cx="3279775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sz="1200" b="1">
              <a:latin typeface="Arial" charset="0"/>
            </a:endParaRPr>
          </a:p>
        </p:txBody>
      </p:sp>
      <p:sp>
        <p:nvSpPr>
          <p:cNvPr id="24601" name="Text Box 24"/>
          <p:cNvSpPr txBox="1">
            <a:spLocks noChangeArrowheads="1"/>
          </p:cNvSpPr>
          <p:nvPr/>
        </p:nvSpPr>
        <p:spPr bwMode="auto">
          <a:xfrm>
            <a:off x="3165475" y="3143250"/>
            <a:ext cx="690563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24 KP</a:t>
            </a:r>
          </a:p>
        </p:txBody>
      </p:sp>
      <p:sp>
        <p:nvSpPr>
          <p:cNvPr id="24602" name="Text Box 25"/>
          <p:cNvSpPr txBox="1">
            <a:spLocks noChangeArrowheads="1"/>
          </p:cNvSpPr>
          <p:nvPr/>
        </p:nvSpPr>
        <p:spPr bwMode="auto">
          <a:xfrm>
            <a:off x="3165475" y="3427413"/>
            <a:ext cx="690563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000" b="1">
                <a:latin typeface="Arial" charset="0"/>
              </a:rPr>
              <a:t>Anrech-nung</a:t>
            </a:r>
          </a:p>
        </p:txBody>
      </p:sp>
      <p:sp>
        <p:nvSpPr>
          <p:cNvPr id="24603" name="Text Box 26"/>
          <p:cNvSpPr txBox="1">
            <a:spLocks noChangeArrowheads="1"/>
          </p:cNvSpPr>
          <p:nvPr/>
        </p:nvSpPr>
        <p:spPr bwMode="auto">
          <a:xfrm>
            <a:off x="3856038" y="2859088"/>
            <a:ext cx="4791075" cy="28416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nach Anrechnung </a:t>
            </a:r>
          </a:p>
        </p:txBody>
      </p:sp>
      <p:sp>
        <p:nvSpPr>
          <p:cNvPr id="24604" name="Text Box 27"/>
          <p:cNvSpPr txBox="1">
            <a:spLocks noChangeArrowheads="1"/>
          </p:cNvSpPr>
          <p:nvPr/>
        </p:nvSpPr>
        <p:spPr bwMode="auto">
          <a:xfrm>
            <a:off x="3856038" y="3143250"/>
            <a:ext cx="4791075" cy="284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 </a:t>
            </a:r>
            <a:r>
              <a:rPr lang="de-DE" sz="1200">
                <a:latin typeface="Arial" charset="0"/>
              </a:rPr>
              <a:t>durch Studium zu erwerbende Kreditpunkte:</a:t>
            </a:r>
            <a:r>
              <a:rPr lang="de-DE" sz="1200" b="1">
                <a:latin typeface="Arial" charset="0"/>
              </a:rPr>
              <a:t> 156</a:t>
            </a:r>
          </a:p>
        </p:txBody>
      </p:sp>
      <p:sp>
        <p:nvSpPr>
          <p:cNvPr id="24605" name="Text Box 28"/>
          <p:cNvSpPr txBox="1">
            <a:spLocks noChangeArrowheads="1"/>
          </p:cNvSpPr>
          <p:nvPr/>
        </p:nvSpPr>
        <p:spPr bwMode="auto">
          <a:xfrm>
            <a:off x="3165475" y="2027238"/>
            <a:ext cx="5481638" cy="28416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>
                <a:latin typeface="Arial" charset="0"/>
              </a:rPr>
              <a:t>Studium Bachelor „Business Administration“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Schwierigkeiten bei der Einführung von Anrechnung</a:t>
            </a:r>
          </a:p>
        </p:txBody>
      </p:sp>
      <p:sp>
        <p:nvSpPr>
          <p:cNvPr id="2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6589EB-D16F-42E0-9A5A-55024E9DCC37}" type="slidenum">
              <a:rPr lang="de-DE"/>
              <a:pPr>
                <a:defRPr/>
              </a:pPr>
              <a:t>6</a:t>
            </a:fld>
            <a:endParaRPr lang="de-DE" sz="1000" b="0" i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990600" y="1697038"/>
            <a:ext cx="6985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r>
              <a:rPr lang="de-DE" sz="1700" b="1" dirty="0" smtClean="0">
                <a:solidFill>
                  <a:srgbClr val="003399"/>
                </a:solidFill>
                <a:latin typeface="Arial" charset="0"/>
              </a:rPr>
              <a:t>Probleme der Hochschulen:</a:t>
            </a:r>
            <a:endParaRPr lang="de-DE" sz="1700" b="1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Unvollständige Informationen über die anzurechnenden Abschlüsse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Unüberschaubare Vielzahl außerhochschulischer Abschlüsse (international…)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Fehlende Informationen über Lernergebnisse 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Niveau des Lernens unklar</a:t>
            </a: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Andere Formen der Vermittlung als in Hochschule (gleichwertig?)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Es fehlen unabhängige und verlässliche Informationen über die anzurechnenden Qualifikationen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993775" y="6161088"/>
            <a:ext cx="374650" cy="323850"/>
          </a:xfrm>
        </p:spPr>
        <p:txBody>
          <a:bodyPr/>
          <a:lstStyle/>
          <a:p>
            <a:pPr>
              <a:defRPr/>
            </a:pPr>
            <a:fld id="{7A41E09C-134A-4AB5-9C7E-0FD8A4AF9827}" type="slidenum">
              <a:rPr lang="de-DE" smtClean="0"/>
              <a:pPr>
                <a:defRPr/>
              </a:pPr>
              <a:t>7</a:t>
            </a:fld>
            <a:endParaRPr lang="de-DE" i="0" smtClean="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>
          <a:xfrm>
            <a:off x="1353608" y="758825"/>
            <a:ext cx="7232650" cy="553998"/>
          </a:xfr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800" kern="1200" dirty="0" smtClean="0">
                <a:solidFill>
                  <a:srgbClr val="255282"/>
                </a:solidFill>
                <a:latin typeface="Arial" charset="0"/>
                <a:ea typeface="+mn-ea"/>
                <a:cs typeface="+mn-cs"/>
              </a:rPr>
              <a:t>Unterstützung der Einrichtung von Anrechnungsmöglichkeiten durch Allgemeine Anrechnungsempfehlungen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177925" y="2695575"/>
            <a:ext cx="6985000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tabLst>
                <a:tab pos="190500" algn="l"/>
              </a:tabLst>
            </a:pPr>
            <a:endParaRPr lang="de-DE" sz="1500" b="1" i="1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390525" y="1592263"/>
            <a:ext cx="2437342" cy="52322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Studiengang an Hochschule I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3021534" y="5323417"/>
            <a:ext cx="2761192" cy="1061829"/>
          </a:xfrm>
          <a:prstGeom prst="rect">
            <a:avLst/>
          </a:prstGeom>
          <a:solidFill>
            <a:srgbClr val="DDE8F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Fortbildung/ Weiterbildung</a:t>
            </a:r>
          </a:p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z.B. Weiterbildung „Mediation“ des Bildungswerks ver.di / EEB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1515" name="Line 10"/>
          <p:cNvSpPr>
            <a:spLocks noChangeShapeType="1"/>
          </p:cNvSpPr>
          <p:nvPr/>
        </p:nvSpPr>
        <p:spPr bwMode="auto">
          <a:xfrm flipH="1" flipV="1">
            <a:off x="4253440" y="4826000"/>
            <a:ext cx="0" cy="49741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980267" y="1592263"/>
            <a:ext cx="2437342" cy="52322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Studiengang an Hochschule II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570009" y="1592263"/>
            <a:ext cx="2437342" cy="52322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Studiengang an Hochschule III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V="1">
            <a:off x="4682067" y="2115482"/>
            <a:ext cx="2142595" cy="780117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6" name="Line 6"/>
          <p:cNvSpPr>
            <a:spLocks noChangeShapeType="1"/>
          </p:cNvSpPr>
          <p:nvPr/>
        </p:nvSpPr>
        <p:spPr bwMode="auto">
          <a:xfrm flipV="1">
            <a:off x="4304242" y="2115480"/>
            <a:ext cx="0" cy="780117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4969933" y="3012248"/>
            <a:ext cx="2701925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400" b="1" dirty="0" smtClean="0">
                <a:latin typeface="Arial" charset="0"/>
              </a:rPr>
              <a:t>Allgemeine Anrechnungsempfehlung</a:t>
            </a:r>
            <a:endParaRPr lang="de-DE" sz="1400" b="1" dirty="0">
              <a:latin typeface="Arial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97001" y="3012248"/>
            <a:ext cx="1272932" cy="17952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0" name="Line 6"/>
          <p:cNvSpPr>
            <a:spLocks noChangeShapeType="1"/>
          </p:cNvSpPr>
          <p:nvPr/>
        </p:nvSpPr>
        <p:spPr bwMode="auto">
          <a:xfrm flipH="1" flipV="1">
            <a:off x="1651000" y="2115480"/>
            <a:ext cx="2387600" cy="780117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C4B4AD-F48D-45AD-AA63-FFFCB08E191F}" type="slidenum">
              <a:rPr lang="de-DE"/>
              <a:pPr>
                <a:defRPr/>
              </a:pPr>
              <a:t>8</a:t>
            </a:fld>
            <a:endParaRPr lang="de-DE" i="0"/>
          </a:p>
        </p:txBody>
      </p:sp>
      <p:sp>
        <p:nvSpPr>
          <p:cNvPr id="1843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71600" y="592667"/>
            <a:ext cx="7772400" cy="685800"/>
          </a:xfrm>
        </p:spPr>
        <p:txBody>
          <a:bodyPr/>
          <a:lstStyle/>
          <a:p>
            <a:pPr eaLnBrk="1" hangingPunct="1"/>
            <a:r>
              <a:rPr lang="de-DE" sz="2000" dirty="0" smtClean="0"/>
              <a:t>Was ist eine „Allgemeine Anrechnungsempfehlung“ ?</a:t>
            </a:r>
          </a:p>
        </p:txBody>
      </p:sp>
      <p:sp>
        <p:nvSpPr>
          <p:cNvPr id="18436" name="Text Box 1027"/>
          <p:cNvSpPr txBox="1">
            <a:spLocks noChangeArrowheads="1"/>
          </p:cNvSpPr>
          <p:nvPr/>
        </p:nvSpPr>
        <p:spPr bwMode="auto">
          <a:xfrm>
            <a:off x="914400" y="1879600"/>
            <a:ext cx="6985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Ein Heft (ca. 40 Seiten, Din A4),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enthält alle Informationen über eine Fort- oder Weiterbildung, die eine Hochschule benötigt, um eine Anrechnungsmöglichkeit einzurichten,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„übersetzt“ die Fort- bzw. Weiterbildung in die Sprache der Hochschulen,</a:t>
            </a: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ist das Ergebnis einer unabhängigen Begutachtung der Weiterbildung, 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enthält verlässliche Informationen über die Lernergebnisse der Weiterbildung und über das Niveau der Kompetenzorientierung, 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ordnet der Weiterbildung einen maximalen Anrechnungsumfang (d.h. Kreditpunkte) zu.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r>
              <a:rPr lang="de-DE" sz="1700" dirty="0" smtClean="0">
                <a:solidFill>
                  <a:srgbClr val="003399"/>
                </a:solidFill>
                <a:latin typeface="Arial" charset="0"/>
              </a:rPr>
              <a:t>wird veröffentlicht u.a. auf </a:t>
            </a:r>
            <a:r>
              <a:rPr lang="de-DE" sz="1700" u="sng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</a:rPr>
              <a:t>http://www.anrechnung.uni-oldenburg.de</a:t>
            </a: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endParaRPr lang="de-DE" sz="1700" dirty="0" smtClean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Char char="n"/>
              <a:tabLst>
                <a:tab pos="284163" algn="l"/>
                <a:tab pos="669925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  <a:p>
            <a:pPr marL="193675" indent="-193675" eaLnBrk="1" hangingPunct="1">
              <a:lnSpc>
                <a:spcPct val="120000"/>
              </a:lnSpc>
              <a:spcBef>
                <a:spcPct val="50000"/>
              </a:spcBef>
              <a:buClr>
                <a:srgbClr val="003399"/>
              </a:buClr>
              <a:buSzPct val="70000"/>
              <a:buFont typeface="Wingdings" pitchFamily="2" charset="2"/>
              <a:buNone/>
              <a:tabLst>
                <a:tab pos="284163" algn="l"/>
                <a:tab pos="669925" algn="l"/>
              </a:tabLst>
            </a:pPr>
            <a:endParaRPr lang="de-DE" sz="17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18437" name="Text Box 1028"/>
          <p:cNvSpPr txBox="1">
            <a:spLocks noChangeArrowheads="1"/>
          </p:cNvSpPr>
          <p:nvPr/>
        </p:nvSpPr>
        <p:spPr bwMode="auto">
          <a:xfrm>
            <a:off x="2968625" y="1403350"/>
            <a:ext cx="5753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600" b="1" i="1" dirty="0">
                <a:solidFill>
                  <a:srgbClr val="003399"/>
                </a:solidFill>
                <a:latin typeface="Arial" charset="0"/>
              </a:rPr>
              <a:t>                                                       </a:t>
            </a:r>
            <a:r>
              <a:rPr lang="de-DE" sz="1600" b="1" i="1" dirty="0" smtClean="0">
                <a:solidFill>
                  <a:srgbClr val="003399"/>
                </a:solidFill>
                <a:latin typeface="Arial" charset="0"/>
              </a:rPr>
              <a:t>Merkmale</a:t>
            </a:r>
            <a:endParaRPr lang="de-DE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E9AFE7D-1F55-44A6-BC47-6E39BE303C75}" type="slidenum">
              <a:rPr lang="de-DE" smtClean="0"/>
              <a:pPr>
                <a:defRPr/>
              </a:pPr>
              <a:t>9</a:t>
            </a:fld>
            <a:endParaRPr lang="de-DE" sz="1000" b="0" i="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1020763" y="149225"/>
            <a:ext cx="50704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000">
                <a:cs typeface="Times New Roman" pitchFamily="18" charset="0"/>
              </a:rPr>
              <a:t> </a:t>
            </a:r>
          </a:p>
          <a:p>
            <a:endParaRPr lang="de-DE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>
          <a:xfrm>
            <a:off x="1258888" y="647700"/>
            <a:ext cx="7772400" cy="666750"/>
          </a:xfrm>
        </p:spPr>
        <p:txBody>
          <a:bodyPr/>
          <a:lstStyle/>
          <a:p>
            <a:r>
              <a:rPr lang="de-DE" sz="1800" dirty="0" smtClean="0"/>
              <a:t>Allgemeine Anrechnungsempfehlung: Beteiligte</a:t>
            </a:r>
            <a:endParaRPr lang="de-DE" dirty="0" smtClean="0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252132" y="2170113"/>
            <a:ext cx="577426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beauftragt Anrechnungsempfehlung, </a:t>
            </a:r>
            <a:br>
              <a:rPr lang="de-DE" sz="1400" dirty="0" smtClean="0"/>
            </a:br>
            <a:r>
              <a:rPr lang="de-DE" sz="1400" dirty="0" smtClean="0"/>
              <a:t>liefert Grundlagen (Dokumente und Informationen)</a:t>
            </a:r>
            <a:endParaRPr lang="de-DE" sz="1400" dirty="0"/>
          </a:p>
        </p:txBody>
      </p:sp>
      <p:sp>
        <p:nvSpPr>
          <p:cNvPr id="26631" name="Text Box 11"/>
          <p:cNvSpPr txBox="1">
            <a:spLocks noChangeArrowheads="1"/>
          </p:cNvSpPr>
          <p:nvPr/>
        </p:nvSpPr>
        <p:spPr bwMode="auto">
          <a:xfrm>
            <a:off x="415131" y="2170113"/>
            <a:ext cx="1837001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Weiterbildungs-</a:t>
            </a:r>
            <a:r>
              <a:rPr lang="de-DE" sz="1400" b="1" dirty="0" err="1" smtClean="0"/>
              <a:t>anbieter</a:t>
            </a:r>
            <a:endParaRPr lang="de-DE" sz="1400" b="1" dirty="0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415131" y="2962477"/>
            <a:ext cx="1837001" cy="523220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/>
            </a:r>
            <a:br>
              <a:rPr lang="de-DE" sz="1400" b="1" dirty="0" smtClean="0"/>
            </a:br>
            <a:endParaRPr lang="de-DE" sz="1400" b="1" dirty="0"/>
          </a:p>
        </p:txBody>
      </p:sp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719" y="2984184"/>
            <a:ext cx="1474682" cy="47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2252132" y="2962477"/>
            <a:ext cx="577426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beauftragt und schult Fachgutachter/in, </a:t>
            </a:r>
            <a:br>
              <a:rPr lang="de-DE" sz="1400" dirty="0" smtClean="0"/>
            </a:br>
            <a:r>
              <a:rPr lang="de-DE" sz="1400" dirty="0" smtClean="0"/>
              <a:t>erstellt und veröffentlicht Allgemeine Anrechnungsempfehlung</a:t>
            </a:r>
            <a:endParaRPr lang="de-DE" sz="1400" dirty="0"/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415131" y="4495829"/>
            <a:ext cx="1837001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Weiterbildungs-</a:t>
            </a:r>
            <a:r>
              <a:rPr lang="de-DE" sz="1400" b="1" dirty="0" err="1" smtClean="0"/>
              <a:t>absolvent</a:t>
            </a:r>
            <a:r>
              <a:rPr lang="de-DE" sz="1400" b="1" dirty="0" smtClean="0"/>
              <a:t>/in</a:t>
            </a:r>
            <a:endParaRPr lang="de-DE" sz="1400" b="1" dirty="0"/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2252132" y="4495829"/>
            <a:ext cx="577426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erhält zusammen mit dem Zertifikat die </a:t>
            </a:r>
            <a:r>
              <a:rPr lang="de-DE" sz="1400" dirty="0" err="1" smtClean="0"/>
              <a:t>Anrechnungsem-pfehlung</a:t>
            </a:r>
            <a:r>
              <a:rPr lang="de-DE" sz="1400" dirty="0" smtClean="0"/>
              <a:t> und reicht diese bei Aufnahme eine Studiums ein</a:t>
            </a:r>
            <a:endParaRPr lang="de-DE" sz="1400" dirty="0"/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415131" y="3757487"/>
            <a:ext cx="1837001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Fachgutachter/</a:t>
            </a:r>
            <a:br>
              <a:rPr lang="de-DE" sz="1400" b="1" dirty="0" smtClean="0"/>
            </a:br>
            <a:r>
              <a:rPr lang="de-DE" sz="1400" b="1" dirty="0" smtClean="0"/>
              <a:t>in</a:t>
            </a:r>
            <a:endParaRPr lang="de-DE" sz="1400" b="1" dirty="0"/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2252132" y="3757487"/>
            <a:ext cx="577426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begutachtet die Weiterbildung, bestimmt die Lernergebnisse, bewertet das Niveau der Kompetenzorientierung</a:t>
            </a:r>
            <a:endParaRPr lang="de-DE" sz="1400" dirty="0"/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415131" y="5291667"/>
            <a:ext cx="1837001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1400" b="1" dirty="0" smtClean="0"/>
              <a:t>Hochschule</a:t>
            </a:r>
            <a:br>
              <a:rPr lang="de-DE" sz="1400" b="1" dirty="0" smtClean="0"/>
            </a:br>
            <a:endParaRPr lang="de-DE" sz="1400" b="1" dirty="0"/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2252132" y="5291667"/>
            <a:ext cx="577426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dirty="0" smtClean="0"/>
              <a:t>entscheidet auf Grundlage der Anrechnungsempfehlung über eine Verkürzung des Studiums (Anrechnung)</a:t>
            </a:r>
            <a:endParaRPr lang="de-DE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rdwest">
  <a:themeElements>
    <a:clrScheme name="Haemer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Nordwest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rdw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wes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w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wes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west 5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west 6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wes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E:\daten\zukunftskongress05\we.b-powerpoint-vorlage_ohne_hintergrundfarbe.pot</Template>
  <TotalTime>0</TotalTime>
  <Words>1519</Words>
  <Application>Microsoft Office PowerPoint</Application>
  <PresentationFormat>Bildschirmpräsentation (4:3)</PresentationFormat>
  <Paragraphs>408</Paragraphs>
  <Slides>31</Slides>
  <Notes>31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Nordwest</vt:lpstr>
      <vt:lpstr>Forum  „Kompetenzorientierte Gestaltung von  Lernerfolgskontrollen und Prüfungen“  Hannover, 03.09.2012   </vt:lpstr>
      <vt:lpstr>1. Einleitung </vt:lpstr>
      <vt:lpstr>Projekte zur Anrechnung beruflicher Lernergebnisse</vt:lpstr>
      <vt:lpstr>                  Pauschale Anrechnungsmöglichkeiten                                         an der CvO Universität Oldenburg</vt:lpstr>
      <vt:lpstr>Anrechnung </vt:lpstr>
      <vt:lpstr>Schwierigkeiten bei der Einführung von Anrechnung</vt:lpstr>
      <vt:lpstr>Unterstützung der Einrichtung von Anrechnungsmöglichkeiten durch Allgemeine Anrechnungsempfehlungen</vt:lpstr>
      <vt:lpstr>Was ist eine „Allgemeine Anrechnungsempfehlung“ ?</vt:lpstr>
      <vt:lpstr>Allgemeine Anrechnungsempfehlung: Beteiligte</vt:lpstr>
      <vt:lpstr>Allgemeine Anrechnungsempfehlung (Beispiel)</vt:lpstr>
      <vt:lpstr>Grundlagen der Begutachtung</vt:lpstr>
      <vt:lpstr>Ablauf der Begutachtung</vt:lpstr>
      <vt:lpstr>Bestimmung bzw. Bestätigung der Lernergebnisse</vt:lpstr>
      <vt:lpstr>Lernergebnisse</vt:lpstr>
      <vt:lpstr>Bewertung des Niveaus der Kompetenzorientierung</vt:lpstr>
      <vt:lpstr>Kompetenzorientierung</vt:lpstr>
      <vt:lpstr>Allgemeine Anrechnungsempfehlung (Beispiel Mediation)</vt:lpstr>
      <vt:lpstr>Allgemeine Anrechnungsempfehlung (Beispiel)</vt:lpstr>
      <vt:lpstr>Anfragen von Fort- und Weiterbildungsanbieter</vt:lpstr>
      <vt:lpstr>Die gesuchte Kompetenzdefinition</vt:lpstr>
      <vt:lpstr>                 Kompetenzverständnis: Quellen</vt:lpstr>
      <vt:lpstr>Kompetenzorientierung</vt:lpstr>
      <vt:lpstr>Kompetenzorientierung II</vt:lpstr>
      <vt:lpstr>Kompetenzorientierung</vt:lpstr>
      <vt:lpstr>Kompetenzorientierung II</vt:lpstr>
      <vt:lpstr>Folie 26</vt:lpstr>
      <vt:lpstr>Ergebnisse MLI: Beispiel  „Weiterbildung Mediation“</vt:lpstr>
      <vt:lpstr>Anwendung der Kompetenzaspekte</vt:lpstr>
      <vt:lpstr>Anwendung der Kompetenzaspekte</vt:lpstr>
      <vt:lpstr>Kompetenzorientierung</vt:lpstr>
      <vt:lpstr>Kontakt </vt:lpstr>
    </vt:vector>
  </TitlesOfParts>
  <Company>Universität Oldenburg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FOLIENTITEL</dc:title>
  <dc:creator>wmueskens</dc:creator>
  <cp:lastModifiedBy>Wolfgang Müskens</cp:lastModifiedBy>
  <cp:revision>676</cp:revision>
  <cp:lastPrinted>2001-11-08T17:37:16Z</cp:lastPrinted>
  <dcterms:created xsi:type="dcterms:W3CDTF">2005-04-05T08:41:55Z</dcterms:created>
  <dcterms:modified xsi:type="dcterms:W3CDTF">2012-09-04T08:12:31Z</dcterms:modified>
</cp:coreProperties>
</file>