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80" r:id="rId4"/>
    <p:sldId id="284" r:id="rId5"/>
    <p:sldId id="283" r:id="rId6"/>
    <p:sldId id="262" r:id="rId7"/>
    <p:sldId id="260" r:id="rId8"/>
    <p:sldId id="281" r:id="rId9"/>
    <p:sldId id="272" r:id="rId10"/>
    <p:sldId id="261" r:id="rId11"/>
    <p:sldId id="273" r:id="rId12"/>
    <p:sldId id="282" r:id="rId13"/>
    <p:sldId id="270" r:id="rId14"/>
    <p:sldId id="285" r:id="rId15"/>
  </p:sldIdLst>
  <p:sldSz cx="9144000" cy="6858000" type="screen4x3"/>
  <p:notesSz cx="6858000" cy="9144000"/>
  <p:custDataLst>
    <p:tags r:id="rId17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685"/>
    <a:srgbClr val="C2E4C6"/>
    <a:srgbClr val="42984C"/>
    <a:srgbClr val="459D4F"/>
    <a:srgbClr val="25552B"/>
    <a:srgbClr val="FFFFB9"/>
    <a:srgbClr val="79C9FF"/>
    <a:srgbClr val="AFDFFF"/>
    <a:srgbClr val="00275B"/>
    <a:srgbClr val="5093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842" autoAdjust="0"/>
    <p:restoredTop sz="87025" autoAdjust="0"/>
  </p:normalViewPr>
  <p:slideViewPr>
    <p:cSldViewPr snapToGrid="0">
      <p:cViewPr varScale="1">
        <p:scale>
          <a:sx n="73" d="100"/>
          <a:sy n="73" d="100"/>
        </p:scale>
        <p:origin x="-2222" y="-67"/>
      </p:cViewPr>
      <p:guideLst>
        <p:guide orient="horz" pos="4201"/>
        <p:guide orient="horz" pos="3907"/>
        <p:guide orient="horz" pos="1179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3A94F3-7B92-4251-9334-44406B7CFC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ym typeface="Wingdings" pitchFamily="2" charset="2"/>
              </a:rPr>
              <a:t>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A94F3-7B92-4251-9334-44406B7CFCB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AT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A94F3-7B92-4251-9334-44406B7CFCB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AT" smtClean="0"/>
              <a:t>Taken from normal population</a:t>
            </a:r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0E6155-D22A-4C13-B877-9FD6CB53C21D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162986-ECEB-463D-AE48-6F0BC4EA2A9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162986-ECEB-463D-AE48-6F0BC4EA2A9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162986-ECEB-463D-AE48-6F0BC4EA2A9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162986-ECEB-463D-AE48-6F0BC4EA2A9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Beide Testteile benötigen visuelles</a:t>
            </a:r>
            <a:r>
              <a:rPr lang="de-AT" baseline="0" dirty="0" smtClean="0"/>
              <a:t> Suchen, Verarbeitungsgeschwindigkeit (</a:t>
            </a:r>
            <a:r>
              <a:rPr lang="de-AT" baseline="0" dirty="0" err="1" smtClean="0"/>
              <a:t>Strauss</a:t>
            </a:r>
            <a:r>
              <a:rPr lang="de-AT" baseline="0" dirty="0" smtClean="0"/>
              <a:t> et al., 2006), B benötigt zusätzlich geteilte Aufmerksamkeit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162986-ECEB-463D-AE48-6F0BC4EA2A9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1.jpeg"/><Relationship Id="rId4" Type="http://schemas.openxmlformats.org/officeDocument/2006/relationships/tags" Target="../tags/tag8.xml"/><Relationship Id="rId9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410" name="think-cell Slide" r:id="rId9" imgW="0" imgH="0" progId="">
              <p:embed/>
            </p:oleObj>
          </a:graphicData>
        </a:graphic>
      </p:graphicFrame>
      <p:sp>
        <p:nvSpPr>
          <p:cNvPr id="5" name="Rectangle 7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0" y="0"/>
            <a:ext cx="9144000" cy="5589588"/>
          </a:xfrm>
          <a:prstGeom prst="rect">
            <a:avLst/>
          </a:prstGeom>
          <a:gradFill rotWithShape="1">
            <a:gsLst>
              <a:gs pos="0">
                <a:srgbClr val="5093CE"/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6" name="Rectangle 9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0" y="1916113"/>
            <a:ext cx="8675688" cy="2089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7" name="Rectangle 10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6156325" y="384175"/>
            <a:ext cx="2519363" cy="2889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8" name="Rectangle 1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384175"/>
            <a:ext cx="6011863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9" name="Text Box 17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305550" y="452438"/>
            <a:ext cx="2219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b="1">
                <a:solidFill>
                  <a:schemeClr val="bg1"/>
                </a:solidFill>
              </a:rPr>
              <a:t>Qualität durch Kompetenz seit 1947</a:t>
            </a:r>
          </a:p>
        </p:txBody>
      </p:sp>
      <p:sp>
        <p:nvSpPr>
          <p:cNvPr id="10" name="Text Box 18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3594100" y="452438"/>
            <a:ext cx="2219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e-DE" sz="1000" b="1"/>
              <a:t>www.schuhfried.at</a:t>
            </a:r>
          </a:p>
        </p:txBody>
      </p:sp>
      <p:pic>
        <p:nvPicPr>
          <p:cNvPr id="11" name="Grafik 20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6463" y="5618163"/>
            <a:ext cx="27003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781300"/>
            <a:ext cx="7772400" cy="4270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429000"/>
            <a:ext cx="7772400" cy="274638"/>
          </a:xfrm>
        </p:spPr>
        <p:txBody>
          <a:bodyPr/>
          <a:lstStyle>
            <a:lvl1pPr>
              <a:defRPr>
                <a:latin typeface="TitilliumMaps26L" pitchFamily="50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253B-52F9-458A-AEDC-386F0FC237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204788"/>
            <a:ext cx="2051050" cy="32607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204788"/>
            <a:ext cx="6003925" cy="32607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ABFE9-0AD2-4EC4-9CC3-A0E6A9600D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5068-E397-496F-8F49-A8B94BDDDA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ED88D-D485-4A6C-9953-4C60F2BF41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870075"/>
            <a:ext cx="4027487" cy="159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0075"/>
            <a:ext cx="4027488" cy="159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50691-03A3-4FFB-987F-CC6FAC068F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F0320-CFFF-4B6B-A98E-C494734DB2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7339B-7DC1-49D2-95D1-3C7E3F782B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393AA-0071-44FF-B8F9-4EC621978F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EB72-4856-42E9-A980-08BA2118E3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B8C0-123C-4942-B9E6-7E29131A7D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name="think-cell Slide" r:id="rId18" imgW="0" imgH="0" progId="">
              <p:embed/>
            </p:oleObj>
          </a:graphicData>
        </a:graphic>
      </p:graphicFrame>
      <p:pic>
        <p:nvPicPr>
          <p:cNvPr id="1028" name="Grafik 1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19913" y="98425"/>
            <a:ext cx="2124075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68313" y="1870075"/>
            <a:ext cx="82073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  <p:custDataLst>
              <p:tags r:id="rId15"/>
            </p:custDataLst>
          </p:nvPr>
        </p:nvSpPr>
        <p:spPr bwMode="auto">
          <a:xfrm>
            <a:off x="468313" y="6516688"/>
            <a:ext cx="4441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000" b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6542088" y="6516688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b="1"/>
            </a:lvl1pPr>
          </a:lstStyle>
          <a:p>
            <a:pPr>
              <a:defRPr/>
            </a:pPr>
            <a:fld id="{9832276B-4261-4B51-80DD-C0D6C12E84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0" y="692150"/>
            <a:ext cx="384175" cy="317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2" name="Rectangle 12"/>
          <p:cNvSpPr>
            <a:spLocks noChangeArrowheads="1"/>
          </p:cNvSpPr>
          <p:nvPr userDrawn="1"/>
        </p:nvSpPr>
        <p:spPr bwMode="auto">
          <a:xfrm>
            <a:off x="7540625" y="692150"/>
            <a:ext cx="1603375" cy="317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1034" name="Group 17"/>
          <p:cNvGrpSpPr>
            <a:grpSpLocks/>
          </p:cNvGrpSpPr>
          <p:nvPr userDrawn="1"/>
        </p:nvGrpSpPr>
        <p:grpSpPr bwMode="auto">
          <a:xfrm>
            <a:off x="7140575" y="692150"/>
            <a:ext cx="434975" cy="317500"/>
            <a:chOff x="4498" y="436"/>
            <a:chExt cx="252" cy="200"/>
          </a:xfrm>
        </p:grpSpPr>
        <p:sp>
          <p:nvSpPr>
            <p:cNvPr id="3" name="Rectangle 14"/>
            <p:cNvSpPr>
              <a:spLocks noChangeArrowheads="1"/>
            </p:cNvSpPr>
            <p:nvPr userDrawn="1"/>
          </p:nvSpPr>
          <p:spPr bwMode="auto">
            <a:xfrm>
              <a:off x="4666" y="436"/>
              <a:ext cx="84" cy="2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6" name="Rectangle 15"/>
            <p:cNvSpPr>
              <a:spLocks noChangeArrowheads="1"/>
            </p:cNvSpPr>
            <p:nvPr userDrawn="1"/>
          </p:nvSpPr>
          <p:spPr bwMode="auto">
            <a:xfrm>
              <a:off x="4582" y="436"/>
              <a:ext cx="85" cy="20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7" name="Rectangle 16"/>
            <p:cNvSpPr>
              <a:spLocks noChangeArrowheads="1"/>
            </p:cNvSpPr>
            <p:nvPr userDrawn="1"/>
          </p:nvSpPr>
          <p:spPr bwMode="auto">
            <a:xfrm>
              <a:off x="4498" y="436"/>
              <a:ext cx="84" cy="2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035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468313" y="204788"/>
            <a:ext cx="65055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tilliumMaps26L" pitchFamily="50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tilliumMaps26L" pitchFamily="50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tilliumMaps26L" pitchFamily="50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tilliumMaps26L" pitchFamily="50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tilliumMaps26L" pitchFamily="50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tilliumMaps26L" pitchFamily="50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tilliumMaps26L" pitchFamily="50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tilliumMaps26L" pitchFamily="50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14313" indent="-212725" algn="l" rtl="0" eaLnBrk="0" fontAlgn="base" hangingPunct="0">
        <a:spcBef>
          <a:spcPct val="20000"/>
        </a:spcBef>
        <a:spcAft>
          <a:spcPct val="0"/>
        </a:spcAft>
        <a:buFont typeface="Arial Black" pitchFamily="34" charset="0"/>
        <a:buChar char="&gt;"/>
        <a:defRPr>
          <a:solidFill>
            <a:schemeClr val="tx1"/>
          </a:solidFill>
          <a:latin typeface="+mn-lt"/>
          <a:cs typeface="+mn-cs"/>
        </a:defRPr>
      </a:lvl2pPr>
      <a:lvl3pPr marL="419100" indent="-203200" algn="l" rtl="0" eaLnBrk="0" fontAlgn="base" hangingPunct="0">
        <a:spcBef>
          <a:spcPct val="20000"/>
        </a:spcBef>
        <a:spcAft>
          <a:spcPct val="0"/>
        </a:spcAft>
        <a:buFont typeface="Arial Black" pitchFamily="34" charset="0"/>
        <a:buChar char="&gt;"/>
        <a:defRPr>
          <a:solidFill>
            <a:schemeClr val="tx1"/>
          </a:solidFill>
          <a:latin typeface="+mn-lt"/>
          <a:cs typeface="+mn-cs"/>
        </a:defRPr>
      </a:lvl3pPr>
      <a:lvl4pPr marL="631825" indent="-211138" algn="l" rtl="0" eaLnBrk="0" fontAlgn="base" hangingPunct="0">
        <a:spcBef>
          <a:spcPct val="20000"/>
        </a:spcBef>
        <a:spcAft>
          <a:spcPct val="0"/>
        </a:spcAft>
        <a:buFont typeface="Arial Black" pitchFamily="34" charset="0"/>
        <a:buChar char="&gt;"/>
        <a:defRPr>
          <a:solidFill>
            <a:schemeClr val="tx1"/>
          </a:solidFill>
          <a:latin typeface="+mn-lt"/>
          <a:cs typeface="+mn-cs"/>
        </a:defRPr>
      </a:lvl4pPr>
      <a:lvl5pPr marL="854075" indent="-220663" algn="l" rtl="0" eaLnBrk="0" fontAlgn="base" hangingPunct="0">
        <a:spcBef>
          <a:spcPct val="20000"/>
        </a:spcBef>
        <a:spcAft>
          <a:spcPct val="0"/>
        </a:spcAft>
        <a:buFont typeface="Arial Black" pitchFamily="34" charset="0"/>
        <a:buChar char="&gt;"/>
        <a:defRPr>
          <a:solidFill>
            <a:schemeClr val="tx1"/>
          </a:solidFill>
          <a:latin typeface="+mn-lt"/>
          <a:cs typeface="+mn-cs"/>
        </a:defRPr>
      </a:lvl5pPr>
      <a:lvl6pPr marL="1311275" indent="-220663" algn="l" rtl="0" fontAlgn="base">
        <a:spcBef>
          <a:spcPct val="20000"/>
        </a:spcBef>
        <a:spcAft>
          <a:spcPct val="0"/>
        </a:spcAft>
        <a:buFont typeface="Arial Black" pitchFamily="34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1768475" indent="-220663" algn="l" rtl="0" fontAlgn="base">
        <a:spcBef>
          <a:spcPct val="20000"/>
        </a:spcBef>
        <a:spcAft>
          <a:spcPct val="0"/>
        </a:spcAft>
        <a:buFont typeface="Arial Black" pitchFamily="34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225675" indent="-220663" algn="l" rtl="0" fontAlgn="base">
        <a:spcBef>
          <a:spcPct val="20000"/>
        </a:spcBef>
        <a:spcAft>
          <a:spcPct val="0"/>
        </a:spcAft>
        <a:buFont typeface="Arial Black" pitchFamily="34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2682875" indent="-220663" algn="l" rtl="0" fontAlgn="base">
        <a:spcBef>
          <a:spcPct val="20000"/>
        </a:spcBef>
        <a:spcAft>
          <a:spcPct val="0"/>
        </a:spcAft>
        <a:buFont typeface="Arial Black" pitchFamily="34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Excel-Arbeitsblat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100342"/>
            <a:ext cx="7772400" cy="1107996"/>
          </a:xfrm>
        </p:spPr>
        <p:txBody>
          <a:bodyPr/>
          <a:lstStyle/>
          <a:p>
            <a:pPr eaLnBrk="1" hangingPunct="1"/>
            <a:r>
              <a:rPr lang="de-DE" sz="2400" dirty="0" smtClean="0"/>
              <a:t>Wie viel Intelligenz steckt in TOM? Die Beziehung von Theory of Mind und Empathie zu </a:t>
            </a:r>
            <a:r>
              <a:rPr lang="de-DE" sz="2400" dirty="0" err="1" smtClean="0"/>
              <a:t>neurokognitiven</a:t>
            </a:r>
            <a:r>
              <a:rPr lang="de-DE" sz="2400" dirty="0" smtClean="0"/>
              <a:t> Funktionen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230880"/>
            <a:ext cx="7772400" cy="1926681"/>
          </a:xfrm>
        </p:spPr>
        <p:txBody>
          <a:bodyPr/>
          <a:lstStyle/>
          <a:p>
            <a:pPr marL="0" indent="0" eaLnBrk="1" hangingPunct="1"/>
            <a:r>
              <a:rPr lang="de-DE" sz="1400" dirty="0" smtClean="0"/>
              <a:t>29. GNP Jahrestagung, Oldenburg, 18.-20.09.2014</a:t>
            </a:r>
          </a:p>
          <a:p>
            <a:pPr marL="0" indent="0" eaLnBrk="1" hangingPunct="1">
              <a:buFontTx/>
              <a:buNone/>
            </a:pPr>
            <a:r>
              <a:rPr lang="en-GB" sz="1400" dirty="0" smtClean="0"/>
              <a:t>Johanna </a:t>
            </a:r>
            <a:r>
              <a:rPr lang="en-GB" sz="1400" dirty="0" err="1" smtClean="0"/>
              <a:t>Egle</a:t>
            </a:r>
            <a:r>
              <a:rPr lang="en-GB" sz="1400" baseline="30000" dirty="0" err="1" smtClean="0"/>
              <a:t>a</a:t>
            </a:r>
            <a:r>
              <a:rPr lang="en-GB" sz="1400" dirty="0" smtClean="0"/>
              <a:t>, Marcel </a:t>
            </a:r>
            <a:r>
              <a:rPr lang="en-GB" sz="1400" dirty="0" err="1" smtClean="0"/>
              <a:t>Berthold</a:t>
            </a:r>
            <a:r>
              <a:rPr lang="en-GB" sz="1400" baseline="30000" dirty="0" err="1" smtClean="0"/>
              <a:t>a</a:t>
            </a:r>
            <a:r>
              <a:rPr lang="en-GB" sz="1400" dirty="0" smtClean="0"/>
              <a:t>, Martin </a:t>
            </a:r>
            <a:r>
              <a:rPr lang="en-GB" sz="1400" dirty="0" err="1" smtClean="0"/>
              <a:t>Brüne</a:t>
            </a:r>
            <a:r>
              <a:rPr lang="en-GB" sz="1400" baseline="30000" dirty="0" err="1" smtClean="0"/>
              <a:t>b</a:t>
            </a:r>
            <a:r>
              <a:rPr lang="en-GB" sz="1400" dirty="0" smtClean="0"/>
              <a:t>, Rudolf </a:t>
            </a:r>
            <a:r>
              <a:rPr lang="en-GB" sz="1400" dirty="0" err="1" smtClean="0"/>
              <a:t>Debelak</a:t>
            </a:r>
            <a:r>
              <a:rPr lang="en-GB" sz="1400" baseline="30000" dirty="0" err="1" smtClean="0"/>
              <a:t>a</a:t>
            </a:r>
            <a:r>
              <a:rPr lang="en-GB" sz="1400" dirty="0" smtClean="0"/>
              <a:t>, Georg </a:t>
            </a:r>
            <a:r>
              <a:rPr lang="en-GB" sz="1400" dirty="0" err="1" smtClean="0"/>
              <a:t>Mandler</a:t>
            </a:r>
            <a:r>
              <a:rPr lang="en-GB" sz="1400" baseline="30000" dirty="0" err="1" smtClean="0"/>
              <a:t>a</a:t>
            </a:r>
            <a:r>
              <a:rPr lang="en-GB" sz="1400" dirty="0" smtClean="0"/>
              <a:t>, Markus </a:t>
            </a:r>
            <a:r>
              <a:rPr lang="en-GB" sz="1400" dirty="0" err="1" smtClean="0"/>
              <a:t>Sommer</a:t>
            </a:r>
            <a:r>
              <a:rPr lang="en-GB" sz="1400" baseline="30000" dirty="0" err="1" smtClean="0"/>
              <a:t>c</a:t>
            </a:r>
            <a:endParaRPr lang="en-GB" sz="1400" baseline="30000" dirty="0" smtClean="0"/>
          </a:p>
          <a:p>
            <a:pPr marL="0" indent="0" eaLnBrk="1" hangingPunct="1">
              <a:buFontTx/>
              <a:buNone/>
            </a:pPr>
            <a:endParaRPr lang="en-GB" baseline="30000" dirty="0" smtClean="0">
              <a:solidFill>
                <a:schemeClr val="bg1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</a:pPr>
            <a:endParaRPr lang="en-GB" baseline="30000" dirty="0" smtClean="0">
              <a:solidFill>
                <a:schemeClr val="bg1"/>
              </a:solidFill>
              <a:latin typeface="Arial" charset="0"/>
            </a:endParaRPr>
          </a:p>
          <a:p>
            <a:pPr marL="85725" indent="-85725" eaLnBrk="1" hangingPunct="1">
              <a:spcBef>
                <a:spcPct val="0"/>
              </a:spcBef>
              <a:buFontTx/>
              <a:buNone/>
            </a:pPr>
            <a:r>
              <a:rPr lang="en-GB" sz="1100" baseline="30000" dirty="0" smtClean="0">
                <a:solidFill>
                  <a:schemeClr val="bg1"/>
                </a:solidFill>
                <a:latin typeface="Arial" charset="0"/>
              </a:rPr>
              <a:t>a   </a:t>
            </a:r>
            <a:r>
              <a:rPr lang="en-GB" sz="1100" dirty="0" err="1" smtClean="0">
                <a:solidFill>
                  <a:schemeClr val="bg1"/>
                </a:solidFill>
                <a:latin typeface="Arial" charset="0"/>
              </a:rPr>
              <a:t>Forschung</a:t>
            </a:r>
            <a:r>
              <a:rPr lang="en-GB" sz="1100" dirty="0" smtClean="0">
                <a:solidFill>
                  <a:schemeClr val="bg1"/>
                </a:solidFill>
                <a:latin typeface="Arial" charset="0"/>
              </a:rPr>
              <a:t> &amp; </a:t>
            </a:r>
            <a:r>
              <a:rPr lang="en-GB" sz="1100" dirty="0" err="1" smtClean="0">
                <a:solidFill>
                  <a:schemeClr val="bg1"/>
                </a:solidFill>
                <a:latin typeface="Arial" charset="0"/>
              </a:rPr>
              <a:t>Entwicklung</a:t>
            </a:r>
            <a:r>
              <a:rPr lang="en-GB" sz="1100" dirty="0" smtClean="0">
                <a:solidFill>
                  <a:schemeClr val="bg1"/>
                </a:solidFill>
                <a:latin typeface="Arial" charset="0"/>
              </a:rPr>
              <a:t>, Schuhfried GmbH, </a:t>
            </a:r>
            <a:r>
              <a:rPr lang="en-GB" sz="1100" dirty="0" err="1" smtClean="0">
                <a:solidFill>
                  <a:schemeClr val="bg1"/>
                </a:solidFill>
                <a:latin typeface="Arial" charset="0"/>
              </a:rPr>
              <a:t>Österreich</a:t>
            </a:r>
            <a:endParaRPr lang="en-GB" sz="1100" dirty="0" smtClean="0">
              <a:solidFill>
                <a:schemeClr val="bg1"/>
              </a:solidFill>
              <a:latin typeface="Arial" charset="0"/>
            </a:endParaRPr>
          </a:p>
          <a:p>
            <a:pPr marL="85725" indent="-85725" eaLnBrk="1" hangingPunct="1">
              <a:spcBef>
                <a:spcPct val="0"/>
              </a:spcBef>
              <a:buFontTx/>
              <a:buNone/>
            </a:pPr>
            <a:r>
              <a:rPr lang="en-GB" sz="1100" baseline="30000" dirty="0" smtClean="0">
                <a:solidFill>
                  <a:schemeClr val="bg1"/>
                </a:solidFill>
                <a:latin typeface="Arial" charset="0"/>
              </a:rPr>
              <a:t>b</a:t>
            </a:r>
            <a:r>
              <a:rPr lang="en-GB" sz="1100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LWL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</a:rPr>
              <a:t>Universitätsklinikum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 Bochum,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</a:rPr>
              <a:t>Klinik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</a:rPr>
              <a:t>für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</a:rPr>
              <a:t>Psychiatrie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</a:rPr>
              <a:t>Psychotherapie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 und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</a:rPr>
              <a:t>Präventivmedizin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</a:rPr>
              <a:t>Forschungsabteilung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</a:rPr>
              <a:t>für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 Kognitive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</a:rPr>
              <a:t>Neuropsychiatrie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 und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</a:rPr>
              <a:t>Psychiatrische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  <a:latin typeface="Arial" charset="0"/>
              </a:rPr>
              <a:t>Präventivmedizin</a:t>
            </a:r>
            <a:r>
              <a:rPr lang="en-US" sz="1100" dirty="0" smtClean="0">
                <a:solidFill>
                  <a:schemeClr val="bg1"/>
                </a:solidFill>
                <a:latin typeface="Arial" charset="0"/>
              </a:rPr>
              <a:t>, Bochum, Deutschland</a:t>
            </a:r>
            <a:endParaRPr lang="en-GB" sz="1100" dirty="0" smtClean="0">
              <a:solidFill>
                <a:schemeClr val="bg1"/>
              </a:solidFill>
              <a:latin typeface="Arial" charset="0"/>
            </a:endParaRPr>
          </a:p>
          <a:p>
            <a:pPr marL="85725" indent="-85725" eaLnBrk="1" hangingPunct="1">
              <a:spcBef>
                <a:spcPct val="0"/>
              </a:spcBef>
              <a:buFontTx/>
              <a:buNone/>
            </a:pPr>
            <a:r>
              <a:rPr lang="en-GB" sz="1100" baseline="30000" dirty="0" smtClean="0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GB" sz="1100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de-AT" sz="1100" dirty="0" smtClean="0">
                <a:solidFill>
                  <a:schemeClr val="bg1"/>
                </a:solidFill>
                <a:latin typeface="Arial" charset="0"/>
              </a:rPr>
              <a:t>Institut für Psychologie der Universität Graz – Psychologische Diagnostik &amp; Methodik, Graz, Österreich</a:t>
            </a:r>
            <a:endParaRPr lang="en-GB" sz="1100" baseline="30000" dirty="0" smtClean="0">
              <a:solidFill>
                <a:schemeClr val="bg1"/>
              </a:solidFill>
              <a:latin typeface="Arial" charset="0"/>
            </a:endParaRPr>
          </a:p>
          <a:p>
            <a:pPr marL="0" indent="0" eaLnBrk="1" hangingPunct="1"/>
            <a:endParaRPr lang="de-DE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 l="29951" t="50766"/>
          <a:stretch>
            <a:fillRect/>
          </a:stretch>
        </p:blipFill>
        <p:spPr bwMode="auto">
          <a:xfrm>
            <a:off x="6850063" y="6246813"/>
            <a:ext cx="18415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28650"/>
            <a:ext cx="6505575" cy="430213"/>
          </a:xfrm>
        </p:spPr>
        <p:txBody>
          <a:bodyPr/>
          <a:lstStyle/>
          <a:p>
            <a:pPr>
              <a:defRPr/>
            </a:pPr>
            <a:r>
              <a:rPr lang="en-GB" dirty="0" err="1" smtClean="0">
                <a:latin typeface="+mn-lt"/>
              </a:rPr>
              <a:t>Diskussion</a:t>
            </a:r>
            <a:r>
              <a:rPr lang="en-GB" dirty="0" smtClean="0">
                <a:latin typeface="+mn-lt"/>
              </a:rPr>
              <a:t> und </a:t>
            </a:r>
            <a:r>
              <a:rPr lang="en-GB" dirty="0" err="1" smtClean="0">
                <a:latin typeface="+mn-lt"/>
              </a:rPr>
              <a:t>Schlussfolgerung</a:t>
            </a:r>
            <a:endParaRPr lang="en-GB" dirty="0">
              <a:latin typeface="+mn-lt"/>
            </a:endParaRPr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45279E-60B5-4BEA-8A3B-0018800FE81A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40392" y="1339619"/>
            <a:ext cx="8254157" cy="3557897"/>
          </a:xfrm>
        </p:spPr>
        <p:txBody>
          <a:bodyPr/>
          <a:lstStyle/>
          <a:p>
            <a:pPr lvl="1">
              <a:buNone/>
            </a:pPr>
            <a:r>
              <a:rPr lang="de-DE" sz="1600" b="1" dirty="0" smtClean="0">
                <a:sym typeface="Wingdings" pitchFamily="2" charset="2"/>
              </a:rPr>
              <a:t>Zusammenfassung:</a:t>
            </a:r>
          </a:p>
          <a:p>
            <a:pPr lvl="1">
              <a:buFont typeface="Arial" pitchFamily="34" charset="0"/>
              <a:buChar char="•"/>
            </a:pPr>
            <a:r>
              <a:rPr lang="de-DE" sz="1600" dirty="0" smtClean="0">
                <a:sym typeface="Wingdings" pitchFamily="2" charset="2"/>
              </a:rPr>
              <a:t>Die vorgestellten Ergebnisse unterstützten bisherige Befunde, die ToM und Empathie als weitgehend unabhängige Facetten betrachten</a:t>
            </a:r>
          </a:p>
          <a:p>
            <a:pPr lvl="1">
              <a:buFont typeface="Arial" pitchFamily="34" charset="0"/>
              <a:buChar char="•"/>
            </a:pPr>
            <a:r>
              <a:rPr lang="de-DE" sz="1600" dirty="0" smtClean="0">
                <a:sym typeface="Wingdings" pitchFamily="2" charset="2"/>
              </a:rPr>
              <a:t>ToM erwies sich im Gegensatz zur Empathie von </a:t>
            </a:r>
            <a:r>
              <a:rPr lang="de-DE" sz="1600" dirty="0" err="1" smtClean="0">
                <a:sym typeface="Wingdings" pitchFamily="2" charset="2"/>
              </a:rPr>
              <a:t>neurokognitiven</a:t>
            </a:r>
            <a:r>
              <a:rPr lang="de-DE" sz="1600" dirty="0" smtClean="0">
                <a:sym typeface="Wingdings" pitchFamily="2" charset="2"/>
              </a:rPr>
              <a:t> Funktionen mit beeinflusst</a:t>
            </a:r>
          </a:p>
          <a:p>
            <a:pPr lvl="1">
              <a:buFont typeface="Arial" pitchFamily="34" charset="0"/>
              <a:buChar char="•"/>
            </a:pPr>
            <a:r>
              <a:rPr lang="de-DE" sz="1600" dirty="0" smtClean="0">
                <a:sym typeface="Wingdings" pitchFamily="2" charset="2"/>
              </a:rPr>
              <a:t>Intelligenz trägt am stärksten zur Vorhersage der ToM bei </a:t>
            </a:r>
          </a:p>
          <a:p>
            <a:pPr lvl="1">
              <a:buFont typeface="Arial" pitchFamily="34" charset="0"/>
              <a:buChar char="•"/>
            </a:pPr>
            <a:endParaRPr lang="de-DE" sz="1400" dirty="0" smtClean="0">
              <a:sym typeface="Wingdings" pitchFamily="2" charset="2"/>
            </a:endParaRPr>
          </a:p>
          <a:p>
            <a:pPr marL="446088" lvl="1" indent="-446088">
              <a:buNone/>
              <a:tabLst>
                <a:tab pos="177800" algn="l"/>
                <a:tab pos="271463" algn="l"/>
                <a:tab pos="449263" algn="l"/>
              </a:tabLst>
            </a:pPr>
            <a:r>
              <a:rPr lang="de-DE" sz="1600" b="1" dirty="0" smtClean="0">
                <a:sym typeface="Wingdings" pitchFamily="2" charset="2"/>
              </a:rPr>
              <a:t>Schlussfolgerungen:</a:t>
            </a:r>
            <a:endParaRPr lang="de-DE" sz="1600" dirty="0" smtClean="0">
              <a:sym typeface="Wingdings" pitchFamily="2" charset="2"/>
            </a:endParaRPr>
          </a:p>
          <a:p>
            <a:pPr marL="446088" lvl="1" indent="-446088">
              <a:buNone/>
              <a:tabLst>
                <a:tab pos="177800" algn="l"/>
                <a:tab pos="271463" algn="l"/>
                <a:tab pos="449263" algn="l"/>
              </a:tabLst>
            </a:pPr>
            <a:r>
              <a:rPr lang="de-DE" sz="1600" dirty="0" smtClean="0">
                <a:sym typeface="Wingdings" pitchFamily="2" charset="2"/>
              </a:rPr>
              <a:t>	</a:t>
            </a:r>
            <a:r>
              <a:rPr lang="de-DE" sz="1600" b="1" dirty="0" smtClean="0">
                <a:sym typeface="Wingdings" pitchFamily="2" charset="2"/>
              </a:rPr>
              <a:t> Für die Praxis ist empfehlenswert, beide Facetten (ToM und Empathie</a:t>
            </a:r>
            <a:r>
              <a:rPr lang="de-DE" sz="1600" b="1" smtClean="0">
                <a:sym typeface="Wingdings" pitchFamily="2" charset="2"/>
              </a:rPr>
              <a:t>) zu </a:t>
            </a:r>
            <a:r>
              <a:rPr lang="de-DE" sz="1600" b="1" dirty="0" smtClean="0">
                <a:sym typeface="Wingdings" pitchFamily="2" charset="2"/>
              </a:rPr>
              <a:t>erfassen</a:t>
            </a:r>
          </a:p>
          <a:p>
            <a:pPr marL="446088" lvl="1" indent="-446088">
              <a:buNone/>
              <a:tabLst>
                <a:tab pos="177800" algn="l"/>
                <a:tab pos="271463" algn="l"/>
                <a:tab pos="449263" algn="l"/>
              </a:tabLst>
            </a:pPr>
            <a:r>
              <a:rPr lang="de-DE" sz="1600" b="1" dirty="0" smtClean="0">
                <a:sym typeface="Wingdings" pitchFamily="2" charset="2"/>
              </a:rPr>
              <a:t>	 logisch-schlussfolgerndes Denken kann die Leistungen in der ToM teilweise, jedoch nicht vollständig bei gesunden Personen vorhersagen</a:t>
            </a:r>
          </a:p>
          <a:p>
            <a:pPr lvl="1">
              <a:buNone/>
            </a:pPr>
            <a:endParaRPr lang="de-DE" sz="16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839006"/>
            <a:ext cx="7772400" cy="369332"/>
          </a:xfrm>
        </p:spPr>
        <p:txBody>
          <a:bodyPr/>
          <a:lstStyle/>
          <a:p>
            <a:pPr eaLnBrk="1" hangingPunct="1"/>
            <a:r>
              <a:rPr lang="de-DE" sz="2400" smtClean="0"/>
              <a:t>Vielen Dank!</a:t>
            </a:r>
            <a:endParaRPr lang="de-DE" sz="24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 l="29951" t="50766"/>
          <a:stretch>
            <a:fillRect/>
          </a:stretch>
        </p:blipFill>
        <p:spPr bwMode="auto">
          <a:xfrm>
            <a:off x="6850063" y="6246813"/>
            <a:ext cx="18415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27976"/>
            <a:ext cx="6505575" cy="430887"/>
          </a:xfrm>
        </p:spPr>
        <p:txBody>
          <a:bodyPr/>
          <a:lstStyle/>
          <a:p>
            <a:r>
              <a:rPr lang="de-AT" dirty="0" smtClean="0"/>
              <a:t>Literatur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1772" y="1269439"/>
            <a:ext cx="8207375" cy="3951851"/>
          </a:xfrm>
        </p:spPr>
        <p:txBody>
          <a:bodyPr/>
          <a:lstStyle/>
          <a:p>
            <a:r>
              <a:rPr lang="en-US" sz="1200" dirty="0" smtClean="0"/>
              <a:t>Bernhardt, B. C., &amp; Singer, T. (2012). The neural basis of empathy. </a:t>
            </a:r>
            <a:r>
              <a:rPr lang="en-US" sz="1200" i="1" dirty="0" smtClean="0"/>
              <a:t>Annual Review of Neuroscience</a:t>
            </a:r>
            <a:r>
              <a:rPr lang="en-US" sz="1200" dirty="0" smtClean="0"/>
              <a:t>, </a:t>
            </a:r>
            <a:r>
              <a:rPr lang="en-US" sz="1200" i="1" dirty="0" smtClean="0"/>
              <a:t>35</a:t>
            </a:r>
            <a:r>
              <a:rPr lang="en-US" sz="1200" dirty="0" smtClean="0"/>
              <a:t>, 1-23</a:t>
            </a:r>
            <a:endParaRPr lang="de-AT" sz="1200" dirty="0" smtClean="0"/>
          </a:p>
          <a:p>
            <a:pPr lvl="0"/>
            <a:r>
              <a:rPr lang="en-US" sz="1200" dirty="0" smtClean="0"/>
              <a:t>Brüne</a:t>
            </a:r>
            <a:r>
              <a:rPr lang="en-US" sz="1200" dirty="0" smtClean="0"/>
              <a:t>, M. &amp; </a:t>
            </a:r>
            <a:r>
              <a:rPr lang="en-US" sz="1200" dirty="0" err="1" smtClean="0"/>
              <a:t>Bodenstein</a:t>
            </a:r>
            <a:r>
              <a:rPr lang="en-US" sz="1200" dirty="0" smtClean="0"/>
              <a:t>, L. (2005). Proverb comprehension reconsidered – ‘theory of mind’ and the pragmatic use of language in schizophrenia. </a:t>
            </a:r>
            <a:endParaRPr lang="de-AT" sz="1200" dirty="0" smtClean="0"/>
          </a:p>
          <a:p>
            <a:pPr lvl="0"/>
            <a:r>
              <a:rPr lang="en-US" sz="1200" dirty="0" smtClean="0"/>
              <a:t>Charlton, R.A., </a:t>
            </a:r>
            <a:r>
              <a:rPr lang="en-US" sz="1200" dirty="0" err="1" smtClean="0"/>
              <a:t>Barrick</a:t>
            </a:r>
            <a:r>
              <a:rPr lang="en-US" sz="1200" dirty="0" smtClean="0"/>
              <a:t>, T.R., Markus, H.S., Morris, R.G. (2009). Theory of Mind Associations With Other Cognitive Functions and Brain Imaging in Normal Aging. Psychology and Aging, 24/2, 338-348</a:t>
            </a:r>
            <a:endParaRPr lang="de-AT" sz="1200" dirty="0" smtClean="0"/>
          </a:p>
          <a:p>
            <a:pPr lvl="0"/>
            <a:r>
              <a:rPr lang="en-US" sz="1200" dirty="0" err="1" smtClean="0"/>
              <a:t>Galantini</a:t>
            </a:r>
            <a:r>
              <a:rPr lang="en-US" sz="1200" dirty="0" smtClean="0"/>
              <a:t>, P. (2012). Die affective, </a:t>
            </a:r>
            <a:r>
              <a:rPr lang="en-US" sz="1200" dirty="0" err="1" smtClean="0"/>
              <a:t>kognitive</a:t>
            </a:r>
            <a:r>
              <a:rPr lang="en-US" sz="1200" dirty="0" smtClean="0"/>
              <a:t> und </a:t>
            </a:r>
            <a:r>
              <a:rPr lang="en-US" sz="1200" dirty="0" err="1" smtClean="0"/>
              <a:t>exekutive</a:t>
            </a:r>
            <a:r>
              <a:rPr lang="en-US" sz="1200" dirty="0" smtClean="0"/>
              <a:t> Theory of Mind. </a:t>
            </a:r>
            <a:r>
              <a:rPr lang="en-US" sz="1200" dirty="0" err="1" smtClean="0"/>
              <a:t>Universität</a:t>
            </a:r>
            <a:r>
              <a:rPr lang="en-US" sz="1200" dirty="0" smtClean="0"/>
              <a:t> Wien (Univ.-</a:t>
            </a:r>
            <a:r>
              <a:rPr lang="en-US" sz="1200" dirty="0" err="1" smtClean="0"/>
              <a:t>Prof.Dr.Ulrike</a:t>
            </a:r>
            <a:r>
              <a:rPr lang="en-US" sz="1200" dirty="0" smtClean="0"/>
              <a:t> </a:t>
            </a:r>
            <a:r>
              <a:rPr lang="en-US" sz="1200" dirty="0" err="1" smtClean="0"/>
              <a:t>Willinger</a:t>
            </a:r>
            <a:r>
              <a:rPr lang="en-US" sz="1200" dirty="0" smtClean="0"/>
              <a:t>)</a:t>
            </a:r>
            <a:endParaRPr lang="de-AT" sz="1200" dirty="0" smtClean="0"/>
          </a:p>
          <a:p>
            <a:pPr lvl="0"/>
            <a:r>
              <a:rPr lang="en-US" sz="1200" dirty="0" smtClean="0"/>
              <a:t>Ibanez, A., </a:t>
            </a:r>
            <a:r>
              <a:rPr lang="en-US" sz="1200" dirty="0" err="1" smtClean="0"/>
              <a:t>Huepe</a:t>
            </a:r>
            <a:r>
              <a:rPr lang="en-US" sz="1200" dirty="0" smtClean="0"/>
              <a:t>, D., </a:t>
            </a:r>
            <a:r>
              <a:rPr lang="en-US" sz="1200" dirty="0" err="1" smtClean="0"/>
              <a:t>Gempp</a:t>
            </a:r>
            <a:r>
              <a:rPr lang="en-US" sz="1200" dirty="0" smtClean="0"/>
              <a:t>, R., </a:t>
            </a:r>
            <a:r>
              <a:rPr lang="en-US" sz="1200" dirty="0" err="1" smtClean="0"/>
              <a:t>Gutiérrez</a:t>
            </a:r>
            <a:r>
              <a:rPr lang="en-US" sz="1200" dirty="0" smtClean="0"/>
              <a:t>, V., Rivera-</a:t>
            </a:r>
            <a:r>
              <a:rPr lang="en-US" sz="1200" dirty="0" err="1" smtClean="0"/>
              <a:t>Rei</a:t>
            </a:r>
            <a:r>
              <a:rPr lang="en-US" sz="1200" dirty="0" smtClean="0"/>
              <a:t>, A., Toledo, M.I. (2013). Empathy, sex and fluid intelligence as predictors of theory of mind. Personality and Individual Differences, 54/5, 616-621</a:t>
            </a:r>
            <a:endParaRPr lang="de-AT" sz="1200" dirty="0" smtClean="0"/>
          </a:p>
          <a:p>
            <a:pPr lvl="0"/>
            <a:r>
              <a:rPr lang="de-DE" sz="1200" dirty="0" smtClean="0"/>
              <a:t>Kraemer, M., </a:t>
            </a:r>
            <a:r>
              <a:rPr lang="de-DE" sz="1200" dirty="0" err="1" smtClean="0"/>
              <a:t>herold</a:t>
            </a:r>
            <a:r>
              <a:rPr lang="de-DE" sz="1200" dirty="0" smtClean="0"/>
              <a:t>, M., </a:t>
            </a:r>
            <a:r>
              <a:rPr lang="de-DE" sz="1200" dirty="0" err="1" smtClean="0"/>
              <a:t>Uekermann</a:t>
            </a:r>
            <a:r>
              <a:rPr lang="de-DE" sz="1200" dirty="0" smtClean="0"/>
              <a:t>, J., </a:t>
            </a:r>
            <a:r>
              <a:rPr lang="de-DE" sz="1200" dirty="0" err="1" smtClean="0"/>
              <a:t>Kis</a:t>
            </a:r>
            <a:r>
              <a:rPr lang="de-DE" sz="1200" dirty="0" smtClean="0"/>
              <a:t>, B., </a:t>
            </a:r>
            <a:r>
              <a:rPr lang="de-DE" sz="1200" dirty="0" err="1" smtClean="0"/>
              <a:t>Wiltfang</a:t>
            </a:r>
            <a:r>
              <a:rPr lang="de-DE" sz="1200" dirty="0" smtClean="0"/>
              <a:t>, J., Daum, I., </a:t>
            </a:r>
            <a:r>
              <a:rPr lang="de-DE" sz="1200" dirty="0" err="1" smtClean="0"/>
              <a:t>Dziobek</a:t>
            </a:r>
            <a:r>
              <a:rPr lang="de-DE" sz="1200" dirty="0" smtClean="0"/>
              <a:t>, I., </a:t>
            </a:r>
            <a:r>
              <a:rPr lang="de-DE" sz="1200" dirty="0" err="1" smtClean="0"/>
              <a:t>Berlit</a:t>
            </a:r>
            <a:r>
              <a:rPr lang="de-DE" sz="1200" dirty="0" smtClean="0"/>
              <a:t>, P., Diehl, R.R., Abdel-Hamid, M. (2013). </a:t>
            </a:r>
            <a:r>
              <a:rPr lang="en-US" sz="1200" dirty="0" smtClean="0"/>
              <a:t>Theory of mind and empathy in patients at an early stage of relapsing remitting multiple sclerosis. Clinical Neurology and Neurosurgery, 115, 1016-1022</a:t>
            </a:r>
            <a:endParaRPr lang="de-AT" sz="1200" dirty="0" smtClean="0"/>
          </a:p>
          <a:p>
            <a:r>
              <a:rPr lang="en-US" sz="1200" dirty="0" smtClean="0"/>
              <a:t>Pinkham, A.E., Penn, D.L., Green, M.F., Buck, B., Healey, K., Harvey, P.D. (2013). The Social Cognition </a:t>
            </a:r>
            <a:r>
              <a:rPr lang="en-US" sz="1200" dirty="0" err="1" smtClean="0"/>
              <a:t>Pychometric</a:t>
            </a:r>
            <a:r>
              <a:rPr lang="en-US" sz="1200" dirty="0" smtClean="0"/>
              <a:t> Evaluation study: Results of the Expert Survey and RAND Panel. Schizophrenia Bulletin</a:t>
            </a:r>
            <a:endParaRPr lang="de-AT" sz="1200" dirty="0" smtClean="0"/>
          </a:p>
          <a:p>
            <a:pPr lvl="0"/>
            <a:r>
              <a:rPr lang="en-US" sz="1200" dirty="0" err="1" smtClean="0"/>
              <a:t>Völlm</a:t>
            </a:r>
            <a:r>
              <a:rPr lang="en-US" sz="1200" dirty="0" smtClean="0"/>
              <a:t>, B. A., Taylor, A.N.W., Richardson, P., Corcoran, R., </a:t>
            </a:r>
            <a:r>
              <a:rPr lang="en-US" sz="1200" dirty="0" err="1" smtClean="0"/>
              <a:t>Stirling</a:t>
            </a:r>
            <a:r>
              <a:rPr lang="en-US" sz="1200" dirty="0" smtClean="0"/>
              <a:t>, J., </a:t>
            </a:r>
            <a:r>
              <a:rPr lang="en-US" sz="1200" dirty="0" err="1" smtClean="0"/>
              <a:t>McKie</a:t>
            </a:r>
            <a:r>
              <a:rPr lang="en-US" sz="1200" dirty="0" smtClean="0"/>
              <a:t>, S., </a:t>
            </a:r>
            <a:r>
              <a:rPr lang="en-US" sz="1200" dirty="0" err="1" smtClean="0"/>
              <a:t>Deakin</a:t>
            </a:r>
            <a:r>
              <a:rPr lang="en-US" sz="1200" dirty="0" smtClean="0"/>
              <a:t>, J.F.W., Elliott, R. (2006). </a:t>
            </a:r>
            <a:r>
              <a:rPr lang="en-US" sz="1200" dirty="0" err="1" smtClean="0"/>
              <a:t>Neoronal</a:t>
            </a:r>
            <a:r>
              <a:rPr lang="en-US" sz="1200" dirty="0" smtClean="0"/>
              <a:t> correlates of theory of mind and empathy: A functional magnetic resonance study in a nonverbal task. </a:t>
            </a:r>
            <a:r>
              <a:rPr lang="en-US" sz="1200" dirty="0" err="1" smtClean="0"/>
              <a:t>NeuroImage</a:t>
            </a:r>
            <a:r>
              <a:rPr lang="en-US" sz="1200" dirty="0" smtClean="0"/>
              <a:t>, 29, 90-98</a:t>
            </a:r>
          </a:p>
          <a:p>
            <a:pPr>
              <a:buFont typeface="Arial" pitchFamily="34" charset="0"/>
              <a:buChar char="•"/>
            </a:pPr>
            <a:endParaRPr lang="de-AT" sz="1200" dirty="0" smtClean="0"/>
          </a:p>
          <a:p>
            <a:pPr>
              <a:buFont typeface="Arial" pitchFamily="34" charset="0"/>
              <a:buChar char="•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845068-E397-496F-8F49-A8B94BDDDA6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28650"/>
            <a:ext cx="6505575" cy="430213"/>
          </a:xfrm>
        </p:spPr>
        <p:txBody>
          <a:bodyPr/>
          <a:lstStyle/>
          <a:p>
            <a:pPr>
              <a:defRPr/>
            </a:pPr>
            <a:r>
              <a:rPr lang="en-GB" dirty="0" err="1" smtClean="0">
                <a:latin typeface="+mn-lt"/>
              </a:rPr>
              <a:t>Ergebnisse</a:t>
            </a:r>
            <a:endParaRPr lang="en-GB" dirty="0">
              <a:latin typeface="+mn-lt"/>
            </a:endParaRPr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45279E-60B5-4BEA-8A3B-0018800FE81A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304409" y="4030124"/>
            <a:ext cx="27255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t-PT" sz="1400" b="1" kern="0" dirty="0" smtClean="0">
                <a:latin typeface="+mn-lt"/>
                <a:cs typeface="+mn-cs"/>
              </a:rPr>
              <a:t>Zusammenhang mit Alter</a:t>
            </a:r>
            <a:endParaRPr lang="de-AT" sz="1400" b="1" kern="0" dirty="0" smtClean="0">
              <a:latin typeface="+mn-lt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15178" t="15051" r="45314" b="42746"/>
          <a:stretch>
            <a:fillRect/>
          </a:stretch>
        </p:blipFill>
        <p:spPr bwMode="auto">
          <a:xfrm>
            <a:off x="260818" y="1301857"/>
            <a:ext cx="3156558" cy="25289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 l="15220" t="15068" r="45424" b="43237"/>
          <a:stretch>
            <a:fillRect/>
          </a:stretch>
        </p:blipFill>
        <p:spPr bwMode="auto">
          <a:xfrm>
            <a:off x="3607702" y="1278609"/>
            <a:ext cx="3208602" cy="2549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283" y="4432516"/>
            <a:ext cx="342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Inhaltsplatzhalter 2"/>
          <p:cNvSpPr txBox="1">
            <a:spLocks/>
          </p:cNvSpPr>
          <p:nvPr/>
        </p:nvSpPr>
        <p:spPr bwMode="auto">
          <a:xfrm>
            <a:off x="255722" y="5864921"/>
            <a:ext cx="3401878" cy="4739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pt-PT" sz="1400" kern="0" dirty="0" smtClean="0">
                <a:latin typeface="+mn-lt"/>
                <a:cs typeface="+mn-cs"/>
                <a:sym typeface="Wingdings" pitchFamily="2" charset="2"/>
              </a:rPr>
              <a:t>Nur ToM korreliert sign. mit Alter</a:t>
            </a:r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de-AT" sz="1400" kern="0" dirty="0" smtClean="0">
              <a:latin typeface="+mn-lt"/>
              <a:cs typeface="+mn-cs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 bwMode="auto">
          <a:xfrm>
            <a:off x="4990063" y="4019792"/>
            <a:ext cx="31620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t-PT" sz="1400" b="1" kern="0" dirty="0" smtClean="0">
                <a:latin typeface="+mn-lt"/>
                <a:cs typeface="+mn-cs"/>
              </a:rPr>
              <a:t>Geschlechtsunterschiede </a:t>
            </a:r>
            <a:endParaRPr lang="de-AT" sz="1400" b="1" kern="0" dirty="0" smtClean="0">
              <a:latin typeface="+mn-lt"/>
              <a:cs typeface="+mn-cs"/>
            </a:endParaRPr>
          </a:p>
        </p:txBody>
      </p:sp>
      <p:graphicFrame>
        <p:nvGraphicFramePr>
          <p:cNvPr id="27" name="Tabelle 26"/>
          <p:cNvGraphicFramePr>
            <a:graphicFrameLocks noGrp="1"/>
          </p:cNvGraphicFramePr>
          <p:nvPr/>
        </p:nvGraphicFramePr>
        <p:xfrm>
          <a:off x="3977145" y="4430901"/>
          <a:ext cx="2197100" cy="723900"/>
        </p:xfrm>
        <a:graphic>
          <a:graphicData uri="http://schemas.openxmlformats.org/drawingml/2006/table">
            <a:tbl>
              <a:tblPr/>
              <a:tblGrid>
                <a:gridCol w="889000"/>
                <a:gridCol w="520700"/>
                <a:gridCol w="787400"/>
              </a:tblGrid>
              <a:tr h="35814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Mann-Whitney-U-Test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Sig. (2-seitig)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Theory of Mind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6224,50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elle 27"/>
          <p:cNvGraphicFramePr>
            <a:graphicFrameLocks noGrp="1"/>
          </p:cNvGraphicFramePr>
          <p:nvPr/>
        </p:nvGraphicFramePr>
        <p:xfrm>
          <a:off x="6397891" y="4423152"/>
          <a:ext cx="2575628" cy="723900"/>
        </p:xfrm>
        <a:graphic>
          <a:graphicData uri="http://schemas.openxmlformats.org/drawingml/2006/table">
            <a:tbl>
              <a:tblPr/>
              <a:tblGrid>
                <a:gridCol w="1087488"/>
                <a:gridCol w="354321"/>
                <a:gridCol w="356136"/>
                <a:gridCol w="777683"/>
              </a:tblGrid>
              <a:tr h="35814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T-Test für die Mittelwertgleichheit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Sig. (2-seitig)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Empathie Quotient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AT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4006311" y="5304400"/>
            <a:ext cx="4905213" cy="4739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pt-PT" sz="1400" kern="0" dirty="0" smtClean="0">
                <a:latin typeface="+mn-lt"/>
                <a:cs typeface="+mn-cs"/>
                <a:sym typeface="Wingdings" pitchFamily="2" charset="2"/>
              </a:rPr>
              <a:t>Frauen schätzen sich sign. empathischer ein als Männer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pt-PT" sz="1400" kern="0" dirty="0" smtClean="0">
                <a:latin typeface="+mn-lt"/>
                <a:cs typeface="+mn-cs"/>
                <a:sym typeface="Wingdings" pitchFamily="2" charset="2"/>
              </a:rPr>
              <a:t>Keine Geschlechtsunterschiede in der ToM</a:t>
            </a:r>
            <a:endParaRPr lang="de-AT" sz="1400" kern="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27976"/>
            <a:ext cx="6505575" cy="430887"/>
          </a:xfrm>
        </p:spPr>
        <p:txBody>
          <a:bodyPr/>
          <a:lstStyle/>
          <a:p>
            <a:r>
              <a:rPr lang="de-AT" dirty="0" smtClean="0"/>
              <a:t>Limits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870075"/>
            <a:ext cx="8207375" cy="254839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de-DE" sz="1600" dirty="0" err="1" smtClean="0">
                <a:sym typeface="Wingdings" pitchFamily="2" charset="2"/>
              </a:rPr>
              <a:t>Empathiemessung</a:t>
            </a:r>
            <a:r>
              <a:rPr lang="de-DE" sz="1600" dirty="0" smtClean="0">
                <a:sym typeface="Wingdings" pitchFamily="2" charset="2"/>
              </a:rPr>
              <a:t> beruht auf Selbsteinschätzung  möglicherweise durch soziale Stereotypien beeinflusst (Ibanez et al., 2013)</a:t>
            </a:r>
          </a:p>
          <a:p>
            <a:pPr lvl="1">
              <a:buFont typeface="Arial" pitchFamily="34" charset="0"/>
              <a:buChar char="•"/>
            </a:pPr>
            <a:r>
              <a:rPr lang="de-DE" sz="1600" dirty="0" smtClean="0">
                <a:sym typeface="Wingdings" pitchFamily="2" charset="2"/>
              </a:rPr>
              <a:t>Keine Kontrolle von verbalen Fähigkeiten</a:t>
            </a:r>
          </a:p>
          <a:p>
            <a:pPr lvl="1">
              <a:buNone/>
            </a:pPr>
            <a:r>
              <a:rPr lang="de-DE" sz="1600" b="1" dirty="0" smtClean="0">
                <a:sym typeface="Wingdings" pitchFamily="2" charset="2"/>
              </a:rPr>
              <a:t>Vorschläge für weitere Untersuchungen</a:t>
            </a:r>
            <a:r>
              <a:rPr lang="de-DE" sz="1600" dirty="0" smtClean="0">
                <a:sym typeface="Wingdings" pitchFamily="2" charset="2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de-DE" sz="1600" dirty="0" smtClean="0">
                <a:sym typeface="Wingdings" pitchFamily="2" charset="2"/>
              </a:rPr>
              <a:t>Untersuchung der Empathie mit objektiven Maßen</a:t>
            </a:r>
          </a:p>
          <a:p>
            <a:pPr lvl="1">
              <a:buFont typeface="Arial" pitchFamily="34" charset="0"/>
              <a:buChar char="•"/>
            </a:pPr>
            <a:r>
              <a:rPr lang="de-DE" sz="1600" dirty="0" smtClean="0">
                <a:sym typeface="Wingdings" pitchFamily="2" charset="2"/>
              </a:rPr>
              <a:t>Genauere Untersuchung, welche Faktoren der ToM in Zusammenhang mit IQ stehen – z.B. Verständnis von Fragen höherer Ordnung</a:t>
            </a:r>
            <a:endParaRPr lang="de-DE" sz="1400" dirty="0" smtClean="0"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endParaRPr lang="de-DE" sz="1600" dirty="0" smtClean="0">
              <a:sym typeface="Wingdings" pitchFamily="2" charset="2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845068-E397-496F-8F49-A8B94BDDDA6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97089"/>
            <a:ext cx="6505575" cy="861774"/>
          </a:xfrm>
        </p:spPr>
        <p:txBody>
          <a:bodyPr/>
          <a:lstStyle/>
          <a:p>
            <a:r>
              <a:rPr lang="de-AT" dirty="0" smtClean="0"/>
              <a:t>Die Fähigkeit, sich in andere Personen hineinzuversetzen…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845068-E397-496F-8F49-A8B94BDDDA6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5109883" y="1837763"/>
            <a:ext cx="3872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… ist eine der grundlegendsten Komponenten in unserem emotionalen und sozialen Leben </a:t>
            </a:r>
            <a:r>
              <a:rPr lang="de-AT" sz="1000" dirty="0" smtClean="0"/>
              <a:t>(Bernhard &amp; Singer, 2012)</a:t>
            </a:r>
            <a:br>
              <a:rPr lang="de-AT" sz="1000" dirty="0" smtClean="0"/>
            </a:br>
            <a:endParaRPr lang="de-AT" sz="1000" dirty="0" smtClean="0"/>
          </a:p>
          <a:p>
            <a:endParaRPr lang="de-AT" sz="1000" dirty="0" smtClean="0"/>
          </a:p>
        </p:txBody>
      </p:sp>
      <p:sp>
        <p:nvSpPr>
          <p:cNvPr id="22" name="Rechteck 21"/>
          <p:cNvSpPr/>
          <p:nvPr/>
        </p:nvSpPr>
        <p:spPr>
          <a:xfrm>
            <a:off x="420640" y="4776390"/>
            <a:ext cx="841558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9875" indent="-269875" algn="l"/>
            <a:endParaRPr lang="de-DE" sz="1600" dirty="0" smtClean="0">
              <a:sym typeface="Wingdings" pitchFamily="2" charset="2"/>
            </a:endParaRPr>
          </a:p>
          <a:p>
            <a:pPr marL="269875" indent="-269875" algn="l">
              <a:buFont typeface="Wingdings"/>
              <a:buChar char="à"/>
            </a:pPr>
            <a:r>
              <a:rPr lang="de-DE" sz="1600" b="1" dirty="0" smtClean="0">
                <a:sym typeface="Wingdings" pitchFamily="2" charset="2"/>
              </a:rPr>
              <a:t>zentrale Voraussetzung für eine funktionierende soziale Interaktion </a:t>
            </a:r>
          </a:p>
        </p:txBody>
      </p:sp>
      <p:pic>
        <p:nvPicPr>
          <p:cNvPr id="7" name="Grafik 6" descr="shutterstock_158366549_Empathische Therapeut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704" y="1426373"/>
            <a:ext cx="4312873" cy="287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920" y="151553"/>
            <a:ext cx="6505575" cy="1169551"/>
          </a:xfrm>
        </p:spPr>
        <p:txBody>
          <a:bodyPr/>
          <a:lstStyle/>
          <a:p>
            <a:r>
              <a:rPr lang="de-AT" dirty="0" smtClean="0"/>
              <a:t>Die Fähigkeit, sich in andere Personen hineinzuversetzen…</a:t>
            </a:r>
            <a:br>
              <a:rPr lang="de-AT" dirty="0" smtClean="0"/>
            </a:br>
            <a:r>
              <a:rPr lang="de-AT" sz="2000" b="0" dirty="0" smtClean="0"/>
              <a:t>Beeinträchtigungen finden sich beispielsweise bei</a:t>
            </a:r>
            <a:endParaRPr lang="de-AT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845068-E397-496F-8F49-A8B94BDDDA6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485105" y="5104130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autistischen Störungen 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6053060" y="4481615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schizophrenen Störungen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156198" y="2155564"/>
            <a:ext cx="3494869" cy="2678275"/>
            <a:chOff x="156198" y="2155564"/>
            <a:chExt cx="3494869" cy="2678275"/>
          </a:xfrm>
        </p:grpSpPr>
        <p:sp>
          <p:nvSpPr>
            <p:cNvPr id="6" name="Rechteck 5"/>
            <p:cNvSpPr/>
            <p:nvPr/>
          </p:nvSpPr>
          <p:spPr>
            <a:xfrm>
              <a:off x="156198" y="4249064"/>
              <a:ext cx="34948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 err="1" smtClean="0"/>
                <a:t>frontotemporaler</a:t>
              </a:r>
              <a:r>
                <a:rPr lang="de-DE" dirty="0" smtClean="0"/>
                <a:t> Demenz </a:t>
              </a:r>
              <a:r>
                <a:rPr lang="de-DE" sz="1400" dirty="0" smtClean="0"/>
                <a:t>(behavioralen Variante) </a:t>
              </a:r>
              <a:endParaRPr lang="de-DE" dirty="0" smtClean="0"/>
            </a:p>
          </p:txBody>
        </p:sp>
        <p:pic>
          <p:nvPicPr>
            <p:cNvPr id="14" name="Grafik 13" descr="shutterstock_198064088_alter Man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847" y="2155564"/>
              <a:ext cx="2824893" cy="1878554"/>
            </a:xfrm>
            <a:prstGeom prst="rect">
              <a:avLst/>
            </a:prstGeom>
          </p:spPr>
        </p:pic>
      </p:grpSp>
      <p:pic>
        <p:nvPicPr>
          <p:cNvPr id="17" name="Grafik 16" descr="shutterstock_155980163_Kind_autisti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9741" y="1833283"/>
            <a:ext cx="1856232" cy="3048000"/>
          </a:xfrm>
          <a:prstGeom prst="rect">
            <a:avLst/>
          </a:prstGeom>
        </p:spPr>
      </p:pic>
      <p:pic>
        <p:nvPicPr>
          <p:cNvPr id="18" name="Grafik 17" descr="shutterstock_199872719_Mann depress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2742" y="2309487"/>
            <a:ext cx="2813351" cy="1868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68340"/>
            <a:ext cx="6505575" cy="1138773"/>
          </a:xfrm>
        </p:spPr>
        <p:txBody>
          <a:bodyPr/>
          <a:lstStyle/>
          <a:p>
            <a:r>
              <a:rPr lang="de-AT" dirty="0" smtClean="0"/>
              <a:t>Die Fähigkeit, sich in andere Personen hineinzuversetzen… </a:t>
            </a:r>
            <a:br>
              <a:rPr lang="de-AT" dirty="0" smtClean="0"/>
            </a:br>
            <a:r>
              <a:rPr lang="de-AT" sz="1800" dirty="0" smtClean="0"/>
              <a:t>wird in der Literatur v.a. mit zwei Konzepten beschrieben:</a:t>
            </a:r>
            <a:endParaRPr lang="de-AT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845068-E397-496F-8F49-A8B94BDDDA6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3523130" y="1721223"/>
            <a:ext cx="51815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1600" b="1" dirty="0" smtClean="0"/>
              <a:t>Theory of Mind (ToM)</a:t>
            </a:r>
            <a:br>
              <a:rPr lang="de-AT" sz="1600" b="1" dirty="0" smtClean="0"/>
            </a:br>
            <a:r>
              <a:rPr lang="de-AT" sz="1400" dirty="0" smtClean="0"/>
              <a:t>Fähigkeit, die Gedanken, Absichten, Wünsche und Motive anderer Personen zu verstehen und ihr Verhalten vorherzusagen </a:t>
            </a:r>
            <a:r>
              <a:rPr lang="de-AT" sz="1050" dirty="0" smtClean="0"/>
              <a:t>(Kraemer et al., 2013)</a:t>
            </a:r>
            <a:endParaRPr lang="de-AT" sz="1100" dirty="0" smtClean="0"/>
          </a:p>
          <a:p>
            <a:pPr algn="l"/>
            <a:endParaRPr lang="de-AT" sz="1200" dirty="0" smtClean="0"/>
          </a:p>
          <a:p>
            <a:pPr algn="l"/>
            <a:r>
              <a:rPr lang="de-AT" sz="1600" b="1" dirty="0" smtClean="0"/>
              <a:t>Empathie</a:t>
            </a:r>
            <a:r>
              <a:rPr lang="de-AT" sz="1200" b="1" dirty="0" smtClean="0"/>
              <a:t/>
            </a:r>
            <a:br>
              <a:rPr lang="de-AT" sz="1200" b="1" dirty="0" smtClean="0"/>
            </a:br>
            <a:r>
              <a:rPr lang="de-AT" sz="1400" dirty="0" smtClean="0"/>
              <a:t>Fähigkeit, Einsicht in das emotionale Befinden und die Gefühle anderer Personen zu haben </a:t>
            </a:r>
            <a:r>
              <a:rPr lang="de-AT" sz="1050" dirty="0" smtClean="0"/>
              <a:t>(Kraemer et al., 2013)</a:t>
            </a:r>
            <a:endParaRPr lang="de-AT" sz="1000" dirty="0" smtClean="0"/>
          </a:p>
          <a:p>
            <a:pPr algn="l"/>
            <a:endParaRPr lang="de-AT" sz="1200" dirty="0" smtClean="0"/>
          </a:p>
          <a:p>
            <a:pPr algn="l"/>
            <a:endParaRPr lang="de-AT" sz="1200" dirty="0" smtClean="0"/>
          </a:p>
          <a:p>
            <a:pPr algn="l"/>
            <a:endParaRPr lang="de-AT" dirty="0"/>
          </a:p>
        </p:txBody>
      </p:sp>
      <p:sp>
        <p:nvSpPr>
          <p:cNvPr id="8" name="Rechteck 7"/>
          <p:cNvSpPr/>
          <p:nvPr/>
        </p:nvSpPr>
        <p:spPr>
          <a:xfrm>
            <a:off x="376518" y="3783920"/>
            <a:ext cx="832821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>
              <a:spcAft>
                <a:spcPts val="300"/>
              </a:spcAft>
              <a:buFont typeface="Wingdings"/>
              <a:buChar char="à"/>
            </a:pPr>
            <a:r>
              <a:rPr lang="pt-PT" sz="1200" b="1" dirty="0" smtClean="0">
                <a:sym typeface="Wingdings" pitchFamily="2" charset="2"/>
              </a:rPr>
              <a:t> </a:t>
            </a:r>
            <a:r>
              <a:rPr lang="pt-PT" sz="1400" b="1" dirty="0" smtClean="0">
                <a:sym typeface="Wingdings" pitchFamily="2" charset="2"/>
              </a:rPr>
              <a:t>In Literatur k</a:t>
            </a:r>
            <a:r>
              <a:rPr lang="pt-PT" sz="1400" b="1" dirty="0" smtClean="0"/>
              <a:t>eine einheitliche Definition bzw. theoretische Einbettung </a:t>
            </a:r>
            <a:r>
              <a:rPr lang="pt-PT" sz="1050" dirty="0" smtClean="0"/>
              <a:t>(z.B. </a:t>
            </a:r>
            <a:r>
              <a:rPr lang="de-DE" sz="1050" dirty="0" smtClean="0">
                <a:sym typeface="Wingdings" pitchFamily="2" charset="2"/>
              </a:rPr>
              <a:t>Pinkham et al., 2013)</a:t>
            </a:r>
            <a:endParaRPr lang="pt-PT" sz="1400" b="1" dirty="0" smtClean="0"/>
          </a:p>
          <a:p>
            <a:pPr marL="538163" lvl="3" indent="-179388" algn="l">
              <a:spcAft>
                <a:spcPts val="300"/>
              </a:spcAft>
              <a:buFont typeface="Arial" pitchFamily="34" charset="0"/>
              <a:buChar char="•"/>
            </a:pPr>
            <a:r>
              <a:rPr lang="pt-PT" sz="1200" dirty="0" smtClean="0"/>
              <a:t>als zwei unterschiedliche, aber einander überlappende Konzepte </a:t>
            </a:r>
            <a:r>
              <a:rPr lang="pt-PT" sz="1000" dirty="0" smtClean="0"/>
              <a:t>(Völlm et al., 2006)</a:t>
            </a:r>
            <a:endParaRPr lang="pt-PT" sz="1200" dirty="0" smtClean="0"/>
          </a:p>
          <a:p>
            <a:pPr marL="538163" lvl="3" indent="-179388" algn="l">
              <a:spcAft>
                <a:spcPts val="300"/>
              </a:spcAft>
              <a:buFont typeface="Arial" pitchFamily="34" charset="0"/>
              <a:buChar char="•"/>
            </a:pPr>
            <a:r>
              <a:rPr lang="pt-PT" sz="1200" dirty="0" smtClean="0"/>
              <a:t>als einander subsummierende Prozesse (</a:t>
            </a:r>
            <a:r>
              <a:rPr lang="pt-PT" sz="1000" dirty="0" smtClean="0"/>
              <a:t>z.B. </a:t>
            </a:r>
            <a:r>
              <a:rPr lang="de-DE" sz="1000" dirty="0" smtClean="0">
                <a:sym typeface="Wingdings" pitchFamily="2" charset="2"/>
              </a:rPr>
              <a:t>Pinkham et al., 2013)</a:t>
            </a:r>
            <a:endParaRPr lang="de-DE" sz="1200" dirty="0" smtClean="0">
              <a:sym typeface="Wingdings" pitchFamily="2" charset="2"/>
            </a:endParaRPr>
          </a:p>
          <a:p>
            <a:pPr marL="538163" lvl="3" indent="-179388" algn="l">
              <a:spcAft>
                <a:spcPts val="300"/>
              </a:spcAft>
              <a:buFont typeface="Arial" pitchFamily="34" charset="0"/>
              <a:buChar char="•"/>
            </a:pPr>
            <a:r>
              <a:rPr lang="pt-PT" sz="1200" dirty="0" smtClean="0"/>
              <a:t>als einander kausal beeinflussende Fähigkeiten </a:t>
            </a:r>
            <a:r>
              <a:rPr lang="pt-PT" sz="1000" dirty="0" smtClean="0"/>
              <a:t>(z.B. Ibanez et al., 2013)</a:t>
            </a:r>
            <a:endParaRPr lang="pt-PT" sz="1200" dirty="0" smtClean="0"/>
          </a:p>
          <a:p>
            <a:pPr marL="538163" lvl="3" indent="-179388" algn="l">
              <a:spcAft>
                <a:spcPts val="300"/>
              </a:spcAft>
              <a:buFont typeface="Arial" pitchFamily="34" charset="0"/>
              <a:buChar char="•"/>
            </a:pPr>
            <a:r>
              <a:rPr lang="de-DE" sz="1200" dirty="0" smtClean="0">
                <a:sym typeface="Wingdings" pitchFamily="2" charset="2"/>
              </a:rPr>
              <a:t>als eigenständige Funktionen </a:t>
            </a:r>
            <a:r>
              <a:rPr lang="de-DE" sz="1000" dirty="0" smtClean="0">
                <a:sym typeface="Wingdings" pitchFamily="2" charset="2"/>
              </a:rPr>
              <a:t>(z.B. Pinkham et al., 2013) </a:t>
            </a:r>
            <a:br>
              <a:rPr lang="de-DE" sz="1000" dirty="0" smtClean="0">
                <a:sym typeface="Wingdings" pitchFamily="2" charset="2"/>
              </a:rPr>
            </a:br>
            <a:endParaRPr lang="de-DE" sz="1000" dirty="0" smtClean="0">
              <a:sym typeface="Wingdings" pitchFamily="2" charset="2"/>
            </a:endParaRPr>
          </a:p>
          <a:p>
            <a:pPr marL="0" lvl="1" indent="-179388" algn="l">
              <a:spcAft>
                <a:spcPts val="300"/>
              </a:spcAft>
              <a:buFont typeface="Wingdings"/>
              <a:buChar char="à"/>
            </a:pPr>
            <a:r>
              <a:rPr lang="de-DE" sz="1200" b="1" dirty="0" smtClean="0">
                <a:sym typeface="Wingdings" pitchFamily="2" charset="2"/>
              </a:rPr>
              <a:t> </a:t>
            </a:r>
            <a:r>
              <a:rPr lang="pt-PT" sz="1400" b="1" dirty="0" smtClean="0"/>
              <a:t>Zusammenhang mit anderen neurokognitiven Funktionen zeigt eine heterogene Befundlage</a:t>
            </a:r>
            <a:endParaRPr lang="pt-PT" sz="1200" b="1" dirty="0" smtClean="0"/>
          </a:p>
          <a:p>
            <a:pPr marL="538163" lvl="1" indent="-179388" algn="l">
              <a:spcAft>
                <a:spcPts val="300"/>
              </a:spcAft>
              <a:buFont typeface="Arial" pitchFamily="34" charset="0"/>
              <a:buChar char="•"/>
            </a:pPr>
            <a:r>
              <a:rPr lang="pt-PT" sz="1200" dirty="0" smtClean="0"/>
              <a:t>Zusammenhang zwischen IQ und sozialer Kognition noch wenig untersucht </a:t>
            </a:r>
            <a:r>
              <a:rPr lang="pt-PT" sz="1000" dirty="0" smtClean="0"/>
              <a:t>(Ibanez et al., 2013, </a:t>
            </a:r>
            <a:r>
              <a:rPr lang="de-DE" sz="1000" dirty="0" smtClean="0">
                <a:sym typeface="Wingdings" pitchFamily="2" charset="2"/>
              </a:rPr>
              <a:t>Kraemer et al. 2013)</a:t>
            </a:r>
            <a:endParaRPr lang="pt-PT" sz="1200" dirty="0" smtClean="0"/>
          </a:p>
          <a:p>
            <a:pPr marL="538163" lvl="1" indent="-179388" algn="l">
              <a:spcAft>
                <a:spcPts val="300"/>
              </a:spcAft>
              <a:buFont typeface="Arial" pitchFamily="34" charset="0"/>
              <a:buChar char="•"/>
            </a:pPr>
            <a:r>
              <a:rPr lang="pt-PT" sz="1200" dirty="0" smtClean="0"/>
              <a:t>Fluide Intelligenz, Soziale Kognition und EF involvieren Leistungen des PFC </a:t>
            </a:r>
            <a:r>
              <a:rPr lang="pt-PT" sz="1000" dirty="0" smtClean="0"/>
              <a:t>(Ibanez et al., 2013)</a:t>
            </a:r>
          </a:p>
          <a:p>
            <a:pPr marL="538163" lvl="1" indent="-179388" algn="l">
              <a:spcAft>
                <a:spcPts val="300"/>
              </a:spcAft>
              <a:buFont typeface="Arial" pitchFamily="34" charset="0"/>
              <a:buChar char="•"/>
            </a:pPr>
            <a:r>
              <a:rPr lang="pt-PT" sz="1200" dirty="0" smtClean="0"/>
              <a:t>Zusammenhang der ToM mit exekutiven Funktionen widersprüchlich </a:t>
            </a:r>
            <a:r>
              <a:rPr lang="pt-PT" sz="1000" dirty="0" smtClean="0"/>
              <a:t>(z.B. Charlton et al., 2009)</a:t>
            </a:r>
            <a:endParaRPr lang="pt-PT" sz="1200" dirty="0" smtClean="0"/>
          </a:p>
        </p:txBody>
      </p:sp>
      <p:pic>
        <p:nvPicPr>
          <p:cNvPr id="7" name="Grafik 6" descr="shutterstock_158366549_Empathische Therapeut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693" y="1560844"/>
            <a:ext cx="3009159" cy="200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845068-E397-496F-8F49-A8B94BDDDA6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9" name="Abgerundetes Rechteck 8"/>
          <p:cNvSpPr/>
          <p:nvPr/>
        </p:nvSpPr>
        <p:spPr bwMode="auto">
          <a:xfrm>
            <a:off x="315808" y="1579419"/>
            <a:ext cx="2436362" cy="2024393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Soziale</a:t>
            </a:r>
            <a:r>
              <a:rPr kumimoji="0" lang="de-AT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Kognition</a:t>
            </a:r>
            <a:endParaRPr kumimoji="0" lang="de-AT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363615" y="2507609"/>
            <a:ext cx="1328926" cy="976603"/>
          </a:xfrm>
          <a:prstGeom prst="ellipse">
            <a:avLst/>
          </a:prstGeom>
          <a:solidFill>
            <a:schemeClr val="tx1">
              <a:lumMod val="90000"/>
              <a:lumOff val="10000"/>
              <a:alpha val="81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Theory of Mind</a:t>
            </a:r>
            <a:br>
              <a:rPr kumimoji="0" lang="de-A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</a:br>
            <a:r>
              <a:rPr kumimoji="0" lang="de-A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ToM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488545" y="1947931"/>
            <a:ext cx="994334" cy="9276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Empathie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1393064" y="2067669"/>
            <a:ext cx="628945" cy="52128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idx="1"/>
          </p:nvPr>
        </p:nvSpPr>
        <p:spPr>
          <a:xfrm>
            <a:off x="269207" y="1280090"/>
            <a:ext cx="8254157" cy="276999"/>
          </a:xfrm>
        </p:spPr>
        <p:txBody>
          <a:bodyPr/>
          <a:lstStyle/>
          <a:p>
            <a:pPr lvl="1">
              <a:spcAft>
                <a:spcPts val="300"/>
              </a:spcAft>
              <a:buNone/>
            </a:pPr>
            <a:r>
              <a:rPr lang="de-AT" b="1" dirty="0" smtClean="0">
                <a:sym typeface="Wingdings" pitchFamily="2" charset="2"/>
              </a:rPr>
              <a:t>1. </a:t>
            </a:r>
            <a:endParaRPr lang="de-DE" dirty="0" smtClean="0">
              <a:sym typeface="Wingdings" pitchFamily="2" charset="2"/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307041" y="3670609"/>
            <a:ext cx="82541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14313" marR="0" lvl="1" indent="-2127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Tx/>
              <a:buSzTx/>
              <a:buFont typeface="Arial Black" pitchFamily="34" charset="0"/>
              <a:buNone/>
              <a:tabLst/>
              <a:defRPr/>
            </a:pPr>
            <a:r>
              <a:rPr kumimoji="0" lang="de-A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  <a:sym typeface="Wingdings" pitchFamily="2" charset="2"/>
              </a:rPr>
              <a:t>2. 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  <a:sym typeface="Wingdings" pitchFamily="2" charset="2"/>
            </a:endParaRPr>
          </a:p>
        </p:txBody>
      </p:sp>
      <p:grpSp>
        <p:nvGrpSpPr>
          <p:cNvPr id="47" name="Gruppieren 46"/>
          <p:cNvGrpSpPr/>
          <p:nvPr/>
        </p:nvGrpSpPr>
        <p:grpSpPr>
          <a:xfrm>
            <a:off x="3050846" y="3971351"/>
            <a:ext cx="1413572" cy="2245658"/>
            <a:chOff x="3491347" y="4281053"/>
            <a:chExt cx="1610590" cy="2358737"/>
          </a:xfrm>
        </p:grpSpPr>
        <p:sp>
          <p:nvSpPr>
            <p:cNvPr id="45" name="Abgerundetes Rechteck 44"/>
            <p:cNvSpPr/>
            <p:nvPr/>
          </p:nvSpPr>
          <p:spPr bwMode="auto">
            <a:xfrm>
              <a:off x="3491347" y="4281053"/>
              <a:ext cx="1610590" cy="2358737"/>
            </a:xfrm>
            <a:prstGeom prst="roundRect">
              <a:avLst/>
            </a:prstGeom>
            <a:solidFill>
              <a:srgbClr val="C2E4C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1" name="Abgerundetes Rechteck 30"/>
            <p:cNvSpPr/>
            <p:nvPr/>
          </p:nvSpPr>
          <p:spPr bwMode="auto">
            <a:xfrm>
              <a:off x="3616847" y="5172837"/>
              <a:ext cx="1339617" cy="636132"/>
            </a:xfrm>
            <a:prstGeom prst="roundRect">
              <a:avLst/>
            </a:prstGeom>
            <a:solidFill>
              <a:srgbClr val="42984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Exekutive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b="1" dirty="0" smtClean="0">
                  <a:solidFill>
                    <a:schemeClr val="bg1"/>
                  </a:solidFill>
                </a:rPr>
                <a:t>Funktionen</a:t>
              </a:r>
              <a:endParaRPr kumimoji="0" lang="de-A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2" name="Abgerundetes Rechteck 31"/>
            <p:cNvSpPr/>
            <p:nvPr/>
          </p:nvSpPr>
          <p:spPr bwMode="auto">
            <a:xfrm>
              <a:off x="3616323" y="4492799"/>
              <a:ext cx="1339617" cy="636132"/>
            </a:xfrm>
            <a:prstGeom prst="roundRect">
              <a:avLst/>
            </a:prstGeom>
            <a:solidFill>
              <a:srgbClr val="25552B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b="1" dirty="0" smtClean="0">
                  <a:solidFill>
                    <a:schemeClr val="bg1"/>
                  </a:solidFill>
                </a:rPr>
                <a:t>Fluide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b="1" dirty="0" smtClean="0">
                  <a:solidFill>
                    <a:schemeClr val="bg1"/>
                  </a:solidFill>
                </a:rPr>
                <a:t>Intelligenz</a:t>
              </a:r>
              <a:endParaRPr kumimoji="0" lang="de-A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Diagonal liegende Ecken des Rechtecks abrunden 32"/>
            <p:cNvSpPr/>
            <p:nvPr/>
          </p:nvSpPr>
          <p:spPr bwMode="auto">
            <a:xfrm>
              <a:off x="3639590" y="5858186"/>
              <a:ext cx="1339617" cy="636132"/>
            </a:xfrm>
            <a:prstGeom prst="round2DiagRect">
              <a:avLst/>
            </a:prstGeom>
            <a:solidFill>
              <a:srgbClr val="7CC68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b="1" dirty="0" smtClean="0">
                  <a:solidFill>
                    <a:schemeClr val="bg1"/>
                  </a:solidFill>
                </a:rPr>
                <a:t>Abstraktions-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AT" sz="1400" b="1" dirty="0" err="1" smtClean="0">
                  <a:solidFill>
                    <a:schemeClr val="bg1"/>
                  </a:solidFill>
                </a:rPr>
                <a:t>fähigkeit</a:t>
              </a:r>
              <a:endParaRPr kumimoji="0" lang="de-AT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46" name="Rechteck 45"/>
          <p:cNvSpPr/>
          <p:nvPr/>
        </p:nvSpPr>
        <p:spPr bwMode="auto">
          <a:xfrm>
            <a:off x="2541986" y="4509007"/>
            <a:ext cx="718884" cy="63145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?</a:t>
            </a:r>
          </a:p>
        </p:txBody>
      </p:sp>
      <p:grpSp>
        <p:nvGrpSpPr>
          <p:cNvPr id="60" name="Gruppieren 59"/>
          <p:cNvGrpSpPr/>
          <p:nvPr/>
        </p:nvGrpSpPr>
        <p:grpSpPr>
          <a:xfrm>
            <a:off x="3299011" y="2127868"/>
            <a:ext cx="5737411" cy="597403"/>
            <a:chOff x="15487" y="1353001"/>
            <a:chExt cx="2506076" cy="1804002"/>
          </a:xfrm>
        </p:grpSpPr>
        <p:sp>
          <p:nvSpPr>
            <p:cNvPr id="61" name="Abgerundetes Rechteck 60"/>
            <p:cNvSpPr/>
            <p:nvPr/>
          </p:nvSpPr>
          <p:spPr>
            <a:xfrm>
              <a:off x="15487" y="1353001"/>
              <a:ext cx="2506076" cy="18040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Abgerundetes Rechteck 4"/>
            <p:cNvSpPr/>
            <p:nvPr/>
          </p:nvSpPr>
          <p:spPr>
            <a:xfrm>
              <a:off x="108714" y="1441065"/>
              <a:ext cx="2329948" cy="162787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400" b="1" kern="1200" dirty="0" smtClean="0">
                  <a:solidFill>
                    <a:schemeClr val="tx1"/>
                  </a:solidFill>
                  <a:sym typeface="Wingdings" pitchFamily="2" charset="2"/>
                </a:rPr>
                <a:t>1. Gibt es einen signifikanten Zusammenhang zwischen </a:t>
              </a:r>
              <a:r>
                <a:rPr lang="de-DE" sz="1400" b="1" dirty="0" smtClean="0">
                  <a:solidFill>
                    <a:schemeClr val="tx1"/>
                  </a:solidFill>
                  <a:sym typeface="Wingdings" pitchFamily="2" charset="2"/>
                </a:rPr>
                <a:t>ToM und Empathie </a:t>
              </a:r>
              <a:r>
                <a:rPr lang="de-DE" sz="1400" b="1" kern="1200" dirty="0" smtClean="0">
                  <a:solidFill>
                    <a:schemeClr val="tx1"/>
                  </a:solidFill>
                  <a:sym typeface="Wingdings" pitchFamily="2" charset="2"/>
                </a:rPr>
                <a:t>bei gesunden erwachsenen Personen?</a:t>
              </a:r>
              <a:endParaRPr lang="de-AT" sz="14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306845" y="4017805"/>
            <a:ext cx="2436362" cy="2024393"/>
            <a:chOff x="365316" y="1698475"/>
            <a:chExt cx="2971798" cy="2686490"/>
          </a:xfrm>
        </p:grpSpPr>
        <p:sp>
          <p:nvSpPr>
            <p:cNvPr id="25" name="Abgerundetes Rechteck 24"/>
            <p:cNvSpPr/>
            <p:nvPr/>
          </p:nvSpPr>
          <p:spPr bwMode="auto">
            <a:xfrm>
              <a:off x="365316" y="1698475"/>
              <a:ext cx="2971798" cy="268649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Soziale</a:t>
              </a:r>
              <a:r>
                <a:rPr kumimoji="0" lang="de-AT" sz="1400" b="1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Kognition</a:t>
              </a:r>
              <a:endParaRPr kumimoji="0" lang="de-AT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1610593" y="2930238"/>
              <a:ext cx="1620982" cy="1296010"/>
            </a:xfrm>
            <a:prstGeom prst="ellipse">
              <a:avLst/>
            </a:prstGeom>
            <a:solidFill>
              <a:schemeClr val="tx1">
                <a:lumMod val="90000"/>
                <a:lumOff val="10000"/>
                <a:alpha val="81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Theory of Mind</a:t>
              </a:r>
              <a:br>
                <a:rPr kumimoji="0" lang="de-AT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</a:br>
              <a:r>
                <a:rPr kumimoji="0" lang="de-AT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ToM</a:t>
              </a:r>
            </a:p>
          </p:txBody>
        </p:sp>
        <p:sp>
          <p:nvSpPr>
            <p:cNvPr id="27" name="Ellipse 26"/>
            <p:cNvSpPr/>
            <p:nvPr/>
          </p:nvSpPr>
          <p:spPr bwMode="auto">
            <a:xfrm>
              <a:off x="543210" y="2187512"/>
              <a:ext cx="1212858" cy="123109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Empathie</a:t>
              </a:r>
            </a:p>
          </p:txBody>
        </p:sp>
      </p:grpSp>
      <p:sp>
        <p:nvSpPr>
          <p:cNvPr id="49" name="Titel 48"/>
          <p:cNvSpPr>
            <a:spLocks noGrp="1"/>
          </p:cNvSpPr>
          <p:nvPr>
            <p:ph type="title"/>
          </p:nvPr>
        </p:nvSpPr>
        <p:spPr>
          <a:xfrm>
            <a:off x="468313" y="627976"/>
            <a:ext cx="6505575" cy="430887"/>
          </a:xfrm>
        </p:spPr>
        <p:txBody>
          <a:bodyPr/>
          <a:lstStyle/>
          <a:p>
            <a:r>
              <a:rPr lang="de-AT" dirty="0" smtClean="0"/>
              <a:t>Fragestellungen</a:t>
            </a:r>
            <a:endParaRPr lang="de-AT" dirty="0"/>
          </a:p>
        </p:txBody>
      </p:sp>
      <p:grpSp>
        <p:nvGrpSpPr>
          <p:cNvPr id="51" name="Gruppieren 50"/>
          <p:cNvGrpSpPr/>
          <p:nvPr/>
        </p:nvGrpSpPr>
        <p:grpSpPr>
          <a:xfrm>
            <a:off x="4572001" y="4118037"/>
            <a:ext cx="4356846" cy="857379"/>
            <a:chOff x="15487" y="1353001"/>
            <a:chExt cx="2506076" cy="1804002"/>
          </a:xfrm>
        </p:grpSpPr>
        <p:sp>
          <p:nvSpPr>
            <p:cNvPr id="52" name="Abgerundetes Rechteck 51"/>
            <p:cNvSpPr/>
            <p:nvPr/>
          </p:nvSpPr>
          <p:spPr>
            <a:xfrm>
              <a:off x="15487" y="1353001"/>
              <a:ext cx="2506076" cy="18040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Abgerundetes Rechteck 4"/>
            <p:cNvSpPr/>
            <p:nvPr/>
          </p:nvSpPr>
          <p:spPr>
            <a:xfrm>
              <a:off x="108714" y="1441065"/>
              <a:ext cx="2329948" cy="162787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268288" lvl="1" indent="-268288" algn="l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de-DE" sz="1400" b="1" dirty="0" smtClean="0">
                  <a:solidFill>
                    <a:schemeClr val="tx1"/>
                  </a:solidFill>
                  <a:sym typeface="Wingdings" pitchFamily="2" charset="2"/>
                </a:rPr>
                <a:t>2a) Gibt es einen Zusammenhang der ToM bzw. Empathie mit Intelligenz, Response Inhibition und der Abstraktionsfähigkeit?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4589930" y="5113115"/>
            <a:ext cx="4356846" cy="857379"/>
            <a:chOff x="15487" y="1353001"/>
            <a:chExt cx="2506076" cy="1804002"/>
          </a:xfrm>
        </p:grpSpPr>
        <p:sp>
          <p:nvSpPr>
            <p:cNvPr id="55" name="Abgerundetes Rechteck 54"/>
            <p:cNvSpPr/>
            <p:nvPr/>
          </p:nvSpPr>
          <p:spPr>
            <a:xfrm>
              <a:off x="15487" y="1353001"/>
              <a:ext cx="2506076" cy="18040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Abgerundetes Rechteck 4"/>
            <p:cNvSpPr/>
            <p:nvPr/>
          </p:nvSpPr>
          <p:spPr>
            <a:xfrm>
              <a:off x="108714" y="1441065"/>
              <a:ext cx="2329948" cy="162787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342900" lvl="1" indent="-342900" algn="l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de-DE" sz="1400" b="1" dirty="0" smtClean="0">
                  <a:solidFill>
                    <a:schemeClr val="tx1"/>
                  </a:solidFill>
                  <a:sym typeface="Wingdings" pitchFamily="2" charset="2"/>
                </a:rPr>
                <a:t>2b) In wie weit können ToM bzw. die Empathie durch verschiedene neurokognitive Funktionen vorhergesagt werden?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2698376" y="4475764"/>
            <a:ext cx="466165" cy="1172001"/>
            <a:chOff x="2698376" y="4475764"/>
            <a:chExt cx="466165" cy="1172001"/>
          </a:xfrm>
        </p:grpSpPr>
        <p:cxnSp>
          <p:nvCxnSpPr>
            <p:cNvPr id="59" name="Gerade Verbindung 58"/>
            <p:cNvCxnSpPr>
              <a:endCxn id="32" idx="1"/>
            </p:cNvCxnSpPr>
            <p:nvPr/>
          </p:nvCxnSpPr>
          <p:spPr bwMode="auto">
            <a:xfrm flipV="1">
              <a:off x="2743200" y="4475764"/>
              <a:ext cx="417334" cy="6589"/>
            </a:xfrm>
            <a:prstGeom prst="line">
              <a:avLst/>
            </a:prstGeom>
            <a:solidFill>
              <a:schemeClr val="accent1"/>
            </a:solidFill>
            <a:ln w="22225">
              <a:solidFill>
                <a:srgbClr val="FF0000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>
              <a:endCxn id="31" idx="1"/>
            </p:cNvCxnSpPr>
            <p:nvPr/>
          </p:nvCxnSpPr>
          <p:spPr bwMode="auto">
            <a:xfrm flipV="1">
              <a:off x="2725271" y="5123200"/>
              <a:ext cx="435723" cy="4611"/>
            </a:xfrm>
            <a:prstGeom prst="line">
              <a:avLst/>
            </a:prstGeom>
            <a:solidFill>
              <a:schemeClr val="accent1"/>
            </a:solidFill>
            <a:ln w="22225">
              <a:solidFill>
                <a:srgbClr val="FF0000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/>
          </p:nvCxnSpPr>
          <p:spPr bwMode="auto">
            <a:xfrm flipV="1">
              <a:off x="2698376" y="5638800"/>
              <a:ext cx="466165" cy="8965"/>
            </a:xfrm>
            <a:prstGeom prst="line">
              <a:avLst/>
            </a:prstGeom>
            <a:solidFill>
              <a:schemeClr val="accent1"/>
            </a:solidFill>
            <a:ln w="22225">
              <a:solidFill>
                <a:srgbClr val="FF0000"/>
              </a:solidFill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23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28650"/>
            <a:ext cx="6505575" cy="430213"/>
          </a:xfrm>
        </p:spPr>
        <p:txBody>
          <a:bodyPr/>
          <a:lstStyle/>
          <a:p>
            <a:pPr>
              <a:defRPr/>
            </a:pPr>
            <a:r>
              <a:rPr lang="en-GB" dirty="0" err="1" smtClean="0">
                <a:latin typeface="+mn-lt"/>
              </a:rPr>
              <a:t>Stichprobe</a:t>
            </a:r>
            <a:r>
              <a:rPr lang="en-GB" dirty="0" smtClean="0">
                <a:latin typeface="+mn-lt"/>
              </a:rPr>
              <a:t> und </a:t>
            </a:r>
            <a:r>
              <a:rPr lang="en-GB" dirty="0" err="1" smtClean="0">
                <a:latin typeface="+mn-lt"/>
              </a:rPr>
              <a:t>Verfahren</a:t>
            </a:r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424241" y="1207247"/>
            <a:ext cx="4519718" cy="5287601"/>
          </a:xfrm>
        </p:spPr>
        <p:txBody>
          <a:bodyPr/>
          <a:lstStyle/>
          <a:p>
            <a:r>
              <a:rPr lang="en-GB" sz="1400" b="1" dirty="0" err="1" smtClean="0"/>
              <a:t>Datensammlung</a:t>
            </a:r>
            <a:r>
              <a:rPr lang="en-GB" sz="1400" b="1" dirty="0" smtClean="0"/>
              <a:t>: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err="1" smtClean="0"/>
              <a:t>Dezember</a:t>
            </a:r>
            <a:r>
              <a:rPr lang="en-GB" sz="1400" dirty="0" smtClean="0"/>
              <a:t> 2013 – Februar 2014 </a:t>
            </a:r>
            <a:br>
              <a:rPr lang="en-GB" sz="1400" dirty="0" smtClean="0"/>
            </a:br>
            <a:r>
              <a:rPr lang="en-GB" sz="1100" dirty="0" smtClean="0"/>
              <a:t>(Test-Center </a:t>
            </a:r>
            <a:r>
              <a:rPr lang="en-GB" sz="1100" dirty="0" err="1" smtClean="0"/>
              <a:t>Fa</a:t>
            </a:r>
            <a:r>
              <a:rPr lang="en-GB" sz="1100" dirty="0" smtClean="0"/>
              <a:t>. Schuhfried GmbH, Wien)</a:t>
            </a: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 smtClean="0"/>
          </a:p>
          <a:p>
            <a:r>
              <a:rPr lang="en-GB" sz="1400" b="1" dirty="0" err="1" smtClean="0"/>
              <a:t>Stichprobenbeschreibung</a:t>
            </a:r>
            <a:r>
              <a:rPr lang="en-GB" sz="1400" dirty="0" smtClean="0"/>
              <a:t>: 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N=233 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47% </a:t>
            </a:r>
            <a:r>
              <a:rPr lang="en-GB" sz="1400" dirty="0" err="1" smtClean="0"/>
              <a:t>männlich</a:t>
            </a:r>
            <a:r>
              <a:rPr lang="en-GB" sz="1400" dirty="0" smtClean="0"/>
              <a:t>, 53% </a:t>
            </a:r>
            <a:r>
              <a:rPr lang="en-GB" sz="1400" dirty="0" err="1" smtClean="0"/>
              <a:t>weiblich</a:t>
            </a:r>
            <a:endParaRPr lang="en-GB" sz="1400" dirty="0" smtClean="0"/>
          </a:p>
          <a:p>
            <a:pPr lvl="2">
              <a:buFont typeface="Arial" pitchFamily="34" charset="0"/>
              <a:buChar char="•"/>
            </a:pPr>
            <a:r>
              <a:rPr lang="en-GB" sz="1400" dirty="0" smtClean="0"/>
              <a:t>Alter: 17 </a:t>
            </a:r>
            <a:r>
              <a:rPr lang="en-GB" sz="1400" dirty="0" err="1" smtClean="0"/>
              <a:t>bis</a:t>
            </a:r>
            <a:r>
              <a:rPr lang="en-GB" sz="1400" dirty="0" smtClean="0"/>
              <a:t> 83 </a:t>
            </a:r>
            <a:r>
              <a:rPr lang="en-GB" sz="1400" dirty="0" err="1" smtClean="0"/>
              <a:t>Jahre</a:t>
            </a:r>
            <a:r>
              <a:rPr lang="en-GB" sz="1400" dirty="0" smtClean="0"/>
              <a:t> </a:t>
            </a:r>
            <a:br>
              <a:rPr lang="en-GB" sz="1400" dirty="0" smtClean="0"/>
            </a:br>
            <a:r>
              <a:rPr lang="en-GB" sz="1200" dirty="0" smtClean="0"/>
              <a:t>(Mw = 41,86 </a:t>
            </a:r>
            <a:r>
              <a:rPr lang="en-GB" sz="1200" dirty="0" err="1" smtClean="0"/>
              <a:t>Jahre</a:t>
            </a:r>
            <a:r>
              <a:rPr lang="en-GB" sz="1200" dirty="0" smtClean="0"/>
              <a:t>, SD=15,65)</a:t>
            </a:r>
            <a:r>
              <a:rPr lang="en-GB" sz="1400" dirty="0" smtClean="0">
                <a:solidFill>
                  <a:srgbClr val="FF0000"/>
                </a:solidFill>
              </a:rPr>
              <a:t/>
            </a:r>
            <a:br>
              <a:rPr lang="en-GB" sz="1400" dirty="0" smtClean="0">
                <a:solidFill>
                  <a:srgbClr val="FF0000"/>
                </a:solidFill>
              </a:rPr>
            </a:br>
            <a:endParaRPr lang="en-GB" sz="1400" dirty="0" smtClean="0"/>
          </a:p>
          <a:p>
            <a:r>
              <a:rPr lang="en-GB" sz="1400" b="1" dirty="0" err="1" smtClean="0"/>
              <a:t>Verwendete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Testverfahren</a:t>
            </a:r>
            <a:r>
              <a:rPr lang="en-GB" sz="1400" b="1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en-GB" sz="1400" b="1" dirty="0" smtClean="0"/>
              <a:t>TOM - Theory of Mind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100" dirty="0" smtClean="0"/>
              <a:t>(Brüne, 2014)</a:t>
            </a:r>
            <a:br>
              <a:rPr lang="en-GB" sz="1100" dirty="0" smtClean="0"/>
            </a:br>
            <a:endParaRPr lang="en-GB" sz="800" dirty="0" smtClean="0"/>
          </a:p>
          <a:p>
            <a:pPr lvl="2">
              <a:buFont typeface="Arial" pitchFamily="34" charset="0"/>
              <a:buChar char="•"/>
            </a:pPr>
            <a:r>
              <a:rPr lang="de-AT" sz="1400" b="1" dirty="0" smtClean="0"/>
              <a:t>EQ - Empathie Quotient </a:t>
            </a:r>
            <a:r>
              <a:rPr lang="de-AT" sz="1400" dirty="0" smtClean="0"/>
              <a:t/>
            </a:r>
            <a:br>
              <a:rPr lang="de-AT" sz="1400" dirty="0" smtClean="0"/>
            </a:br>
            <a:r>
              <a:rPr lang="de-AT" sz="1100" dirty="0" smtClean="0"/>
              <a:t>(</a:t>
            </a:r>
            <a:r>
              <a:rPr lang="en-US" sz="1100" dirty="0" smtClean="0"/>
              <a:t>Baron-Cohen &amp; Wheelwright, 2001)</a:t>
            </a:r>
            <a:br>
              <a:rPr lang="en-US" sz="1100" dirty="0" smtClean="0"/>
            </a:br>
            <a:endParaRPr lang="en-US" sz="800" b="1" dirty="0" smtClean="0"/>
          </a:p>
          <a:p>
            <a:pPr lvl="2">
              <a:buFont typeface="Arial" pitchFamily="34" charset="0"/>
              <a:buChar char="•"/>
            </a:pPr>
            <a:r>
              <a:rPr lang="de-AT" sz="1400" b="1" dirty="0" smtClean="0"/>
              <a:t>AMT - Adaptiver Matrizentest </a:t>
            </a:r>
            <a:r>
              <a:rPr lang="de-AT" sz="1400" dirty="0" smtClean="0"/>
              <a:t/>
            </a:r>
            <a:br>
              <a:rPr lang="de-AT" sz="1400" dirty="0" smtClean="0"/>
            </a:br>
            <a:r>
              <a:rPr lang="de-AT" sz="1100" dirty="0" smtClean="0"/>
              <a:t>(</a:t>
            </a:r>
            <a:r>
              <a:rPr lang="de-AT" sz="1100" dirty="0" err="1" smtClean="0"/>
              <a:t>Hornke</a:t>
            </a:r>
            <a:r>
              <a:rPr lang="de-AT" sz="1100" dirty="0" smtClean="0"/>
              <a:t>, Etzel &amp; Rettig, 1999) </a:t>
            </a:r>
            <a:br>
              <a:rPr lang="de-AT" sz="1100" dirty="0" smtClean="0"/>
            </a:br>
            <a:endParaRPr lang="de-AT" sz="800" dirty="0" smtClean="0"/>
          </a:p>
          <a:p>
            <a:pPr lvl="2">
              <a:buFont typeface="Arial" pitchFamily="34" charset="0"/>
              <a:buChar char="•"/>
            </a:pPr>
            <a:r>
              <a:rPr lang="en-GB" sz="1400" b="1" dirty="0" smtClean="0"/>
              <a:t>INHIB - Response Inhibition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100" dirty="0" smtClean="0"/>
              <a:t>(</a:t>
            </a:r>
            <a:r>
              <a:rPr lang="de-AT" sz="1100" dirty="0" smtClean="0"/>
              <a:t>Kaiser, Aschenbrenner, Pfüller, Roesch-Ely, Weisbrod, 2010)</a:t>
            </a:r>
            <a:br>
              <a:rPr lang="de-AT" sz="1100" dirty="0" smtClean="0"/>
            </a:br>
            <a:endParaRPr lang="de-AT" sz="800" dirty="0" smtClean="0"/>
          </a:p>
          <a:p>
            <a:pPr lvl="2">
              <a:buFont typeface="Arial" pitchFamily="34" charset="0"/>
              <a:buChar char="•"/>
            </a:pPr>
            <a:r>
              <a:rPr lang="en-US" sz="1400" b="1" dirty="0" smtClean="0"/>
              <a:t>SMT - </a:t>
            </a:r>
            <a:r>
              <a:rPr lang="en-US" sz="1400" b="1" dirty="0" err="1" smtClean="0"/>
              <a:t>Sprichwort</a:t>
            </a:r>
            <a:r>
              <a:rPr lang="en-US" sz="1400" b="1" dirty="0" smtClean="0"/>
              <a:t>-</a:t>
            </a:r>
            <a:r>
              <a:rPr lang="en-US" sz="1400" b="1" dirty="0" err="1" smtClean="0"/>
              <a:t>Methaphern</a:t>
            </a:r>
            <a:r>
              <a:rPr lang="en-US" sz="1400" b="1" dirty="0" smtClean="0"/>
              <a:t>-Test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100" dirty="0" smtClean="0"/>
              <a:t>(</a:t>
            </a:r>
            <a:r>
              <a:rPr lang="de-DE" sz="1100" dirty="0" smtClean="0"/>
              <a:t>Barth, 2012)</a:t>
            </a:r>
            <a:endParaRPr lang="de-AT" sz="800" dirty="0" smtClean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3F57D7-9F14-4174-B06D-6C436C5F3D54}" type="slidenum">
              <a:rPr lang="de-DE" smtClean="0"/>
              <a:pPr/>
              <a:t>6</a:t>
            </a:fld>
            <a:endParaRPr lang="de-DE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r="54638"/>
          <a:stretch>
            <a:fillRect/>
          </a:stretch>
        </p:blipFill>
        <p:spPr bwMode="auto">
          <a:xfrm>
            <a:off x="4728071" y="1508380"/>
            <a:ext cx="3689355" cy="27726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28650"/>
            <a:ext cx="6505575" cy="430213"/>
          </a:xfrm>
        </p:spPr>
        <p:txBody>
          <a:bodyPr/>
          <a:lstStyle/>
          <a:p>
            <a:pPr>
              <a:defRPr/>
            </a:pPr>
            <a:r>
              <a:rPr lang="en-GB" dirty="0" err="1" smtClean="0">
                <a:latin typeface="+mn-lt"/>
              </a:rPr>
              <a:t>Ergebnisse</a:t>
            </a:r>
            <a:endParaRPr lang="en-GB" dirty="0">
              <a:latin typeface="+mn-lt"/>
            </a:endParaRPr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45279E-60B5-4BEA-8A3B-0018800FE81A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39737" y="2320547"/>
            <a:ext cx="4721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t-PT" b="1" kern="0" dirty="0" smtClean="0">
                <a:latin typeface="+mn-lt"/>
                <a:cs typeface="+mn-cs"/>
              </a:rPr>
              <a:t>Zusammenhang ToM mit Empathie </a:t>
            </a:r>
            <a:r>
              <a:rPr lang="pt-PT" sz="1600" kern="0" dirty="0" smtClean="0">
                <a:latin typeface="+mn-lt"/>
                <a:cs typeface="+mn-cs"/>
              </a:rPr>
              <a:t>(N=233)</a:t>
            </a:r>
            <a:endParaRPr lang="de-AT" sz="1600" kern="0" dirty="0" smtClean="0">
              <a:latin typeface="+mn-lt"/>
              <a:cs typeface="+mn-cs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438580" y="2711385"/>
          <a:ext cx="4063678" cy="1568300"/>
        </p:xfrm>
        <a:graphic>
          <a:graphicData uri="http://schemas.openxmlformats.org/drawingml/2006/table">
            <a:tbl>
              <a:tblPr/>
              <a:tblGrid>
                <a:gridCol w="1138538"/>
                <a:gridCol w="1373623"/>
                <a:gridCol w="1551517"/>
              </a:tblGrid>
              <a:tr h="48346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Theory of Mind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90046">
                <a:tc>
                  <a:txBody>
                    <a:bodyPr/>
                    <a:lstStyle/>
                    <a:p>
                      <a:pPr algn="l" fontAlgn="ctr"/>
                      <a:r>
                        <a:rPr lang="de-AT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Empathie Quotient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Korrelations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de-A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r>
                        <a:rPr lang="de-AT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koeffizient nach Spearman</a:t>
                      </a:r>
                      <a:endParaRPr lang="de-AT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,122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94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2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Sig</a:t>
                      </a:r>
                      <a:r>
                        <a:rPr lang="de-AT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(2-seitig)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3" name="Gleichschenkliges Dreieck 12"/>
          <p:cNvSpPr/>
          <p:nvPr/>
        </p:nvSpPr>
        <p:spPr bwMode="auto">
          <a:xfrm rot="5400000">
            <a:off x="300497" y="4801790"/>
            <a:ext cx="616421" cy="268705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807116" y="4672945"/>
            <a:ext cx="6929425" cy="55399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t-PT" kern="0" dirty="0" smtClean="0">
                <a:latin typeface="+mn-lt"/>
                <a:cs typeface="+mn-cs"/>
                <a:sym typeface="Wingdings" pitchFamily="2" charset="2"/>
              </a:rPr>
              <a:t>	</a:t>
            </a:r>
            <a:r>
              <a:rPr lang="pt-PT" b="1" kern="0" dirty="0" smtClean="0">
                <a:latin typeface="+mn-lt"/>
                <a:cs typeface="+mn-cs"/>
                <a:sym typeface="Wingdings" pitchFamily="2" charset="2"/>
              </a:rPr>
              <a:t>Kein</a:t>
            </a:r>
            <a:r>
              <a:rPr lang="pt-PT" kern="0" dirty="0" smtClean="0">
                <a:latin typeface="+mn-lt"/>
                <a:cs typeface="+mn-cs"/>
                <a:sym typeface="Wingdings" pitchFamily="2" charset="2"/>
              </a:rPr>
              <a:t> signifikanter Zusammenhang zwischen </a:t>
            </a:r>
            <a:r>
              <a:rPr lang="pt-PT" b="1" kern="0" dirty="0" smtClean="0">
                <a:latin typeface="+mn-lt"/>
                <a:cs typeface="+mn-cs"/>
                <a:sym typeface="Wingdings" pitchFamily="2" charset="2"/>
              </a:rPr>
              <a:t>ToM und Empathie</a:t>
            </a:r>
            <a:endParaRPr lang="de-AT" b="1" kern="0" dirty="0" smtClean="0">
              <a:latin typeface="+mn-lt"/>
              <a:cs typeface="+mn-cs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367552" y="1285186"/>
            <a:ext cx="7037295" cy="597403"/>
            <a:chOff x="15487" y="1353001"/>
            <a:chExt cx="2506076" cy="1804002"/>
          </a:xfrm>
        </p:grpSpPr>
        <p:sp>
          <p:nvSpPr>
            <p:cNvPr id="15" name="Abgerundetes Rechteck 14"/>
            <p:cNvSpPr/>
            <p:nvPr/>
          </p:nvSpPr>
          <p:spPr>
            <a:xfrm>
              <a:off x="15487" y="1353001"/>
              <a:ext cx="2506076" cy="18040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bgerundetes Rechteck 4"/>
            <p:cNvSpPr/>
            <p:nvPr/>
          </p:nvSpPr>
          <p:spPr>
            <a:xfrm>
              <a:off x="108714" y="1441065"/>
              <a:ext cx="2329948" cy="162787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smtClean="0">
                  <a:solidFill>
                    <a:schemeClr val="tx1"/>
                  </a:solidFill>
                  <a:sym typeface="Wingdings" pitchFamily="2" charset="2"/>
                </a:rPr>
                <a:t>1. Gibt es einen signifikanten Zusammenhang zwischen ToM und Empathie bei gesunden erwachsenen Personen?</a:t>
              </a:r>
              <a:endParaRPr lang="de-AT" sz="16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28650"/>
            <a:ext cx="6505575" cy="430213"/>
          </a:xfrm>
        </p:spPr>
        <p:txBody>
          <a:bodyPr/>
          <a:lstStyle/>
          <a:p>
            <a:pPr>
              <a:defRPr/>
            </a:pPr>
            <a:r>
              <a:rPr lang="en-GB" dirty="0" err="1" smtClean="0">
                <a:latin typeface="+mn-lt"/>
              </a:rPr>
              <a:t>Ergebnisse</a:t>
            </a:r>
            <a:endParaRPr lang="en-GB" dirty="0">
              <a:latin typeface="+mn-lt"/>
            </a:endParaRPr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73085" y="6377203"/>
            <a:ext cx="2133600" cy="152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45279E-60B5-4BEA-8A3B-0018800FE81A}" type="slidenum">
              <a:rPr lang="de-DE" smtClean="0"/>
              <a:pPr/>
              <a:t>8</a:t>
            </a:fld>
            <a:endParaRPr lang="de-DE" smtClean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430309" y="3740215"/>
          <a:ext cx="5199529" cy="662940"/>
        </p:xfrm>
        <a:graphic>
          <a:graphicData uri="http://schemas.openxmlformats.org/drawingml/2006/table">
            <a:tbl>
              <a:tblPr/>
              <a:tblGrid>
                <a:gridCol w="1156315"/>
                <a:gridCol w="1226293"/>
                <a:gridCol w="916401"/>
                <a:gridCol w="900105"/>
                <a:gridCol w="1000415"/>
              </a:tblGrid>
              <a:tr h="2971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Empathie </a:t>
                      </a:r>
                      <a:r>
                        <a:rPr lang="de-AT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Quotient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Korrelation </a:t>
                      </a:r>
                      <a:br>
                        <a:rPr lang="de-A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nach Pearson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-,019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,175</a:t>
                      </a:r>
                      <a:r>
                        <a:rPr lang="de-AT" sz="1100" b="1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**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pPr algn="l" fontAlgn="ctr"/>
                      <a:endParaRPr lang="de-AT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Signifikanz (2-seitig)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,551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,771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07713">
                <a:tc gridSpan="3">
                  <a:txBody>
                    <a:bodyPr/>
                    <a:lstStyle/>
                    <a:p>
                      <a:pPr algn="l" fontAlgn="t"/>
                      <a:r>
                        <a:rPr lang="de-AT" sz="8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**Die </a:t>
                      </a:r>
                      <a:r>
                        <a:rPr lang="de-AT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Korrelation ist auf dem Niveau von 0,01 (2-seitig) signifikant.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de-A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A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33642" y="2525849"/>
          <a:ext cx="5186470" cy="1154230"/>
        </p:xfrm>
        <a:graphic>
          <a:graphicData uri="http://schemas.openxmlformats.org/drawingml/2006/table">
            <a:tbl>
              <a:tblPr/>
              <a:tblGrid>
                <a:gridCol w="1125915"/>
                <a:gridCol w="1247787"/>
                <a:gridCol w="919295"/>
                <a:gridCol w="924830"/>
                <a:gridCol w="968643"/>
              </a:tblGrid>
              <a:tr h="379127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Allgemeine Intelligenz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Inhibition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Abstraktions-fähigkeit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564477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Theory of Mind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Korrelations-</a:t>
                      </a:r>
                      <a:br>
                        <a:rPr lang="de-A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AT" sz="10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koeffizient</a:t>
                      </a:r>
                      <a:r>
                        <a:rPr lang="de-AT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nach Spearman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,659</a:t>
                      </a:r>
                      <a:r>
                        <a:rPr lang="de-AT" sz="1000" b="1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**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-,181</a:t>
                      </a:r>
                      <a:r>
                        <a:rPr lang="de-AT" sz="1000" b="1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**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,525</a:t>
                      </a:r>
                      <a:r>
                        <a:rPr lang="de-AT" sz="1000" b="1" i="0" u="none" strike="noStrike" baseline="30000" dirty="0">
                          <a:solidFill>
                            <a:srgbClr val="000000"/>
                          </a:solidFill>
                          <a:latin typeface="Arial"/>
                        </a:rPr>
                        <a:t>**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0626">
                <a:tc>
                  <a:txBody>
                    <a:bodyPr/>
                    <a:lstStyle/>
                    <a:p>
                      <a:pPr algn="l" fontAlgn="ctr"/>
                      <a:r>
                        <a:rPr lang="de-AT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Sig</a:t>
                      </a:r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(2-seitig)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430283" y="2238589"/>
            <a:ext cx="6589084" cy="47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t-PT" sz="1400" b="1" kern="0" dirty="0" smtClean="0">
                <a:latin typeface="+mn-lt"/>
                <a:cs typeface="+mn-cs"/>
              </a:rPr>
              <a:t>Zusammenhang ToM und Empathie mit neurokognitiven Funktionen </a:t>
            </a:r>
            <a:r>
              <a:rPr lang="pt-PT" sz="1200" kern="0" dirty="0" smtClean="0"/>
              <a:t>(N=233)</a:t>
            </a:r>
            <a:endParaRPr lang="de-AT" sz="1400" kern="0" dirty="0" smtClean="0"/>
          </a:p>
          <a:p>
            <a:pPr marL="342900" indent="-342900" algn="l" eaLnBrk="0" hangingPunct="0">
              <a:spcBef>
                <a:spcPct val="20000"/>
              </a:spcBef>
              <a:defRPr/>
            </a:pPr>
            <a:endParaRPr lang="de-AT" sz="1400" b="1" kern="0" dirty="0" smtClean="0">
              <a:latin typeface="+mn-lt"/>
              <a:cs typeface="+mn-cs"/>
            </a:endParaRPr>
          </a:p>
        </p:txBody>
      </p:sp>
      <p:sp>
        <p:nvSpPr>
          <p:cNvPr id="14" name="Gleichschenkliges Dreieck 13"/>
          <p:cNvSpPr/>
          <p:nvPr/>
        </p:nvSpPr>
        <p:spPr bwMode="auto">
          <a:xfrm rot="5400000">
            <a:off x="80679" y="4984381"/>
            <a:ext cx="1201269" cy="430306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993869" y="4701346"/>
            <a:ext cx="5451757" cy="4739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71463" indent="-271463" algn="l" eaLnBrk="0" hangingPunct="0">
              <a:spcBef>
                <a:spcPct val="20000"/>
              </a:spcBef>
              <a:defRPr/>
            </a:pPr>
            <a:r>
              <a:rPr lang="pt-PT" sz="1400" kern="0" dirty="0" smtClean="0">
                <a:latin typeface="+mn-lt"/>
                <a:cs typeface="+mn-cs"/>
                <a:sym typeface="Wingdings" pitchFamily="2" charset="2"/>
              </a:rPr>
              <a:t>Hohe signifikante Zusammenhänge der</a:t>
            </a:r>
            <a:r>
              <a:rPr lang="pt-PT" sz="1400" b="1" kern="0" dirty="0" smtClean="0">
                <a:latin typeface="+mn-lt"/>
                <a:cs typeface="+mn-cs"/>
                <a:sym typeface="Wingdings" pitchFamily="2" charset="2"/>
              </a:rPr>
              <a:t> ToM </a:t>
            </a:r>
            <a:r>
              <a:rPr lang="pt-PT" sz="1400" kern="0" dirty="0" smtClean="0">
                <a:latin typeface="+mn-lt"/>
                <a:cs typeface="+mn-cs"/>
                <a:sym typeface="Wingdings" pitchFamily="2" charset="2"/>
              </a:rPr>
              <a:t>mit</a:t>
            </a:r>
            <a:r>
              <a:rPr lang="pt-PT" sz="1400" b="1" kern="0" dirty="0" smtClean="0">
                <a:latin typeface="+mn-lt"/>
                <a:cs typeface="+mn-cs"/>
                <a:sym typeface="Wingdings" pitchFamily="2" charset="2"/>
              </a:rPr>
              <a:t> Intelligenz </a:t>
            </a:r>
            <a:r>
              <a:rPr lang="pt-PT" sz="1400" kern="0" dirty="0" smtClean="0">
                <a:latin typeface="+mn-lt"/>
                <a:cs typeface="+mn-cs"/>
                <a:sym typeface="Wingdings" pitchFamily="2" charset="2"/>
              </a:rPr>
              <a:t>und</a:t>
            </a:r>
          </a:p>
          <a:p>
            <a:pPr marL="271463" indent="-271463" algn="l" eaLnBrk="0" hangingPunct="0">
              <a:spcBef>
                <a:spcPct val="20000"/>
              </a:spcBef>
              <a:defRPr/>
            </a:pPr>
            <a:r>
              <a:rPr lang="pt-PT" sz="1400" b="1" kern="0" dirty="0" smtClean="0">
                <a:latin typeface="+mn-lt"/>
                <a:cs typeface="+mn-cs"/>
                <a:sym typeface="Wingdings" pitchFamily="2" charset="2"/>
              </a:rPr>
              <a:t>Abstraktionsfähigkeit </a:t>
            </a:r>
            <a:endParaRPr lang="de-AT" sz="1400" b="1" kern="0" dirty="0" smtClean="0">
              <a:latin typeface="+mn-lt"/>
              <a:cs typeface="+mn-cs"/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1008147" y="5277969"/>
            <a:ext cx="5509193" cy="4739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71463" indent="-271463" algn="l" eaLnBrk="0" hangingPunct="0">
              <a:spcBef>
                <a:spcPct val="20000"/>
              </a:spcBef>
              <a:defRPr/>
            </a:pPr>
            <a:r>
              <a:rPr lang="pt-PT" sz="1400" b="1" kern="0" dirty="0" smtClean="0">
                <a:latin typeface="+mn-lt"/>
                <a:cs typeface="+mn-cs"/>
                <a:sym typeface="Wingdings" pitchFamily="2" charset="2"/>
              </a:rPr>
              <a:t>Empathie </a:t>
            </a:r>
            <a:r>
              <a:rPr lang="pt-PT" sz="1400" kern="0" dirty="0" smtClean="0">
                <a:latin typeface="+mn-lt"/>
                <a:cs typeface="+mn-cs"/>
                <a:sym typeface="Wingdings" pitchFamily="2" charset="2"/>
              </a:rPr>
              <a:t>zeigt nur mit Abstraktionsfähigkeit einen signifikanten</a:t>
            </a:r>
          </a:p>
          <a:p>
            <a:pPr marL="271463" indent="-271463" algn="l" eaLnBrk="0" hangingPunct="0">
              <a:spcBef>
                <a:spcPct val="20000"/>
              </a:spcBef>
              <a:defRPr/>
            </a:pPr>
            <a:r>
              <a:rPr lang="pt-PT" sz="1400" kern="0" dirty="0" smtClean="0">
                <a:latin typeface="+mn-lt"/>
                <a:cs typeface="+mn-cs"/>
                <a:sym typeface="Wingdings" pitchFamily="2" charset="2"/>
              </a:rPr>
              <a:t>Zusammenhang</a:t>
            </a:r>
            <a:endParaRPr lang="de-AT" sz="1400" kern="0" dirty="0" smtClean="0">
              <a:latin typeface="+mn-lt"/>
              <a:cs typeface="+mn-cs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430314" y="1276235"/>
            <a:ext cx="8193739" cy="579468"/>
            <a:chOff x="15487" y="1353001"/>
            <a:chExt cx="2506076" cy="1804002"/>
          </a:xfrm>
        </p:grpSpPr>
        <p:sp>
          <p:nvSpPr>
            <p:cNvPr id="21" name="Abgerundetes Rechteck 20"/>
            <p:cNvSpPr/>
            <p:nvPr/>
          </p:nvSpPr>
          <p:spPr>
            <a:xfrm>
              <a:off x="15487" y="1353001"/>
              <a:ext cx="2506076" cy="18040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bgerundetes Rechteck 4"/>
            <p:cNvSpPr/>
            <p:nvPr/>
          </p:nvSpPr>
          <p:spPr>
            <a:xfrm>
              <a:off x="108714" y="1441065"/>
              <a:ext cx="2329948" cy="162787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268288" lvl="1" indent="-268288" algn="l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de-DE" sz="1600" b="1" dirty="0" smtClean="0">
                  <a:solidFill>
                    <a:schemeClr val="tx1"/>
                  </a:solidFill>
                  <a:sym typeface="Wingdings" pitchFamily="2" charset="2"/>
                </a:rPr>
                <a:t>2a) 	Gibt es einen Zusammenhang der ToM bzw. Empathie mit Intelligenz, 	Response Inhibition und der Abstraktionsfähigkeit?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628650"/>
            <a:ext cx="6505575" cy="430213"/>
          </a:xfrm>
        </p:spPr>
        <p:txBody>
          <a:bodyPr/>
          <a:lstStyle/>
          <a:p>
            <a:pPr>
              <a:defRPr/>
            </a:pPr>
            <a:r>
              <a:rPr lang="en-GB" dirty="0" err="1" smtClean="0">
                <a:latin typeface="+mn-lt"/>
              </a:rPr>
              <a:t>Ergebnisse</a:t>
            </a:r>
            <a:endParaRPr lang="en-GB" dirty="0">
              <a:latin typeface="+mn-lt"/>
            </a:endParaRPr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45279E-60B5-4BEA-8A3B-0018800FE81A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30306" y="2211147"/>
            <a:ext cx="710354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t-PT" sz="1400" b="1" kern="0" dirty="0" smtClean="0">
                <a:latin typeface="+mn-lt"/>
                <a:cs typeface="+mn-cs"/>
              </a:rPr>
              <a:t>Hierarchische Regressionsanalyse: Methode Einschluss, AV: Theory of Mind</a:t>
            </a:r>
            <a:endParaRPr lang="de-AT" sz="1200" kern="0" dirty="0" smtClean="0">
              <a:latin typeface="+mn-lt"/>
              <a:cs typeface="+mn-cs"/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20527" y="2495994"/>
          <a:ext cx="6226175" cy="1273175"/>
        </p:xfrm>
        <a:graphic>
          <a:graphicData uri="http://schemas.openxmlformats.org/presentationml/2006/ole">
            <p:oleObj spid="_x0000_s47107" name="Arbeitsblatt" r:id="rId4" imgW="6225486" imgH="1272594" progId="Excel.Sheet.12">
              <p:embed/>
            </p:oleObj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/>
        </p:nvGraphicFramePr>
        <p:xfrm>
          <a:off x="384552" y="4166868"/>
          <a:ext cx="4686300" cy="1634120"/>
        </p:xfrm>
        <a:graphic>
          <a:graphicData uri="http://schemas.openxmlformats.org/drawingml/2006/table">
            <a:tbl>
              <a:tblPr/>
              <a:tblGrid>
                <a:gridCol w="596900"/>
                <a:gridCol w="1389789"/>
                <a:gridCol w="1239111"/>
                <a:gridCol w="520700"/>
                <a:gridCol w="495300"/>
                <a:gridCol w="444500"/>
              </a:tblGrid>
              <a:tr h="39732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Nicht standardisierte Koeffizienten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Standardisierte Koeffizienten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62745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Modell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Regressions-</a:t>
                      </a:r>
                      <a:b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koeffizient 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Beta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Sig.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6021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(Konstante)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14,199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9,820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021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Alter in Jahren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-,049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-,166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-3,340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021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Allgemeine Intelligenz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,419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8,496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021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Abstraktionsfähigkeit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,748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,382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7,983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60211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Stop-Signal-Reaktionszeit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-2,524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-,044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-,930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,353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380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a.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Abhängige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Variable: Theory of Mind 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de-AT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AT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AT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AT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Gleichschenkliges Dreieck 20"/>
          <p:cNvSpPr/>
          <p:nvPr/>
        </p:nvSpPr>
        <p:spPr bwMode="auto">
          <a:xfrm rot="5400000">
            <a:off x="4095427" y="5233339"/>
            <a:ext cx="2557217" cy="19373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Inhaltsplatzhalter 2"/>
          <p:cNvSpPr txBox="1">
            <a:spLocks/>
          </p:cNvSpPr>
          <p:nvPr/>
        </p:nvSpPr>
        <p:spPr bwMode="auto">
          <a:xfrm>
            <a:off x="5750646" y="4332643"/>
            <a:ext cx="3347634" cy="55399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pt-PT" kern="0" dirty="0" smtClean="0">
                <a:latin typeface="+mn-lt"/>
                <a:cs typeface="+mn-cs"/>
                <a:sym typeface="Wingdings" pitchFamily="2" charset="2"/>
              </a:rPr>
              <a:t> 	Model 4 erklärt rund 59% der Varianz</a:t>
            </a:r>
          </a:p>
        </p:txBody>
      </p:sp>
      <p:sp>
        <p:nvSpPr>
          <p:cNvPr id="23" name="Ellipse 22"/>
          <p:cNvSpPr/>
          <p:nvPr/>
        </p:nvSpPr>
        <p:spPr bwMode="auto">
          <a:xfrm>
            <a:off x="3626604" y="5129904"/>
            <a:ext cx="1447420" cy="233679"/>
          </a:xfrm>
          <a:prstGeom prst="ellipse">
            <a:avLst/>
          </a:prstGeom>
          <a:noFill/>
          <a:ln w="22225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1818469" y="3558864"/>
            <a:ext cx="426204" cy="193728"/>
          </a:xfrm>
          <a:prstGeom prst="ellipse">
            <a:avLst/>
          </a:prstGeom>
          <a:noFill/>
          <a:ln w="22225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394454" y="1267260"/>
            <a:ext cx="7906869" cy="588437"/>
            <a:chOff x="15487" y="1353001"/>
            <a:chExt cx="2506076" cy="1804002"/>
          </a:xfrm>
        </p:grpSpPr>
        <p:sp>
          <p:nvSpPr>
            <p:cNvPr id="26" name="Abgerundetes Rechteck 25"/>
            <p:cNvSpPr/>
            <p:nvPr/>
          </p:nvSpPr>
          <p:spPr>
            <a:xfrm>
              <a:off x="15487" y="1353001"/>
              <a:ext cx="2506076" cy="18040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Abgerundetes Rechteck 4"/>
            <p:cNvSpPr/>
            <p:nvPr/>
          </p:nvSpPr>
          <p:spPr>
            <a:xfrm>
              <a:off x="108714" y="1441066"/>
              <a:ext cx="2329948" cy="109347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342900" lvl="1" indent="-342900" algn="l" defTabSz="533400">
                <a:lnSpc>
                  <a:spcPct val="90000"/>
                </a:lnSpc>
                <a:spcAft>
                  <a:spcPct val="15000"/>
                </a:spcAft>
              </a:pPr>
              <a:r>
                <a:rPr lang="de-DE" sz="1400" b="1" dirty="0" smtClean="0">
                  <a:solidFill>
                    <a:schemeClr val="tx1"/>
                  </a:solidFill>
                  <a:sym typeface="Wingdings" pitchFamily="2" charset="2"/>
                </a:rPr>
                <a:t>2b) In wie weit kann ToM durch verschiedene neurokognitive Funktionen vorhergesagt werden?</a:t>
              </a:r>
              <a:endParaRPr lang="de-AT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Inhaltsplatzhalter 2"/>
          <p:cNvSpPr txBox="1">
            <a:spLocks/>
          </p:cNvSpPr>
          <p:nvPr/>
        </p:nvSpPr>
        <p:spPr bwMode="auto">
          <a:xfrm>
            <a:off x="5750646" y="5150225"/>
            <a:ext cx="3347634" cy="55399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pt-PT" b="1" kern="0" dirty="0" smtClean="0">
                <a:latin typeface="+mn-lt"/>
                <a:cs typeface="+mn-cs"/>
                <a:sym typeface="Wingdings" pitchFamily="2" charset="2"/>
              </a:rPr>
              <a:t>Intelligenz</a:t>
            </a:r>
            <a:r>
              <a:rPr lang="pt-PT" kern="0" dirty="0" smtClean="0">
                <a:latin typeface="+mn-lt"/>
                <a:cs typeface="+mn-cs"/>
                <a:sym typeface="Wingdings" pitchFamily="2" charset="2"/>
              </a:rPr>
              <a:t> ist der stärkste Prädiktor der Theory of Mind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B1ljI4.kyrlV70YSPes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Qhuz8AdEiyoquylzDS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c.qHGpMEu.nf2ytM9cL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d5_Tx45Ei6HDMjSiXce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c.qHGpMEu.nf2ytM9cL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d5_Tx45Ei6HDMjSiXce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c.qHGpMEu.nf2ytM9cL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d5_Tx45Ei6HDMjSiXce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c.qHGpMEu.nf2ytM9cL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d5_Tx45Ei6HDMjSiXc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4ZChSQnE.wJLcQfdfem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c.qHGpMEu.nf2ytM9cL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d5_Tx45Ei6HDMjSiXce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c.qHGpMEu.nf2ytM9cL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d5_Tx45Ei6HDMjSiXce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c.qHGpMEu.nf2ytM9cL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d5_Tx45Ei6HDMjSiXce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c.qHGpMEu.nf2ytM9cL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d5_Tx45Ei6HDMjSiXce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c.qHGpMEu.nf2ytM9cL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d5_Tx45Ei6HDMjSiXc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c.qHGpMEu.nf2ytM9cL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c.qHGpMEu.nf2ytM9cL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d5_Tx45Ei6HDMjSiXc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j1609AoECcjAjkR0C8U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j1609AoECcjAjkR0C8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d5_Tx45Ei6HDMjSiXce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LtgKV.90ml6HXFcB4Jy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tHlk9Apk.6975Q8QHV2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b3EGzSVECwQ7k_qdw57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PTh6iZWkmUsq6WyyYBr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FDKEf6S06AIQopUyHfnw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275B"/>
      </a:dk1>
      <a:lt1>
        <a:srgbClr val="FFFFFF"/>
      </a:lt1>
      <a:dk2>
        <a:srgbClr val="00275B"/>
      </a:dk2>
      <a:lt2>
        <a:srgbClr val="808080"/>
      </a:lt2>
      <a:accent1>
        <a:srgbClr val="EAEAEA"/>
      </a:accent1>
      <a:accent2>
        <a:srgbClr val="E74C14"/>
      </a:accent2>
      <a:accent3>
        <a:srgbClr val="FFFFFF"/>
      </a:accent3>
      <a:accent4>
        <a:srgbClr val="00204C"/>
      </a:accent4>
      <a:accent5>
        <a:srgbClr val="F3F3F3"/>
      </a:accent5>
      <a:accent6>
        <a:srgbClr val="D14411"/>
      </a:accent6>
      <a:hlink>
        <a:srgbClr val="F39800"/>
      </a:hlink>
      <a:folHlink>
        <a:srgbClr val="FFD300"/>
      </a:folHlink>
    </a:clrScheme>
    <a:fontScheme name="Standarddesign">
      <a:majorFont>
        <a:latin typeface="TitilliumMaps26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275B"/>
        </a:dk1>
        <a:lt1>
          <a:srgbClr val="FFFFFF"/>
        </a:lt1>
        <a:dk2>
          <a:srgbClr val="00275B"/>
        </a:dk2>
        <a:lt2>
          <a:srgbClr val="808080"/>
        </a:lt2>
        <a:accent1>
          <a:srgbClr val="EAEAEA"/>
        </a:accent1>
        <a:accent2>
          <a:srgbClr val="E74C14"/>
        </a:accent2>
        <a:accent3>
          <a:srgbClr val="FFFFFF"/>
        </a:accent3>
        <a:accent4>
          <a:srgbClr val="00204C"/>
        </a:accent4>
        <a:accent5>
          <a:srgbClr val="F3F3F3"/>
        </a:accent5>
        <a:accent6>
          <a:srgbClr val="D14411"/>
        </a:accent6>
        <a:hlink>
          <a:srgbClr val="F39800"/>
        </a:hlink>
        <a:folHlink>
          <a:srgbClr val="FFD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Microsoft Office PowerPoint</Application>
  <PresentationFormat>Bildschirmpräsentation (4:3)</PresentationFormat>
  <Paragraphs>221</Paragraphs>
  <Slides>14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Standarddesign</vt:lpstr>
      <vt:lpstr>think-cell Slide</vt:lpstr>
      <vt:lpstr>Arbeitsblatt</vt:lpstr>
      <vt:lpstr>Wie viel Intelligenz steckt in TOM? Die Beziehung von Theory of Mind und Empathie zu neurokognitiven Funktionen</vt:lpstr>
      <vt:lpstr>Die Fähigkeit, sich in andere Personen hineinzuversetzen…</vt:lpstr>
      <vt:lpstr>Die Fähigkeit, sich in andere Personen hineinzuversetzen… Beeinträchtigungen finden sich beispielsweise bei</vt:lpstr>
      <vt:lpstr>Die Fähigkeit, sich in andere Personen hineinzuversetzen…  wird in der Literatur v.a. mit zwei Konzepten beschrieben:</vt:lpstr>
      <vt:lpstr>Fragestellungen</vt:lpstr>
      <vt:lpstr>Stichprobe und Verfahren </vt:lpstr>
      <vt:lpstr>Ergebnisse</vt:lpstr>
      <vt:lpstr>Ergebnisse</vt:lpstr>
      <vt:lpstr>Ergebnisse</vt:lpstr>
      <vt:lpstr>Diskussion und Schlussfolgerung</vt:lpstr>
      <vt:lpstr>Vielen Dank!</vt:lpstr>
      <vt:lpstr>Literatur</vt:lpstr>
      <vt:lpstr>Ergebnisse</vt:lpstr>
      <vt:lpstr>Limits</vt:lpstr>
    </vt:vector>
  </TitlesOfParts>
  <Company>www.fnf.at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Facts and Figures</dc:creator>
  <cp:lastModifiedBy>Egle</cp:lastModifiedBy>
  <cp:revision>219</cp:revision>
  <dcterms:created xsi:type="dcterms:W3CDTF">2010-08-31T19:06:16Z</dcterms:created>
  <dcterms:modified xsi:type="dcterms:W3CDTF">2014-09-19T06:47:09Z</dcterms:modified>
</cp:coreProperties>
</file>