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Mittlere Formatvorlage 3 - Akz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754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19.09.2014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19.09.2014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19.09.2014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19.09.2014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19.09.2014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19.09.2014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19.09.2014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19.09.2014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19.09.2014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19.09.2014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19.09.2014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19.09.2014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Netzwerk\80 Orga\NAB-Logo_farbe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92113"/>
            <a:ext cx="3413125" cy="177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feld 4"/>
          <p:cNvSpPr txBox="1">
            <a:spLocks noChangeArrowheads="1"/>
          </p:cNvSpPr>
          <p:nvPr/>
        </p:nvSpPr>
        <p:spPr bwMode="auto">
          <a:xfrm>
            <a:off x="4140200" y="392113"/>
            <a:ext cx="4202113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Herausgeber: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Prof. Dr. Franz Petermann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Prof. Dr. Lutz Jäncke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Prof. Dr. Christian Waldmann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755650" y="2276475"/>
            <a:ext cx="7615238" cy="5238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800" b="1" dirty="0">
                <a:latin typeface="Times New Roman" pitchFamily="18" charset="0"/>
                <a:cs typeface="Times New Roman" pitchFamily="18" charset="0"/>
              </a:rPr>
              <a:t>Konstruktion der deutschsprachigen Adaptation</a:t>
            </a:r>
          </a:p>
        </p:txBody>
      </p:sp>
      <p:sp>
        <p:nvSpPr>
          <p:cNvPr id="2053" name="Textfeld 4"/>
          <p:cNvSpPr txBox="1">
            <a:spLocks noChangeArrowheads="1"/>
          </p:cNvSpPr>
          <p:nvPr/>
        </p:nvSpPr>
        <p:spPr bwMode="auto">
          <a:xfrm>
            <a:off x="1303338" y="3303588"/>
            <a:ext cx="6508750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de-DE" sz="2800"/>
              <a:t>Vortrag: Dr. Mona Bornschlegl </a:t>
            </a:r>
          </a:p>
          <a:p>
            <a:pPr algn="ctr"/>
            <a:r>
              <a:rPr lang="de-DE" sz="2800"/>
              <a:t>Universität Bremen </a:t>
            </a:r>
          </a:p>
          <a:p>
            <a:pPr algn="ctr"/>
            <a:endParaRPr lang="de-DE" sz="2800"/>
          </a:p>
          <a:p>
            <a:pPr algn="ctr"/>
            <a:r>
              <a:rPr lang="de-DE" sz="2800"/>
              <a:t>Zentrum für Klinische Psychologie und Rehabilitation </a:t>
            </a:r>
          </a:p>
        </p:txBody>
      </p:sp>
    </p:spTree>
    <p:extLst>
      <p:ext uri="{BB962C8B-B14F-4D97-AF65-F5344CB8AC3E}">
        <p14:creationId xmlns:p14="http://schemas.microsoft.com/office/powerpoint/2010/main" val="176438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llipse 18"/>
          <p:cNvSpPr/>
          <p:nvPr/>
        </p:nvSpPr>
        <p:spPr>
          <a:xfrm>
            <a:off x="3383868" y="3573016"/>
            <a:ext cx="2376264" cy="129614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2627784" y="1844824"/>
            <a:ext cx="3816424" cy="129614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" name="Ellipse 16"/>
          <p:cNvSpPr/>
          <p:nvPr/>
        </p:nvSpPr>
        <p:spPr>
          <a:xfrm>
            <a:off x="6084168" y="2924944"/>
            <a:ext cx="2736304" cy="129614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/>
          <p:cNvSpPr/>
          <p:nvPr/>
        </p:nvSpPr>
        <p:spPr>
          <a:xfrm>
            <a:off x="5508104" y="4869160"/>
            <a:ext cx="2376264" cy="129614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971600" y="4869160"/>
            <a:ext cx="2880320" cy="129614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467544" y="2924944"/>
            <a:ext cx="2376264" cy="129614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 descr="D:\Netzwerk\80 Orga\NAB-Logo_farbe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927" y="1"/>
            <a:ext cx="3413001" cy="1773686"/>
          </a:xfrm>
          <a:prstGeom prst="rect">
            <a:avLst/>
          </a:prstGeom>
          <a:noFill/>
        </p:spPr>
      </p:pic>
      <p:sp>
        <p:nvSpPr>
          <p:cNvPr id="5" name="Textfeld 4"/>
          <p:cNvSpPr txBox="1"/>
          <p:nvPr/>
        </p:nvSpPr>
        <p:spPr>
          <a:xfrm>
            <a:off x="5868144" y="-27384"/>
            <a:ext cx="29384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Herausgeber:</a:t>
            </a:r>
          </a:p>
          <a:p>
            <a:pPr algn="r"/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Prof. Dr. Franz Petermann</a:t>
            </a:r>
          </a:p>
          <a:p>
            <a:pPr algn="r"/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Prof. Dr. Lutz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Jäncke</a:t>
            </a:r>
            <a:endParaRPr lang="de-DE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Prof. Dr. Christian Waldmann</a:t>
            </a:r>
            <a:endParaRPr lang="de-D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4139952" y="1268760"/>
            <a:ext cx="4957511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b="1" dirty="0" smtClean="0">
                <a:latin typeface="Times New Roman" pitchFamily="18" charset="0"/>
                <a:cs typeface="Times New Roman" pitchFamily="18" charset="0"/>
              </a:rPr>
              <a:t>Konstruktion der deutschsprachigen Adaptation</a:t>
            </a:r>
            <a:endParaRPr lang="de-DE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768703" y="3717032"/>
            <a:ext cx="16065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Screening</a:t>
            </a:r>
            <a:endParaRPr lang="de-DE" sz="2800" dirty="0"/>
          </a:p>
        </p:txBody>
      </p:sp>
      <p:sp>
        <p:nvSpPr>
          <p:cNvPr id="9" name="Textfeld 8"/>
          <p:cNvSpPr txBox="1"/>
          <p:nvPr/>
        </p:nvSpPr>
        <p:spPr>
          <a:xfrm>
            <a:off x="755576" y="3167390"/>
            <a:ext cx="18196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Gedächtnis</a:t>
            </a:r>
            <a:endParaRPr lang="de-DE" sz="2800" dirty="0"/>
          </a:p>
        </p:txBody>
      </p:sp>
      <p:sp>
        <p:nvSpPr>
          <p:cNvPr id="10" name="Textfeld 9"/>
          <p:cNvSpPr txBox="1"/>
          <p:nvPr/>
        </p:nvSpPr>
        <p:spPr>
          <a:xfrm>
            <a:off x="6228184" y="3167390"/>
            <a:ext cx="23667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Wahrnehmung</a:t>
            </a:r>
            <a:endParaRPr lang="de-DE" sz="2800" dirty="0"/>
          </a:p>
        </p:txBody>
      </p:sp>
      <p:sp>
        <p:nvSpPr>
          <p:cNvPr id="11" name="Textfeld 10"/>
          <p:cNvSpPr txBox="1"/>
          <p:nvPr/>
        </p:nvSpPr>
        <p:spPr>
          <a:xfrm>
            <a:off x="1115616" y="5085184"/>
            <a:ext cx="25726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Aufmerksamkeit</a:t>
            </a:r>
            <a:endParaRPr lang="de-DE" sz="2800" dirty="0"/>
          </a:p>
        </p:txBody>
      </p:sp>
      <p:sp>
        <p:nvSpPr>
          <p:cNvPr id="12" name="Textfeld 11"/>
          <p:cNvSpPr txBox="1"/>
          <p:nvPr/>
        </p:nvSpPr>
        <p:spPr>
          <a:xfrm>
            <a:off x="6032827" y="5085184"/>
            <a:ext cx="1347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Sprache</a:t>
            </a:r>
            <a:endParaRPr lang="de-DE" sz="2800" dirty="0"/>
          </a:p>
        </p:txBody>
      </p:sp>
      <p:sp>
        <p:nvSpPr>
          <p:cNvPr id="13" name="Textfeld 12"/>
          <p:cNvSpPr txBox="1"/>
          <p:nvPr/>
        </p:nvSpPr>
        <p:spPr>
          <a:xfrm>
            <a:off x="2919977" y="2041684"/>
            <a:ext cx="33040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Exekutive Funktionen</a:t>
            </a:r>
            <a:endParaRPr lang="de-DE" sz="2800" dirty="0"/>
          </a:p>
        </p:txBody>
      </p:sp>
      <p:sp>
        <p:nvSpPr>
          <p:cNvPr id="20" name="Textfeld 19"/>
          <p:cNvSpPr txBox="1"/>
          <p:nvPr/>
        </p:nvSpPr>
        <p:spPr>
          <a:xfrm>
            <a:off x="3690989" y="2492896"/>
            <a:ext cx="1762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0,74 bis 0,98</a:t>
            </a:r>
            <a:endParaRPr lang="de-DE" sz="2400" dirty="0"/>
          </a:p>
        </p:txBody>
      </p:sp>
      <p:sp>
        <p:nvSpPr>
          <p:cNvPr id="21" name="Textfeld 20"/>
          <p:cNvSpPr txBox="1"/>
          <p:nvPr/>
        </p:nvSpPr>
        <p:spPr>
          <a:xfrm>
            <a:off x="6588224" y="3645024"/>
            <a:ext cx="1762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0,68 bis 0,97</a:t>
            </a:r>
            <a:endParaRPr lang="de-DE" sz="2400" dirty="0"/>
          </a:p>
        </p:txBody>
      </p:sp>
      <p:sp>
        <p:nvSpPr>
          <p:cNvPr id="22" name="Textfeld 21"/>
          <p:cNvSpPr txBox="1"/>
          <p:nvPr/>
        </p:nvSpPr>
        <p:spPr>
          <a:xfrm>
            <a:off x="3690989" y="4221088"/>
            <a:ext cx="1762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0,74 bis 0,98</a:t>
            </a:r>
            <a:endParaRPr lang="de-DE" sz="2400" dirty="0"/>
          </a:p>
        </p:txBody>
      </p:sp>
      <p:sp>
        <p:nvSpPr>
          <p:cNvPr id="23" name="Textfeld 22"/>
          <p:cNvSpPr txBox="1"/>
          <p:nvPr/>
        </p:nvSpPr>
        <p:spPr>
          <a:xfrm>
            <a:off x="755576" y="3645024"/>
            <a:ext cx="1762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0,55 bis 0,96</a:t>
            </a:r>
            <a:endParaRPr lang="de-DE" sz="2400" dirty="0"/>
          </a:p>
        </p:txBody>
      </p:sp>
      <p:sp>
        <p:nvSpPr>
          <p:cNvPr id="24" name="Textfeld 23"/>
          <p:cNvSpPr txBox="1"/>
          <p:nvPr/>
        </p:nvSpPr>
        <p:spPr>
          <a:xfrm>
            <a:off x="1475656" y="5589240"/>
            <a:ext cx="1762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0,75 bis 0,85</a:t>
            </a:r>
            <a:endParaRPr lang="de-DE" sz="2400" dirty="0"/>
          </a:p>
        </p:txBody>
      </p:sp>
      <p:sp>
        <p:nvSpPr>
          <p:cNvPr id="25" name="Textfeld 24"/>
          <p:cNvSpPr txBox="1"/>
          <p:nvPr/>
        </p:nvSpPr>
        <p:spPr>
          <a:xfrm>
            <a:off x="5796136" y="5589240"/>
            <a:ext cx="1762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0,49 bis 0,99</a:t>
            </a:r>
            <a:endParaRPr lang="de-DE" sz="2400" dirty="0"/>
          </a:p>
        </p:txBody>
      </p:sp>
      <p:sp>
        <p:nvSpPr>
          <p:cNvPr id="26" name="Textfeld 25"/>
          <p:cNvSpPr txBox="1"/>
          <p:nvPr/>
        </p:nvSpPr>
        <p:spPr>
          <a:xfrm>
            <a:off x="2869578" y="6027003"/>
            <a:ext cx="34048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b="1" dirty="0" smtClean="0"/>
              <a:t>Aufgabenschwierigkeiten</a:t>
            </a:r>
          </a:p>
          <a:p>
            <a:pPr algn="ctr"/>
            <a:r>
              <a:rPr lang="de-DE" sz="2400" b="1" dirty="0" smtClean="0"/>
              <a:t>min bis </a:t>
            </a:r>
            <a:r>
              <a:rPr lang="de-DE" sz="2400" b="1" dirty="0" err="1" smtClean="0"/>
              <a:t>max</a:t>
            </a:r>
            <a:endParaRPr lang="de-DE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Netzwerk\80 Orga\NAB-Logo_farbe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927" y="1"/>
            <a:ext cx="3413001" cy="1773686"/>
          </a:xfrm>
          <a:prstGeom prst="rect">
            <a:avLst/>
          </a:prstGeom>
          <a:noFill/>
        </p:spPr>
      </p:pic>
      <p:sp>
        <p:nvSpPr>
          <p:cNvPr id="3" name="Textfeld 2"/>
          <p:cNvSpPr txBox="1"/>
          <p:nvPr/>
        </p:nvSpPr>
        <p:spPr>
          <a:xfrm>
            <a:off x="4139952" y="107340"/>
            <a:ext cx="4957511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b="1" dirty="0" smtClean="0">
                <a:latin typeface="Times New Roman" pitchFamily="18" charset="0"/>
                <a:cs typeface="Times New Roman" pitchFamily="18" charset="0"/>
              </a:rPr>
              <a:t>Konstruktion der deutschsprachigen Adaptation</a:t>
            </a:r>
            <a:endParaRPr lang="de-DE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283968" y="620688"/>
            <a:ext cx="46085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smtClean="0">
                <a:latin typeface="Times New Roman" pitchFamily="18" charset="0"/>
                <a:cs typeface="Times New Roman" pitchFamily="18" charset="0"/>
              </a:rPr>
              <a:t>Aufgabenschwierigkeiten </a:t>
            </a:r>
          </a:p>
          <a:p>
            <a:pPr algn="ctr"/>
            <a:r>
              <a:rPr lang="de-DE" sz="2800" b="1" dirty="0" smtClean="0">
                <a:latin typeface="Times New Roman" pitchFamily="18" charset="0"/>
                <a:cs typeface="Times New Roman" pitchFamily="18" charset="0"/>
              </a:rPr>
              <a:t>aus der Konstruktion</a:t>
            </a:r>
            <a:endParaRPr lang="de-DE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827584" y="5517232"/>
            <a:ext cx="2880320" cy="100811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971600" y="5733256"/>
            <a:ext cx="25726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Aufmerksamkeit</a:t>
            </a:r>
            <a:endParaRPr lang="de-DE" sz="2800" dirty="0"/>
          </a:p>
        </p:txBody>
      </p:sp>
      <p:sp>
        <p:nvSpPr>
          <p:cNvPr id="7" name="Ellipse 6"/>
          <p:cNvSpPr/>
          <p:nvPr/>
        </p:nvSpPr>
        <p:spPr>
          <a:xfrm>
            <a:off x="5868144" y="5510994"/>
            <a:ext cx="2376264" cy="100811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6392867" y="5727018"/>
            <a:ext cx="1347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Sprache</a:t>
            </a:r>
            <a:endParaRPr lang="de-DE" sz="2800" dirty="0"/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028405"/>
              </p:ext>
            </p:extLst>
          </p:nvPr>
        </p:nvGraphicFramePr>
        <p:xfrm>
          <a:off x="35496" y="1965960"/>
          <a:ext cx="4320480" cy="2926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16224"/>
                <a:gridCol w="2304256"/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Aufgabe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Schwierigkeit</a:t>
                      </a:r>
                      <a:endParaRPr lang="de-DE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Punkte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0,85</a:t>
                      </a:r>
                      <a:endParaRPr lang="de-DE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Zahlen &amp; Buchstaben: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dirty="0" smtClean="0"/>
                        <a:t>Teil A bis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tabLst>
                          <a:tab pos="812800" algn="l"/>
                          <a:tab pos="3233738" algn="l"/>
                        </a:tabLst>
                      </a:pPr>
                      <a:r>
                        <a:rPr lang="de-DE" sz="2400" dirty="0" smtClean="0"/>
                        <a:t>Geschwindigkeit,</a:t>
                      </a:r>
                    </a:p>
                    <a:p>
                      <a:pPr>
                        <a:tabLst>
                          <a:tab pos="812800" algn="l"/>
                          <a:tab pos="3233738" algn="l"/>
                        </a:tabLst>
                      </a:pPr>
                      <a:r>
                        <a:rPr lang="de-DE" sz="2400" dirty="0" smtClean="0"/>
                        <a:t>Genauigkeit / Fehler</a:t>
                      </a:r>
                    </a:p>
                    <a:p>
                      <a:endParaRPr lang="de-DE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Straßenszenen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0,75</a:t>
                      </a:r>
                      <a:endParaRPr lang="de-DE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131963"/>
              </p:ext>
            </p:extLst>
          </p:nvPr>
        </p:nvGraphicFramePr>
        <p:xfrm>
          <a:off x="4499993" y="1852940"/>
          <a:ext cx="4597470" cy="3200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52312"/>
                <a:gridCol w="2045158"/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Aufgabe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Schwierigkeit</a:t>
                      </a:r>
                      <a:endParaRPr lang="de-DE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Sprachproduktion 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0,49</a:t>
                      </a:r>
                      <a:endParaRPr lang="de-DE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Sprachverständnis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tabLst>
                          <a:tab pos="812800" algn="l"/>
                          <a:tab pos="3233738" algn="l"/>
                        </a:tabLst>
                      </a:pPr>
                      <a:r>
                        <a:rPr lang="de-DE" sz="2400" dirty="0" smtClean="0"/>
                        <a:t>0,99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Benennen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0,97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Leseverständnis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0,99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Schreiben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0,97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Rechnung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0,83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Netzwerk\80 Orga\NAB-Logo_farbe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927" y="1"/>
            <a:ext cx="3413001" cy="1773686"/>
          </a:xfrm>
          <a:prstGeom prst="rect">
            <a:avLst/>
          </a:prstGeom>
          <a:noFill/>
        </p:spPr>
      </p:pic>
      <p:sp>
        <p:nvSpPr>
          <p:cNvPr id="3" name="Textfeld 2"/>
          <p:cNvSpPr txBox="1"/>
          <p:nvPr/>
        </p:nvSpPr>
        <p:spPr>
          <a:xfrm>
            <a:off x="4139952" y="107340"/>
            <a:ext cx="4957511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b="1" dirty="0" smtClean="0">
                <a:latin typeface="Times New Roman" pitchFamily="18" charset="0"/>
                <a:cs typeface="Times New Roman" pitchFamily="18" charset="0"/>
              </a:rPr>
              <a:t>Konstruktion der deutschsprachigen Adaptation</a:t>
            </a:r>
            <a:endParaRPr lang="de-DE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179512" y="5301208"/>
            <a:ext cx="2376264" cy="100811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467544" y="5543654"/>
            <a:ext cx="18196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Gedächtnis</a:t>
            </a:r>
            <a:endParaRPr lang="de-DE" sz="2800" dirty="0"/>
          </a:p>
        </p:txBody>
      </p:sp>
      <p:sp>
        <p:nvSpPr>
          <p:cNvPr id="12" name="Textfeld 11"/>
          <p:cNvSpPr txBox="1"/>
          <p:nvPr/>
        </p:nvSpPr>
        <p:spPr>
          <a:xfrm>
            <a:off x="4283968" y="620688"/>
            <a:ext cx="46085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smtClean="0">
                <a:latin typeface="Times New Roman" pitchFamily="18" charset="0"/>
                <a:cs typeface="Times New Roman" pitchFamily="18" charset="0"/>
              </a:rPr>
              <a:t>Aufgabenschwierigkeiten </a:t>
            </a:r>
          </a:p>
          <a:p>
            <a:pPr algn="ctr"/>
            <a:r>
              <a:rPr lang="de-DE" sz="2800" b="1" dirty="0" smtClean="0">
                <a:latin typeface="Times New Roman" pitchFamily="18" charset="0"/>
                <a:cs typeface="Times New Roman" pitchFamily="18" charset="0"/>
              </a:rPr>
              <a:t>aus der Konstruktion</a:t>
            </a:r>
            <a:endParaRPr lang="de-DE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elle 14"/>
          <p:cNvGraphicFramePr>
            <a:graphicFrameLocks noGrp="1"/>
          </p:cNvGraphicFramePr>
          <p:nvPr/>
        </p:nvGraphicFramePr>
        <p:xfrm>
          <a:off x="251520" y="2125960"/>
          <a:ext cx="8640960" cy="2743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168352"/>
                <a:gridCol w="1944216"/>
                <a:gridCol w="1944216"/>
                <a:gridCol w="1584176"/>
              </a:tblGrid>
              <a:tr h="370840">
                <a:tc>
                  <a:txBody>
                    <a:bodyPr/>
                    <a:lstStyle/>
                    <a:p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Durchgänge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unmittelbar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verzögert</a:t>
                      </a:r>
                      <a:endParaRPr lang="de-DE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Wortliste lernen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3 + B + </a:t>
                      </a:r>
                      <a:r>
                        <a:rPr lang="de-DE" sz="2400" dirty="0" err="1" smtClean="0"/>
                        <a:t>kva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0,55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0,89</a:t>
                      </a:r>
                      <a:endParaRPr lang="de-DE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Formen lernen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0,75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0,90</a:t>
                      </a:r>
                      <a:endParaRPr lang="de-DE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Geschichte lernen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2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0,80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0,80</a:t>
                      </a:r>
                      <a:endParaRPr lang="de-DE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Medikation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3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0,93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dirty="0" smtClean="0"/>
                        <a:t>0,94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Anschrift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3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0,88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0,93</a:t>
                      </a:r>
                      <a:endParaRPr lang="de-DE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Netzwerk\80 Orga\NAB-Logo_farbe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927" y="1"/>
            <a:ext cx="3413001" cy="1773686"/>
          </a:xfrm>
          <a:prstGeom prst="rect">
            <a:avLst/>
          </a:prstGeom>
          <a:noFill/>
        </p:spPr>
      </p:pic>
      <p:sp>
        <p:nvSpPr>
          <p:cNvPr id="3" name="Textfeld 2"/>
          <p:cNvSpPr txBox="1"/>
          <p:nvPr/>
        </p:nvSpPr>
        <p:spPr>
          <a:xfrm>
            <a:off x="4139952" y="107340"/>
            <a:ext cx="4957511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b="1" dirty="0" smtClean="0">
                <a:latin typeface="Times New Roman" pitchFamily="18" charset="0"/>
                <a:cs typeface="Times New Roman" pitchFamily="18" charset="0"/>
              </a:rPr>
              <a:t>Konstruktion der deutschsprachigen Adaptation</a:t>
            </a:r>
            <a:endParaRPr lang="de-DE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467544" y="1844824"/>
            <a:ext cx="3816424" cy="86409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759737" y="1988840"/>
            <a:ext cx="33040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Exekutive Funktionen</a:t>
            </a:r>
            <a:endParaRPr lang="de-DE" sz="2800" dirty="0"/>
          </a:p>
        </p:txBody>
      </p:sp>
      <p:sp>
        <p:nvSpPr>
          <p:cNvPr id="11" name="Ellipse 10"/>
          <p:cNvSpPr/>
          <p:nvPr/>
        </p:nvSpPr>
        <p:spPr>
          <a:xfrm>
            <a:off x="5580112" y="1700808"/>
            <a:ext cx="2736304" cy="100811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/>
          <p:cNvSpPr txBox="1"/>
          <p:nvPr/>
        </p:nvSpPr>
        <p:spPr>
          <a:xfrm>
            <a:off x="5724128" y="1943254"/>
            <a:ext cx="23667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Wahrnehmung</a:t>
            </a:r>
            <a:endParaRPr lang="de-DE" sz="2800" dirty="0"/>
          </a:p>
        </p:txBody>
      </p:sp>
      <p:sp>
        <p:nvSpPr>
          <p:cNvPr id="13" name="Textfeld 12"/>
          <p:cNvSpPr txBox="1"/>
          <p:nvPr/>
        </p:nvSpPr>
        <p:spPr>
          <a:xfrm>
            <a:off x="4283968" y="620688"/>
            <a:ext cx="46085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smtClean="0">
                <a:latin typeface="Times New Roman" pitchFamily="18" charset="0"/>
                <a:cs typeface="Times New Roman" pitchFamily="18" charset="0"/>
              </a:rPr>
              <a:t>Aufgabenschwierigkeiten </a:t>
            </a:r>
          </a:p>
          <a:p>
            <a:pPr algn="ctr"/>
            <a:r>
              <a:rPr lang="de-DE" sz="2800" b="1" dirty="0" smtClean="0">
                <a:latin typeface="Times New Roman" pitchFamily="18" charset="0"/>
                <a:cs typeface="Times New Roman" pitchFamily="18" charset="0"/>
              </a:rPr>
              <a:t>aus der Konstruktion</a:t>
            </a:r>
            <a:endParaRPr lang="de-DE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Tabelle 13"/>
          <p:cNvGraphicFramePr>
            <a:graphicFrameLocks noGrp="1"/>
          </p:cNvGraphicFramePr>
          <p:nvPr/>
        </p:nvGraphicFramePr>
        <p:xfrm>
          <a:off x="35496" y="2852936"/>
          <a:ext cx="4320480" cy="3200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63109"/>
                <a:gridCol w="2057371"/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Aufgabe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Schwierigkeit</a:t>
                      </a:r>
                      <a:endParaRPr lang="de-DE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Planen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0,85</a:t>
                      </a:r>
                      <a:endParaRPr lang="de-DE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Labyrinthe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0,81</a:t>
                      </a:r>
                      <a:endParaRPr lang="de-DE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Wortflüssigkeit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i="1" dirty="0" smtClean="0"/>
                        <a:t>M</a:t>
                      </a:r>
                      <a:r>
                        <a:rPr lang="de-DE" sz="2400" baseline="0" dirty="0" smtClean="0"/>
                        <a:t> = 20,75</a:t>
                      </a:r>
                      <a:endParaRPr lang="de-DE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Urteilen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0,83</a:t>
                      </a:r>
                      <a:endParaRPr lang="de-DE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Kategorien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i="1" dirty="0" smtClean="0"/>
                        <a:t>M</a:t>
                      </a:r>
                      <a:r>
                        <a:rPr lang="de-DE" sz="2400" baseline="0" dirty="0" smtClean="0"/>
                        <a:t> = 35,97</a:t>
                      </a:r>
                      <a:endParaRPr lang="de-DE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Wörter bilden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i="1" dirty="0" smtClean="0"/>
                        <a:t>M</a:t>
                      </a:r>
                      <a:r>
                        <a:rPr lang="de-DE" sz="2400" baseline="0" dirty="0" smtClean="0"/>
                        <a:t> = 9,00</a:t>
                      </a:r>
                      <a:endParaRPr lang="de-DE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elle 14"/>
          <p:cNvGraphicFramePr>
            <a:graphicFrameLocks noGrp="1"/>
          </p:cNvGraphicFramePr>
          <p:nvPr/>
        </p:nvGraphicFramePr>
        <p:xfrm>
          <a:off x="4788024" y="2852936"/>
          <a:ext cx="432048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3109"/>
                <a:gridCol w="2057371"/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Aufgabe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Schwierigkeit</a:t>
                      </a:r>
                      <a:endParaRPr lang="de-DE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Bilder unterscheiden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0,97</a:t>
                      </a:r>
                      <a:endParaRPr lang="de-DE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Figuren legen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0,71</a:t>
                      </a:r>
                      <a:endParaRPr lang="de-DE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Zeichnen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    Kopie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0,96</a:t>
                      </a:r>
                      <a:endParaRPr lang="de-DE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    Abruf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0,84</a:t>
                      </a:r>
                      <a:endParaRPr lang="de-DE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Stadtplan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0,71</a:t>
                      </a:r>
                      <a:endParaRPr lang="de-DE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222</Words>
  <Application>Microsoft Office PowerPoint</Application>
  <PresentationFormat>Bildschirmpräsentation (4:3)</PresentationFormat>
  <Paragraphs>116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Mona Bornschlegl</dc:creator>
  <cp:lastModifiedBy>Mona Bornschlegl</cp:lastModifiedBy>
  <cp:revision>23</cp:revision>
  <dcterms:modified xsi:type="dcterms:W3CDTF">2014-09-19T09:13:29Z</dcterms:modified>
</cp:coreProperties>
</file>