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5" r:id="rId3"/>
    <p:sldId id="320" r:id="rId4"/>
    <p:sldId id="319" r:id="rId5"/>
    <p:sldId id="312" r:id="rId6"/>
    <p:sldId id="317" r:id="rId7"/>
    <p:sldId id="306" r:id="rId8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rgbClr val="898989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E78"/>
    <a:srgbClr val="5F5F5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70" autoAdjust="0"/>
  </p:normalViewPr>
  <p:slideViewPr>
    <p:cSldViewPr>
      <p:cViewPr>
        <p:scale>
          <a:sx n="100" d="100"/>
          <a:sy n="100" d="100"/>
        </p:scale>
        <p:origin x="-4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e\Psychomaterial\00_Bachelor_Arbeit\Geschlecht_Xquadr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e\Psychomaterial\HiWi\GNP_Poster_Sep2014\GNP_Pr&#228;si_final\verteilung_Apath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weiblich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Tabelle1!$B$1:$C$1</c:f>
              <c:strCache>
                <c:ptCount val="2"/>
                <c:pt idx="0">
                  <c:v>Apathie</c:v>
                </c:pt>
                <c:pt idx="1">
                  <c:v>keine Apathie</c:v>
                </c:pt>
              </c:strCache>
            </c:strRef>
          </c:cat>
          <c:val>
            <c:numRef>
              <c:f>Tabelle1!$B$2:$C$2</c:f>
              <c:numCache>
                <c:formatCode>General</c:formatCode>
                <c:ptCount val="2"/>
                <c:pt idx="0">
                  <c:v>36.0</c:v>
                </c:pt>
                <c:pt idx="1">
                  <c:v>40.0</c:v>
                </c:pt>
              </c:numCache>
            </c:numRef>
          </c:val>
        </c:ser>
        <c:ser>
          <c:idx val="1"/>
          <c:order val="1"/>
          <c:tx>
            <c:strRef>
              <c:f>Tabelle1!$A$3</c:f>
              <c:strCache>
                <c:ptCount val="1"/>
                <c:pt idx="0">
                  <c:v>männlich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Tabelle1!$B$1:$C$1</c:f>
              <c:strCache>
                <c:ptCount val="2"/>
                <c:pt idx="0">
                  <c:v>Apathie</c:v>
                </c:pt>
                <c:pt idx="1">
                  <c:v>keine Apathie</c:v>
                </c:pt>
              </c:strCache>
            </c:strRef>
          </c:cat>
          <c:val>
            <c:numRef>
              <c:f>Tabelle1!$B$3:$C$3</c:f>
              <c:numCache>
                <c:formatCode>General</c:formatCode>
                <c:ptCount val="2"/>
                <c:pt idx="0">
                  <c:v>33.0</c:v>
                </c:pt>
                <c:pt idx="1">
                  <c:v>84.0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403272"/>
        <c:axId val="2131406248"/>
      </c:barChart>
      <c:catAx>
        <c:axId val="2131403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1406248"/>
        <c:crosses val="autoZero"/>
        <c:auto val="1"/>
        <c:lblAlgn val="ctr"/>
        <c:lblOffset val="100"/>
        <c:noMultiLvlLbl val="0"/>
      </c:catAx>
      <c:valAx>
        <c:axId val="2131406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1403272"/>
        <c:crosses val="autoZero"/>
        <c:crossBetween val="between"/>
        <c:majorUnit val="20.0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/>
                      <a:t>42%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31%</a:t>
                    </a:r>
                    <a:endParaRPr lang="en-US" sz="16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/>
                      <a:t>22%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0296531058617673"/>
                  <c:y val="0.141711286089239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Tabelle1!$A$1:$A$4</c:f>
              <c:strCache>
                <c:ptCount val="4"/>
                <c:pt idx="0">
                  <c:v>keine Apathie/keine Depression</c:v>
                </c:pt>
                <c:pt idx="1">
                  <c:v>Komorbidität</c:v>
                </c:pt>
                <c:pt idx="2">
                  <c:v>depressiv</c:v>
                </c:pt>
                <c:pt idx="3">
                  <c:v>apathisch</c:v>
                </c:pt>
              </c:strCache>
            </c:strRef>
          </c:cat>
          <c:val>
            <c:numRef>
              <c:f>Tabelle1!$B$1:$B$4</c:f>
              <c:numCache>
                <c:formatCode>General</c:formatCode>
                <c:ptCount val="4"/>
                <c:pt idx="0">
                  <c:v>42.5</c:v>
                </c:pt>
                <c:pt idx="1">
                  <c:v>31.1</c:v>
                </c:pt>
                <c:pt idx="2">
                  <c:v>21.8</c:v>
                </c:pt>
                <c:pt idx="3">
                  <c:v>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591944225721785"/>
          <c:y val="0.141438676097691"/>
          <c:w val="0.391389107611549"/>
          <c:h val="0.63124658570221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737CCA37-5F58-A444-8A34-B8E41FFF3FCE}" type="datetimeFigureOut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74551A7-D737-7B43-ACB1-5F7E2B402F5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514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936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Analyse der Geri,…..DS 15 Items</a:t>
            </a:r>
            <a:r>
              <a:rPr lang="de-DE" baseline="0" dirty="0" smtClean="0"/>
              <a:t> </a:t>
            </a:r>
            <a:r>
              <a:rPr lang="de-DE" dirty="0" smtClean="0"/>
              <a:t>– Apathie /Stimmung</a:t>
            </a:r>
          </a:p>
          <a:p>
            <a:endParaRPr lang="de-DE" dirty="0" smtClean="0"/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lang="de-DE" baseline="0" dirty="0" smtClean="0"/>
              <a:t>Faktorenstruktur</a:t>
            </a:r>
            <a:endParaRPr lang="de-DE" dirty="0" smtClean="0"/>
          </a:p>
          <a:p>
            <a:pPr marL="228600" indent="-228600">
              <a:buAutoNum type="alphaLcPeriod"/>
            </a:pPr>
            <a:r>
              <a:rPr lang="de-DE" dirty="0" smtClean="0"/>
              <a:t>Häufigkeit</a:t>
            </a:r>
            <a:r>
              <a:rPr lang="de-DE" baseline="0" dirty="0" smtClean="0"/>
              <a:t> selbstberichteter </a:t>
            </a:r>
            <a:r>
              <a:rPr lang="de-DE" baseline="0" dirty="0" err="1" smtClean="0"/>
              <a:t>Apathiesymptome</a:t>
            </a:r>
            <a:endParaRPr lang="de-DE" baseline="0" dirty="0" smtClean="0"/>
          </a:p>
          <a:p>
            <a:pPr marL="228600" indent="-228600">
              <a:buAutoNum type="alphaLcPeriod"/>
            </a:pPr>
            <a:r>
              <a:rPr lang="de-DE" baseline="0" dirty="0" err="1" smtClean="0"/>
              <a:t>Einflusfaktoren</a:t>
            </a:r>
            <a:endParaRPr lang="de-DE" baseline="0" dirty="0" smtClean="0"/>
          </a:p>
          <a:p>
            <a:endParaRPr lang="de-DE" dirty="0" smtClean="0"/>
          </a:p>
          <a:p>
            <a:r>
              <a:rPr lang="en-US" dirty="0" smtClean="0"/>
              <a:t>K</a:t>
            </a:r>
            <a:r>
              <a:rPr lang="de-DE" dirty="0" err="1" smtClean="0"/>
              <a:t>linisch</a:t>
            </a:r>
            <a:r>
              <a:rPr lang="de-DE" dirty="0" smtClean="0"/>
              <a:t> relevante Symptomatik - PSD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141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Genauere Stichprobenbeschreibung?</a:t>
            </a:r>
          </a:p>
          <a:p>
            <a:endParaRPr lang="de-DE" dirty="0" smtClean="0"/>
          </a:p>
          <a:p>
            <a:r>
              <a:rPr lang="de-DE" dirty="0" smtClean="0"/>
              <a:t>GDS -15 Gesamtwert</a:t>
            </a:r>
          </a:p>
          <a:p>
            <a:endParaRPr lang="de-DE" dirty="0" smtClean="0"/>
          </a:p>
          <a:p>
            <a:r>
              <a:rPr lang="de-DE" dirty="0" smtClean="0"/>
              <a:t>Alltagsfunktionen (ADL)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46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Genauere Stichprobenbeschreibung?</a:t>
            </a:r>
          </a:p>
          <a:p>
            <a:endParaRPr lang="de-DE" dirty="0" smtClean="0"/>
          </a:p>
          <a:p>
            <a:r>
              <a:rPr lang="de-DE" dirty="0" smtClean="0"/>
              <a:t>GDS -15 Gesamtwert</a:t>
            </a:r>
          </a:p>
          <a:p>
            <a:endParaRPr lang="de-DE" dirty="0" smtClean="0"/>
          </a:p>
          <a:p>
            <a:r>
              <a:rPr lang="de-DE" dirty="0" smtClean="0"/>
              <a:t>Alltagsfunktionen (ADL)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462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79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4551A7-D737-7B43-ACB1-5F7E2B402F5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936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9883-6C4A-F449-BDB6-991D6E28F6B0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0457-7B7F-7D46-86B0-5D0E3D97F5E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22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6CA88-DF8E-0D41-AE68-615C228FAFFF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43889-1726-C243-8049-CDEEC1B6E3E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06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67D39-9A80-6144-86FA-7FB1CE2E824D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2ECE-7046-314E-AC88-2DC1D8AE84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87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1C12-1027-8C4F-846E-3148E9252FA5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62C8-BC4D-D341-B43F-F8F3AFC1F15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20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6ACCA-EE51-4A4F-A9A8-57FF50A9F2ED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B889-7096-064D-A7DA-37504F3D9F9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4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FF99-74FD-1247-8D2D-94222549E508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EF4B-4169-E44C-977A-838FAF6E1BC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35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1B09-6B7E-974E-B49A-64A0D0DDF252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F0929-A89E-8D41-9E5E-9D58EE483F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95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D1D2-17D6-CA4E-B9D9-581F74142543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6324-2063-9B44-A992-4E504A634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47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49660-9652-044A-B220-E1F09800D3C6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255F2-CA98-8A4E-BDF9-D6BE633C7AE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51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B137-F0DB-EA4E-9B0A-9FF52758C37D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91DC-351A-2349-8B1B-B118EEC1951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20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5CBA-53A2-C048-BD9A-C60501227A79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A092-9522-FD49-8DE0-2A669B6E93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08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682A52B-CB62-AF42-ACC7-2280C1D00413}" type="datetime1">
              <a:rPr lang="de-DE"/>
              <a:pPr>
                <a:defRPr/>
              </a:pPr>
              <a:t>19.09.14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30. Symposium Klinische Psychologie und Psychotherapie, Luxemburg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0C13CF42-2C89-B74B-BBF1-54C3539FFC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ECDA02-8DCC-884F-A820-F5EE057199BA}" type="slidenum">
              <a:rPr lang="de-DE">
                <a:latin typeface="Calibri" charset="0"/>
                <a:cs typeface="Arial" charset="0"/>
              </a:rPr>
              <a:pPr eaLnBrk="1" hangingPunct="1"/>
              <a:t>1</a:t>
            </a:fld>
            <a:endParaRPr lang="de-DE">
              <a:latin typeface="Calibri" charset="0"/>
              <a:cs typeface="Arial" charset="0"/>
            </a:endParaRPr>
          </a:p>
        </p:txBody>
      </p:sp>
      <p:pic>
        <p:nvPicPr>
          <p:cNvPr id="26626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188913"/>
            <a:ext cx="1538287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627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hteck 9"/>
          <p:cNvSpPr/>
          <p:nvPr/>
        </p:nvSpPr>
        <p:spPr>
          <a:xfrm>
            <a:off x="8388350" y="6381750"/>
            <a:ext cx="503238" cy="287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/>
          </a:p>
        </p:txBody>
      </p:sp>
      <p:sp>
        <p:nvSpPr>
          <p:cNvPr id="26629" name="Rectangle 10"/>
          <p:cNvSpPr>
            <a:spLocks noChangeArrowheads="1"/>
          </p:cNvSpPr>
          <p:nvPr/>
        </p:nvSpPr>
        <p:spPr bwMode="auto">
          <a:xfrm>
            <a:off x="1378856" y="1916655"/>
            <a:ext cx="640851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3200" b="1" dirty="0" err="1" smtClean="0">
                <a:solidFill>
                  <a:srgbClr val="061E78"/>
                </a:solidFill>
              </a:rPr>
              <a:t>Apathiesymptome</a:t>
            </a:r>
            <a:r>
              <a:rPr lang="de-DE" sz="3200" b="1" dirty="0" smtClean="0">
                <a:solidFill>
                  <a:srgbClr val="061E78"/>
                </a:solidFill>
              </a:rPr>
              <a:t> </a:t>
            </a:r>
            <a:r>
              <a:rPr lang="de-DE" sz="3200" b="1" dirty="0">
                <a:solidFill>
                  <a:srgbClr val="061E78"/>
                </a:solidFill>
              </a:rPr>
              <a:t>nach Schlaganfall:  </a:t>
            </a:r>
          </a:p>
          <a:p>
            <a:pPr>
              <a:defRPr/>
            </a:pPr>
            <a:r>
              <a:rPr lang="de-DE" sz="1800" b="1" dirty="0">
                <a:solidFill>
                  <a:srgbClr val="061E78"/>
                </a:solidFill>
              </a:rPr>
              <a:t>Eine Untersuchung von Einflussfaktoren und</a:t>
            </a:r>
          </a:p>
          <a:p>
            <a:pPr>
              <a:defRPr/>
            </a:pPr>
            <a:r>
              <a:rPr lang="de-DE" sz="1800" b="1" dirty="0">
                <a:solidFill>
                  <a:srgbClr val="061E78"/>
                </a:solidFill>
              </a:rPr>
              <a:t> Abgrenzung zur </a:t>
            </a:r>
            <a:r>
              <a:rPr lang="de-DE" sz="1800" b="1" dirty="0" err="1">
                <a:solidFill>
                  <a:srgbClr val="061E78"/>
                </a:solidFill>
              </a:rPr>
              <a:t>Poststroke</a:t>
            </a:r>
            <a:r>
              <a:rPr lang="de-DE" sz="1800" b="1" dirty="0">
                <a:solidFill>
                  <a:srgbClr val="061E78"/>
                </a:solidFill>
              </a:rPr>
              <a:t>-Depression </a:t>
            </a: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1702594" y="4149725"/>
            <a:ext cx="57610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1800" b="1" dirty="0">
                <a:solidFill>
                  <a:schemeClr val="tx1"/>
                </a:solidFill>
                <a:latin typeface="Calibri" charset="0"/>
              </a:rPr>
              <a:t>  </a:t>
            </a:r>
            <a:r>
              <a:rPr lang="de-DE" sz="3200" dirty="0">
                <a:solidFill>
                  <a:schemeClr val="tx1"/>
                </a:solidFill>
              </a:rPr>
              <a:t> </a:t>
            </a:r>
            <a:r>
              <a:rPr lang="de-DE" sz="1600" dirty="0" err="1">
                <a:solidFill>
                  <a:schemeClr val="tx1"/>
                </a:solidFill>
              </a:rPr>
              <a:t>Anima</a:t>
            </a:r>
            <a:r>
              <a:rPr lang="de-DE" sz="1600" dirty="0">
                <a:solidFill>
                  <a:schemeClr val="tx1"/>
                </a:solidFill>
              </a:rPr>
              <a:t> Pieper</a:t>
            </a:r>
            <a:r>
              <a:rPr lang="en-GB" altLang="de-DE" sz="1600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</a:t>
            </a:r>
            <a:r>
              <a:rPr lang="de-DE" sz="1600" u="sng" dirty="0">
                <a:solidFill>
                  <a:schemeClr val="tx1"/>
                </a:solidFill>
              </a:rPr>
              <a:t>Inga-Marlen </a:t>
            </a:r>
            <a:r>
              <a:rPr lang="de-DE" sz="1600" u="sng" dirty="0" err="1">
                <a:solidFill>
                  <a:schemeClr val="tx1"/>
                </a:solidFill>
              </a:rPr>
              <a:t>Pontow</a:t>
            </a:r>
            <a:r>
              <a:rPr lang="en-GB" altLang="de-DE" sz="1600" u="sng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Anna Lewin-Richter</a:t>
            </a:r>
            <a:r>
              <a:rPr lang="en-GB" altLang="de-DE" sz="1600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Michael </a:t>
            </a:r>
            <a:r>
              <a:rPr lang="de-DE" sz="1600" dirty="0" err="1">
                <a:solidFill>
                  <a:schemeClr val="tx1"/>
                </a:solidFill>
              </a:rPr>
              <a:t>Jöbges</a:t>
            </a:r>
            <a:r>
              <a:rPr lang="en-GB" altLang="de-DE" sz="1600" baseline="30000" dirty="0">
                <a:solidFill>
                  <a:schemeClr val="tx1"/>
                </a:solidFill>
              </a:rPr>
              <a:t>2</a:t>
            </a:r>
            <a:r>
              <a:rPr lang="de-DE" sz="1600" dirty="0" smtClean="0">
                <a:solidFill>
                  <a:schemeClr val="tx1"/>
                </a:solidFill>
              </a:rPr>
              <a:t>, Christa </a:t>
            </a:r>
            <a:r>
              <a:rPr lang="de-DE" sz="1600" dirty="0" err="1" smtClean="0">
                <a:solidFill>
                  <a:schemeClr val="tx1"/>
                </a:solidFill>
              </a:rPr>
              <a:t>Letsch</a:t>
            </a:r>
            <a:r>
              <a:rPr lang="en-GB" altLang="de-DE" sz="1600" baseline="30000" dirty="0" smtClean="0">
                <a:solidFill>
                  <a:schemeClr val="tx1"/>
                </a:solidFill>
              </a:rPr>
              <a:t>3</a:t>
            </a:r>
            <a:r>
              <a:rPr lang="de-DE" sz="1600" dirty="0" smtClean="0">
                <a:solidFill>
                  <a:schemeClr val="tx1"/>
                </a:solidFill>
              </a:rPr>
              <a:t>, Katja </a:t>
            </a:r>
            <a:r>
              <a:rPr lang="de-DE" sz="1600" dirty="0" err="1">
                <a:solidFill>
                  <a:schemeClr val="tx1"/>
                </a:solidFill>
              </a:rPr>
              <a:t>Werheid</a:t>
            </a:r>
            <a:r>
              <a:rPr lang="en-GB" altLang="de-DE" sz="1600" baseline="30000" dirty="0" smtClean="0">
                <a:solidFill>
                  <a:schemeClr val="tx1"/>
                </a:solidFill>
              </a:rPr>
              <a:t>1</a:t>
            </a:r>
          </a:p>
          <a:p>
            <a:pPr>
              <a:defRPr/>
            </a:pPr>
            <a:endParaRPr lang="en-GB" altLang="de-DE" sz="1800" baseline="30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de-DE" i="1" baseline="30000" dirty="0">
                <a:solidFill>
                  <a:schemeClr val="tx1"/>
                </a:solidFill>
              </a:rPr>
              <a:t>1 </a:t>
            </a:r>
            <a:r>
              <a:rPr lang="de-DE" i="1" dirty="0" err="1">
                <a:solidFill>
                  <a:schemeClr val="tx1"/>
                </a:solidFill>
              </a:rPr>
              <a:t>Gerontopsychologie</a:t>
            </a:r>
            <a:r>
              <a:rPr lang="de-DE" i="1" dirty="0">
                <a:solidFill>
                  <a:schemeClr val="tx1"/>
                </a:solidFill>
              </a:rPr>
              <a:t> Humboldt Universität zu Berlin, </a:t>
            </a:r>
            <a:r>
              <a:rPr lang="en-GB" altLang="de-DE" i="1" baseline="30000" dirty="0">
                <a:solidFill>
                  <a:schemeClr val="tx1"/>
                </a:solidFill>
              </a:rPr>
              <a:t>2</a:t>
            </a:r>
            <a:r>
              <a:rPr lang="de-DE" i="1" dirty="0">
                <a:solidFill>
                  <a:schemeClr val="tx1"/>
                </a:solidFill>
              </a:rPr>
              <a:t> Neurologie </a:t>
            </a:r>
            <a:r>
              <a:rPr lang="de-DE" i="1" dirty="0" err="1" smtClean="0">
                <a:solidFill>
                  <a:schemeClr val="tx1"/>
                </a:solidFill>
              </a:rPr>
              <a:t>Brandenburgklinik</a:t>
            </a:r>
            <a:r>
              <a:rPr lang="de-DE" i="1" dirty="0" smtClean="0">
                <a:solidFill>
                  <a:schemeClr val="tx1"/>
                </a:solidFill>
              </a:rPr>
              <a:t>, </a:t>
            </a:r>
            <a:r>
              <a:rPr lang="en-GB" altLang="de-DE" i="1" baseline="30000" dirty="0" smtClean="0">
                <a:solidFill>
                  <a:schemeClr val="tx1"/>
                </a:solidFill>
              </a:rPr>
              <a:t>3 </a:t>
            </a:r>
            <a:r>
              <a:rPr lang="de-DE" i="1" dirty="0">
                <a:solidFill>
                  <a:schemeClr val="tx1"/>
                </a:solidFill>
              </a:rPr>
              <a:t>Neurologie Bad Segeberg bei Kiel </a:t>
            </a:r>
          </a:p>
          <a:p>
            <a:r>
              <a:rPr lang="de-DE" sz="1800" b="1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r>
              <a:rPr lang="de-DE" sz="1800" dirty="0">
                <a:solidFill>
                  <a:srgbClr val="000000"/>
                </a:solidFill>
                <a:cs typeface="Arial" charset="0"/>
              </a:rPr>
              <a:t>  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63688" y="404664"/>
            <a:ext cx="5905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sz="1800" b="1" dirty="0" smtClean="0">
                <a:solidFill>
                  <a:schemeClr val="bg1">
                    <a:lumMod val="65000"/>
                  </a:schemeClr>
                </a:solidFill>
              </a:rPr>
              <a:t>29</a:t>
            </a:r>
            <a:r>
              <a:rPr lang="de-DE" sz="1800" b="1" dirty="0">
                <a:solidFill>
                  <a:schemeClr val="bg1">
                    <a:lumMod val="65000"/>
                  </a:schemeClr>
                </a:solidFill>
              </a:rPr>
              <a:t>. Jahrestagung der Gesellschaft für Neuropsychologie</a:t>
            </a:r>
          </a:p>
          <a:p>
            <a:r>
              <a:rPr lang="de-DE" sz="1800" b="1" dirty="0" smtClean="0">
                <a:solidFill>
                  <a:schemeClr val="bg1">
                    <a:lumMod val="65000"/>
                  </a:schemeClr>
                </a:solidFill>
              </a:rPr>
              <a:t>Universität Oldenburg </a:t>
            </a:r>
            <a:r>
              <a:rPr lang="de-DE" sz="1800" b="1" dirty="0">
                <a:solidFill>
                  <a:schemeClr val="bg1">
                    <a:lumMod val="65000"/>
                  </a:schemeClr>
                </a:solidFill>
              </a:rPr>
              <a:t>18.09.2014 - 20.09.2014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29. Jahrestagung der Gesellschaft für 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Picture 1" descr="GNP-Logo.tif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2" y="674175"/>
            <a:ext cx="1703490" cy="558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137557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400" b="1" dirty="0" smtClean="0"/>
              <a:t>Depressionen</a:t>
            </a:r>
            <a:r>
              <a:rPr lang="de-DE" altLang="de-DE" sz="2400" dirty="0" smtClean="0"/>
              <a:t> nach Schlaganfall: ca. 30%</a:t>
            </a:r>
            <a:r>
              <a:rPr lang="de-DE" sz="2400" dirty="0" smtClean="0"/>
              <a:t> der Patienten </a:t>
            </a:r>
            <a:r>
              <a:rPr lang="de-DE" sz="1400" i="1" dirty="0" smtClean="0"/>
              <a:t>(</a:t>
            </a:r>
            <a:r>
              <a:rPr lang="de-DE" sz="1400" i="1" dirty="0" err="1" smtClean="0"/>
              <a:t>Hackett</a:t>
            </a:r>
            <a:r>
              <a:rPr lang="de-DE" sz="1400" i="1" dirty="0" smtClean="0"/>
              <a:t>, 2005)</a:t>
            </a:r>
          </a:p>
          <a:p>
            <a:pPr marL="0" indent="0" algn="just" eaLnBrk="1" hangingPunct="1">
              <a:lnSpc>
                <a:spcPct val="125000"/>
              </a:lnSpc>
              <a:spcBef>
                <a:spcPct val="0"/>
              </a:spcBef>
              <a:buNone/>
            </a:pPr>
            <a:endParaRPr lang="de-DE" sz="1400" i="1" dirty="0"/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400" b="1" dirty="0" smtClean="0"/>
              <a:t>Apathie</a:t>
            </a:r>
            <a:r>
              <a:rPr lang="de-DE" altLang="de-DE" sz="2400" dirty="0" smtClean="0"/>
              <a:t> nach Schlaganfall: </a:t>
            </a:r>
          </a:p>
          <a:p>
            <a:pPr lvl="1"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000" dirty="0"/>
              <a:t>wenig zur Häufigkeit bekannt </a:t>
            </a:r>
            <a:r>
              <a:rPr lang="de-DE" altLang="de-DE" sz="1400" i="1" dirty="0"/>
              <a:t>(</a:t>
            </a:r>
            <a:r>
              <a:rPr lang="de-DE" sz="1400" i="1" dirty="0"/>
              <a:t>van </a:t>
            </a:r>
            <a:r>
              <a:rPr lang="de-DE" sz="1400" i="1" dirty="0" err="1"/>
              <a:t>Reekum</a:t>
            </a:r>
            <a:r>
              <a:rPr lang="de-DE" sz="1400" i="1" dirty="0"/>
              <a:t>, 2005)</a:t>
            </a:r>
            <a:endParaRPr lang="de-DE" altLang="de-DE" sz="1400" i="1" dirty="0"/>
          </a:p>
          <a:p>
            <a:pPr lvl="1"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000" dirty="0" smtClean="0"/>
              <a:t>Negative </a:t>
            </a:r>
            <a:r>
              <a:rPr lang="de-DE" altLang="de-DE" sz="2000" dirty="0"/>
              <a:t>Effekte </a:t>
            </a:r>
            <a:r>
              <a:rPr lang="de-DE" altLang="de-DE" sz="2000" dirty="0" smtClean="0"/>
              <a:t>auf </a:t>
            </a:r>
            <a:r>
              <a:rPr lang="de-DE" altLang="de-DE" sz="2000" b="1" dirty="0" smtClean="0"/>
              <a:t>Rehabilitationsprozess</a:t>
            </a:r>
            <a:r>
              <a:rPr lang="de-DE" altLang="de-DE" sz="2000" dirty="0" smtClean="0"/>
              <a:t> </a:t>
            </a:r>
            <a:r>
              <a:rPr lang="de-DE" altLang="de-DE" sz="1400" i="1" dirty="0" smtClean="0"/>
              <a:t>(</a:t>
            </a:r>
            <a:r>
              <a:rPr lang="en-US" sz="1400" i="1" dirty="0"/>
              <a:t>van </a:t>
            </a:r>
            <a:r>
              <a:rPr lang="en-US" sz="1400" i="1" dirty="0" smtClean="0"/>
              <a:t>Dalen, 2013)</a:t>
            </a:r>
            <a:endParaRPr lang="de-DE" altLang="de-DE" sz="1400" i="1" dirty="0" smtClean="0"/>
          </a:p>
          <a:p>
            <a:pPr lvl="1"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000" dirty="0"/>
              <a:t>Diagnostisch schwer abgrenzbar zur Depression </a:t>
            </a:r>
            <a:r>
              <a:rPr lang="de-DE" altLang="de-DE" sz="1400" i="1" dirty="0" smtClean="0"/>
              <a:t>(</a:t>
            </a:r>
            <a:r>
              <a:rPr lang="de-DE" sz="1400" i="1" dirty="0"/>
              <a:t>Adams, </a:t>
            </a:r>
            <a:r>
              <a:rPr lang="de-DE" sz="1400" i="1" dirty="0" smtClean="0"/>
              <a:t>2001;</a:t>
            </a:r>
            <a:r>
              <a:rPr lang="en-US" sz="1400" i="1" dirty="0" smtClean="0"/>
              <a:t> </a:t>
            </a:r>
            <a:r>
              <a:rPr lang="en-US" sz="1400" i="1" dirty="0"/>
              <a:t>van Dalen, </a:t>
            </a:r>
            <a:r>
              <a:rPr lang="en-US" sz="1400" i="1" dirty="0" smtClean="0"/>
              <a:t>2013)</a:t>
            </a:r>
            <a:r>
              <a:rPr lang="de-DE" sz="1400" i="1" dirty="0" smtClean="0"/>
              <a:t> </a:t>
            </a:r>
            <a:endParaRPr lang="de-DE" altLang="de-DE" sz="1400" i="1" dirty="0"/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  <a:buFontTx/>
              <a:buChar char="-"/>
            </a:pPr>
            <a:endParaRPr lang="de-DE" altLang="de-DE" sz="2400" dirty="0" smtClean="0"/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de-DE" altLang="de-DE" sz="2400" b="1" dirty="0" smtClean="0"/>
              <a:t>Ziel der vorliegenden Studie: </a:t>
            </a:r>
            <a:endParaRPr lang="de-DE" altLang="de-DE" sz="2400" b="1" dirty="0"/>
          </a:p>
          <a:p>
            <a:pPr marL="0" indent="0" algn="just" eaLnBrk="1" hangingPunct="1">
              <a:lnSpc>
                <a:spcPct val="125000"/>
              </a:lnSpc>
              <a:spcBef>
                <a:spcPct val="0"/>
              </a:spcBef>
              <a:buNone/>
            </a:pPr>
            <a:r>
              <a:rPr lang="de-DE" altLang="de-DE" sz="1800" dirty="0" smtClean="0"/>
              <a:t>      Analyse der Geriatrischen Depressionsskala (GDS-15): Apathie &amp; Stimmungsitems</a:t>
            </a:r>
          </a:p>
          <a:p>
            <a:pPr marL="800100" lvl="1" indent="-342900" algn="just" eaLnBrk="1" hangingPunct="1">
              <a:lnSpc>
                <a:spcPct val="125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de-DE" altLang="de-DE" sz="1800" dirty="0"/>
              <a:t>Faktorenstruktur der GDS-15</a:t>
            </a:r>
            <a:endParaRPr lang="en-GB" altLang="de-DE" sz="1800" dirty="0"/>
          </a:p>
          <a:p>
            <a:pPr marL="800100" lvl="1" indent="-342900" algn="just" eaLnBrk="1" hangingPunct="1">
              <a:lnSpc>
                <a:spcPct val="125000"/>
              </a:lnSpc>
              <a:spcBef>
                <a:spcPct val="0"/>
              </a:spcBef>
              <a:buAutoNum type="arabicPeriod"/>
            </a:pPr>
            <a:r>
              <a:rPr lang="de-DE" altLang="de-DE" sz="1800" dirty="0" smtClean="0"/>
              <a:t>Häufigkeit selbstberichteter </a:t>
            </a:r>
            <a:r>
              <a:rPr lang="de-DE" altLang="de-DE" sz="1800" dirty="0" err="1" smtClean="0"/>
              <a:t>Apathiesymptome</a:t>
            </a:r>
            <a:endParaRPr lang="de-DE" altLang="de-DE" sz="1800" dirty="0" smtClean="0"/>
          </a:p>
          <a:p>
            <a:pPr marL="800100" lvl="1" indent="-342900" algn="just" eaLnBrk="1" hangingPunct="1">
              <a:lnSpc>
                <a:spcPct val="125000"/>
              </a:lnSpc>
              <a:spcBef>
                <a:spcPct val="0"/>
              </a:spcBef>
              <a:buAutoNum type="arabicPeriod"/>
            </a:pPr>
            <a:r>
              <a:rPr lang="de-DE" altLang="de-DE" sz="1800" dirty="0"/>
              <a:t>Einflussfaktoren von </a:t>
            </a:r>
            <a:r>
              <a:rPr lang="de-DE" altLang="de-DE" sz="1800" dirty="0" err="1" smtClean="0"/>
              <a:t>Apathiesymptomen</a:t>
            </a:r>
            <a:endParaRPr lang="de-DE" altLang="de-DE" sz="1800" dirty="0" smtClean="0"/>
          </a:p>
        </p:txBody>
      </p:sp>
      <p:sp>
        <p:nvSpPr>
          <p:cNvPr id="27650" name="Foliennummernplatzhalt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A6B4C80-BF99-B84A-8E8A-E0789813A433}" type="slidenum">
              <a:rPr lang="de-DE">
                <a:latin typeface="Calibri" charset="0"/>
                <a:cs typeface="Arial" charset="0"/>
              </a:rPr>
              <a:pPr eaLnBrk="1" hangingPunct="1"/>
              <a:t>2</a:t>
            </a:fld>
            <a:endParaRPr lang="de-DE" dirty="0">
              <a:latin typeface="Calibri" charset="0"/>
              <a:cs typeface="Arial" charset="0"/>
            </a:endParaRPr>
          </a:p>
        </p:txBody>
      </p:sp>
      <p:cxnSp>
        <p:nvCxnSpPr>
          <p:cNvPr id="27651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33337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600" b="1" dirty="0" smtClean="0">
                <a:solidFill>
                  <a:srgbClr val="061E78"/>
                </a:solidFill>
                <a:latin typeface="+mj-lt"/>
                <a:cs typeface="Arial"/>
              </a:rPr>
              <a:t>Einleitung</a:t>
            </a:r>
            <a:endParaRPr lang="de-DE" sz="3600" b="1" dirty="0">
              <a:solidFill>
                <a:srgbClr val="061E78"/>
              </a:solidFill>
              <a:latin typeface="+mj-lt"/>
              <a:cs typeface="Arial"/>
            </a:endParaRPr>
          </a:p>
        </p:txBody>
      </p:sp>
      <p:cxnSp>
        <p:nvCxnSpPr>
          <p:cNvPr id="27653" name="Straight Connector 6"/>
          <p:cNvCxnSpPr>
            <a:cxnSpLocks noChangeShapeType="1"/>
          </p:cNvCxnSpPr>
          <p:nvPr/>
        </p:nvCxnSpPr>
        <p:spPr bwMode="auto">
          <a:xfrm>
            <a:off x="446088" y="1052513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1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42" y="92544"/>
            <a:ext cx="724292" cy="7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ußzeilenplatzhalter 3"/>
          <p:cNvSpPr txBox="1">
            <a:spLocks/>
          </p:cNvSpPr>
          <p:nvPr/>
        </p:nvSpPr>
        <p:spPr>
          <a:xfrm>
            <a:off x="3135313" y="6334309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29. Jahrestagung der Gesellschaft für 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4491"/>
              </p:ext>
            </p:extLst>
          </p:nvPr>
        </p:nvGraphicFramePr>
        <p:xfrm>
          <a:off x="539552" y="2564904"/>
          <a:ext cx="8245425" cy="4069385"/>
        </p:xfrm>
        <a:graphic>
          <a:graphicData uri="http://schemas.openxmlformats.org/drawingml/2006/table">
            <a:tbl>
              <a:tblPr/>
              <a:tblGrid>
                <a:gridCol w="2117555"/>
                <a:gridCol w="1534074"/>
                <a:gridCol w="1668583"/>
                <a:gridCol w="1684419"/>
                <a:gridCol w="1240794"/>
              </a:tblGrid>
              <a:tr h="84804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Deskriptive </a:t>
                      </a:r>
                      <a:r>
                        <a:rPr lang="de-D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Statistiken</a:t>
                      </a:r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2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235" algn="l"/>
                        </a:tabLst>
                      </a:pP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9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b="0" i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Geschlecht:</a:t>
                      </a:r>
                      <a:r>
                        <a:rPr lang="de-DE" sz="18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de-DE" sz="1800" b="0" i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i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M=60,6% (</a:t>
                      </a:r>
                      <a:r>
                        <a:rPr lang="de-DE" sz="1800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117)</a:t>
                      </a:r>
                      <a:endParaRPr lang="de-DE" sz="1800" i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i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W= 39,4% (76)</a:t>
                      </a:r>
                      <a:endParaRPr lang="de-DE" sz="1800" i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235" algn="l"/>
                        </a:tabLst>
                      </a:pPr>
                      <a:endParaRPr lang="de-DE" sz="2800" i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82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</a:t>
                      </a: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SD</a:t>
                      </a: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Median</a:t>
                      </a: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235" algn="l"/>
                        </a:tabLs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Range</a:t>
                      </a: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23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Alter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63,3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10,2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37235" algn="l"/>
                        </a:tabLs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42 </a:t>
                      </a: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GDS-3A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1,1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1,1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GDS-12D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2,7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2,8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3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GDS-15</a:t>
                      </a:r>
                      <a:endParaRPr lang="de-DE" sz="18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3,81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3,55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0 -</a:t>
                      </a:r>
                      <a:r>
                        <a:rPr lang="de-DE" sz="18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14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Barthel-Index</a:t>
                      </a:r>
                      <a:endParaRPr lang="de-DE" sz="18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86,2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20,7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15 – </a:t>
                      </a:r>
                      <a:r>
                        <a:rPr lang="de-DE" sz="18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1" marR="685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5366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de-DE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69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0565E5-794A-3240-9893-5A7B6B30184D}" type="slidenum">
              <a:rPr lang="de-DE">
                <a:latin typeface="Calibri" charset="0"/>
                <a:cs typeface="Arial" charset="0"/>
              </a:rPr>
              <a:pPr eaLnBrk="1" hangingPunct="1"/>
              <a:t>3</a:t>
            </a:fld>
            <a:endParaRPr lang="de-DE">
              <a:latin typeface="Calibri" charset="0"/>
              <a:cs typeface="Arial" charset="0"/>
            </a:endParaRPr>
          </a:p>
        </p:txBody>
      </p:sp>
      <p:sp>
        <p:nvSpPr>
          <p:cNvPr id="29700" name="Title 1"/>
          <p:cNvSpPr>
            <a:spLocks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sz="4400">
                <a:solidFill>
                  <a:schemeClr val="bg1"/>
                </a:solidFill>
              </a:rPr>
              <a:t>Erhöhte Mortalität</a:t>
            </a:r>
          </a:p>
        </p:txBody>
      </p:sp>
      <p:cxnSp>
        <p:nvCxnSpPr>
          <p:cNvPr id="29705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0" y="33337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3600" b="1" dirty="0" smtClean="0">
                <a:solidFill>
                  <a:srgbClr val="061E78"/>
                </a:solidFill>
                <a:cs typeface="Arial" charset="0"/>
              </a:rPr>
              <a:t>Methode</a:t>
            </a:r>
          </a:p>
        </p:txBody>
      </p:sp>
      <p:cxnSp>
        <p:nvCxnSpPr>
          <p:cNvPr id="29708" name="Straight Connector 6"/>
          <p:cNvCxnSpPr>
            <a:cxnSpLocks noChangeShapeType="1"/>
          </p:cNvCxnSpPr>
          <p:nvPr/>
        </p:nvCxnSpPr>
        <p:spPr bwMode="auto">
          <a:xfrm>
            <a:off x="446088" y="1052513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1219200"/>
            <a:ext cx="4320480" cy="2538645"/>
          </a:xfrm>
        </p:spPr>
        <p:txBody>
          <a:bodyPr/>
          <a:lstStyle/>
          <a:p>
            <a:r>
              <a:rPr lang="de-DE" altLang="de-DE" sz="2000" b="1" dirty="0" smtClean="0"/>
              <a:t>Longitudinalstudie </a:t>
            </a:r>
          </a:p>
          <a:p>
            <a:r>
              <a:rPr lang="de-DE" altLang="de-DE" sz="2000" b="1" dirty="0" smtClean="0"/>
              <a:t>193 Patienten</a:t>
            </a:r>
          </a:p>
          <a:p>
            <a:r>
              <a:rPr lang="de-DE" altLang="de-DE" sz="2000" b="1" dirty="0" smtClean="0"/>
              <a:t>Einschlusskriterien:</a:t>
            </a:r>
          </a:p>
          <a:p>
            <a:pPr lvl="1"/>
            <a:r>
              <a:rPr lang="de-DE" altLang="de-DE" sz="1600" dirty="0" smtClean="0"/>
              <a:t>Ischämischer Schlaganfall &gt; 4 Wochen</a:t>
            </a:r>
          </a:p>
          <a:p>
            <a:pPr lvl="1"/>
            <a:r>
              <a:rPr lang="de-DE" altLang="de-DE" sz="1600" dirty="0" smtClean="0"/>
              <a:t>Keine Aphasie; Token-Test &gt; 12</a:t>
            </a:r>
          </a:p>
          <a:p>
            <a:pPr lvl="1"/>
            <a:endParaRPr lang="de-DE" altLang="de-DE" sz="1600" dirty="0" smtClean="0"/>
          </a:p>
        </p:txBody>
      </p:sp>
      <p:sp>
        <p:nvSpPr>
          <p:cNvPr id="17" name="Fußzeilenplatzhalter 3"/>
          <p:cNvSpPr txBox="1">
            <a:spLocks/>
          </p:cNvSpPr>
          <p:nvPr/>
        </p:nvSpPr>
        <p:spPr>
          <a:xfrm>
            <a:off x="3135313" y="6334309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29. Jahrestagung der Gesellschaft für 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9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42" y="92544"/>
            <a:ext cx="724292" cy="7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2000" y="1219200"/>
            <a:ext cx="439248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j-lt"/>
              </a:rPr>
              <a:t>Messinstrumente: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chemeClr val="tx1"/>
                </a:solidFill>
                <a:latin typeface="+mj-lt"/>
              </a:rPr>
              <a:t>Geriatrische Depressionsskala (GDS</a:t>
            </a:r>
            <a:r>
              <a:rPr lang="de-DE" altLang="de-DE" sz="1600" dirty="0">
                <a:solidFill>
                  <a:schemeClr val="tx1"/>
                </a:solidFill>
                <a:latin typeface="+mj-lt"/>
              </a:rPr>
              <a:t>-15) </a:t>
            </a:r>
            <a:endParaRPr lang="de-DE" altLang="de-DE" sz="1600" dirty="0" smtClean="0">
              <a:solidFill>
                <a:schemeClr val="tx1"/>
              </a:solidFill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altLang="de-DE" sz="1600" dirty="0" smtClean="0">
                <a:solidFill>
                  <a:schemeClr val="tx1"/>
                </a:solidFill>
                <a:latin typeface="+mj-lt"/>
              </a:rPr>
              <a:t>Alltagsfunktionen (</a:t>
            </a:r>
            <a:r>
              <a:rPr lang="de-DE" altLang="de-DE" sz="1600" dirty="0">
                <a:solidFill>
                  <a:schemeClr val="tx1"/>
                </a:solidFill>
                <a:latin typeface="+mj-lt"/>
              </a:rPr>
              <a:t>Barthel-Index)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chemeClr val="tx1"/>
                </a:solidFill>
                <a:latin typeface="+mj-lt"/>
              </a:rPr>
              <a:t>Statistische </a:t>
            </a:r>
            <a:r>
              <a:rPr lang="de-DE" sz="2000" b="1" dirty="0" smtClean="0">
                <a:solidFill>
                  <a:schemeClr val="tx1"/>
                </a:solidFill>
                <a:latin typeface="+mj-lt"/>
              </a:rPr>
              <a:t>Methoden: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de-DE" sz="1600" dirty="0">
                <a:solidFill>
                  <a:schemeClr val="tx1"/>
                </a:solidFill>
                <a:latin typeface="+mj-lt"/>
              </a:rPr>
              <a:t>Hauptkomponentenanalyse zur Prüfung der Faktorstruktur der GDS-15</a:t>
            </a:r>
          </a:p>
          <a:p>
            <a:pPr marL="800100" lvl="1" indent="-342900" algn="l">
              <a:buFont typeface="+mj-lt"/>
              <a:buAutoNum type="arabicPeriod"/>
            </a:pPr>
            <a:r>
              <a:rPr lang="de-DE" sz="1600" dirty="0" smtClean="0">
                <a:solidFill>
                  <a:schemeClr val="tx1"/>
                </a:solidFill>
                <a:latin typeface="+mj-lt"/>
              </a:rPr>
              <a:t>Lineare Hierarchische Regression</a:t>
            </a:r>
          </a:p>
          <a:p>
            <a:pPr lvl="1" algn="l"/>
            <a:endParaRPr lang="de-DE" sz="1600" dirty="0">
              <a:solidFill>
                <a:schemeClr val="tx1"/>
              </a:solidFill>
              <a:latin typeface="+mj-lt"/>
            </a:endParaRPr>
          </a:p>
          <a:p>
            <a:pPr algn="l"/>
            <a:endParaRPr lang="de-DE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7456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0565E5-794A-3240-9893-5A7B6B30184D}" type="slidenum">
              <a:rPr lang="de-DE">
                <a:latin typeface="Calibri" charset="0"/>
                <a:cs typeface="Arial" charset="0"/>
              </a:rPr>
              <a:pPr eaLnBrk="1" hangingPunct="1"/>
              <a:t>4</a:t>
            </a:fld>
            <a:endParaRPr lang="de-DE">
              <a:latin typeface="Calibri" charset="0"/>
              <a:cs typeface="Arial" charset="0"/>
            </a:endParaRPr>
          </a:p>
        </p:txBody>
      </p:sp>
      <p:sp>
        <p:nvSpPr>
          <p:cNvPr id="29700" name="Title 1"/>
          <p:cNvSpPr>
            <a:spLocks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de-DE" sz="4400">
                <a:solidFill>
                  <a:schemeClr val="bg1"/>
                </a:solidFill>
              </a:rPr>
              <a:t>Erhöhte Mortalität</a:t>
            </a:r>
          </a:p>
        </p:txBody>
      </p:sp>
      <p:cxnSp>
        <p:nvCxnSpPr>
          <p:cNvPr id="29705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0" y="33337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3600" b="1" dirty="0" smtClean="0">
                <a:solidFill>
                  <a:srgbClr val="061E78"/>
                </a:solidFill>
                <a:cs typeface="Arial" charset="0"/>
              </a:rPr>
              <a:t>Ergebnisse</a:t>
            </a:r>
          </a:p>
        </p:txBody>
      </p:sp>
      <p:cxnSp>
        <p:nvCxnSpPr>
          <p:cNvPr id="29708" name="Straight Connector 6"/>
          <p:cNvCxnSpPr>
            <a:cxnSpLocks noChangeShapeType="1"/>
          </p:cNvCxnSpPr>
          <p:nvPr/>
        </p:nvCxnSpPr>
        <p:spPr bwMode="auto">
          <a:xfrm>
            <a:off x="446088" y="1052513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ußzeilenplatzhalter 3"/>
          <p:cNvSpPr txBox="1">
            <a:spLocks/>
          </p:cNvSpPr>
          <p:nvPr/>
        </p:nvSpPr>
        <p:spPr>
          <a:xfrm>
            <a:off x="3135313" y="6334309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29. Jahrestagung der Gesellschaft für 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9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42" y="92544"/>
            <a:ext cx="724292" cy="7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 descr="Faktorenstruktur.png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53" r="-1746"/>
          <a:stretch/>
        </p:blipFill>
        <p:spPr>
          <a:xfrm>
            <a:off x="1142843" y="1124744"/>
            <a:ext cx="7029557" cy="5040560"/>
          </a:xfrm>
        </p:spPr>
      </p:pic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1835696" y="1124744"/>
            <a:ext cx="4394026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lnSpc>
                <a:spcPct val="80000"/>
              </a:lnSpc>
              <a:buNone/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Faktorstruktur der GDS-15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de-DE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80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33337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600" b="1" dirty="0" smtClean="0">
                <a:solidFill>
                  <a:srgbClr val="061E78"/>
                </a:solidFill>
                <a:latin typeface="+mj-lt"/>
                <a:cs typeface="Arial"/>
              </a:rPr>
              <a:t>Ergebnisse</a:t>
            </a:r>
            <a:endParaRPr lang="de-DE" sz="3600" b="1" dirty="0">
              <a:solidFill>
                <a:srgbClr val="061E78"/>
              </a:solidFill>
              <a:latin typeface="+mj-lt"/>
              <a:cs typeface="Arial"/>
            </a:endParaRPr>
          </a:p>
        </p:txBody>
      </p:sp>
      <p:cxnSp>
        <p:nvCxnSpPr>
          <p:cNvPr id="31747" name="Straight Connector 6"/>
          <p:cNvCxnSpPr>
            <a:cxnSpLocks noChangeShapeType="1"/>
          </p:cNvCxnSpPr>
          <p:nvPr/>
        </p:nvCxnSpPr>
        <p:spPr bwMode="auto">
          <a:xfrm>
            <a:off x="446088" y="1052513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8" name="Straight Connector 6"/>
          <p:cNvCxnSpPr>
            <a:cxnSpLocks noChangeShapeType="1"/>
          </p:cNvCxnSpPr>
          <p:nvPr/>
        </p:nvCxnSpPr>
        <p:spPr bwMode="auto">
          <a:xfrm>
            <a:off x="539750" y="6237288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Fußzeilenplatzhalter 3"/>
          <p:cNvSpPr txBox="1">
            <a:spLocks/>
          </p:cNvSpPr>
          <p:nvPr/>
        </p:nvSpPr>
        <p:spPr>
          <a:xfrm>
            <a:off x="3135313" y="6334309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29. Jahrestagung der Gesellschaft für 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1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42" y="92544"/>
            <a:ext cx="724292" cy="7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Inhaltsplatzhalter 2"/>
          <p:cNvSpPr txBox="1">
            <a:spLocks/>
          </p:cNvSpPr>
          <p:nvPr/>
        </p:nvSpPr>
        <p:spPr bwMode="auto">
          <a:xfrm>
            <a:off x="216372" y="1340768"/>
            <a:ext cx="4427636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eaLnBrk="1" hangingPunct="1">
              <a:lnSpc>
                <a:spcPct val="80000"/>
              </a:lnSpc>
              <a:buNone/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Häufigkeit selbstberichteter </a:t>
            </a:r>
            <a:r>
              <a:rPr lang="de-DE" altLang="de-DE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Apathiesymptome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Inhaltsplatzhalter 2"/>
          <p:cNvSpPr txBox="1">
            <a:spLocks/>
          </p:cNvSpPr>
          <p:nvPr/>
        </p:nvSpPr>
        <p:spPr bwMode="auto">
          <a:xfrm>
            <a:off x="216571" y="3878672"/>
            <a:ext cx="4787477" cy="156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lnSpc>
                <a:spcPct val="80000"/>
              </a:lnSpc>
              <a:buNone/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.1. Einflussfaktor Geschlecht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Inhaltsplatzhalter 2"/>
          <p:cNvSpPr txBox="1">
            <a:spLocks/>
          </p:cNvSpPr>
          <p:nvPr/>
        </p:nvSpPr>
        <p:spPr bwMode="auto">
          <a:xfrm>
            <a:off x="4643808" y="1340767"/>
            <a:ext cx="4394026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lnSpc>
                <a:spcPct val="80000"/>
              </a:lnSpc>
              <a:buNone/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Einflussfaktoren </a:t>
            </a: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altLang="de-DE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Apathiesymptomen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de-DE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Inhaltsplatzhalter 2"/>
          <p:cNvSpPr txBox="1">
            <a:spLocks/>
          </p:cNvSpPr>
          <p:nvPr/>
        </p:nvSpPr>
        <p:spPr bwMode="auto">
          <a:xfrm>
            <a:off x="4644008" y="3861048"/>
            <a:ext cx="342993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lnSpc>
                <a:spcPct val="80000"/>
              </a:lnSpc>
              <a:buNone/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.2. </a:t>
            </a: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Einflussfaktor </a:t>
            </a: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Alltagsfunktionen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Diagramm 18"/>
          <p:cNvGraphicFramePr/>
          <p:nvPr>
            <p:extLst>
              <p:ext uri="{D42A27DB-BD31-4B8C-83A1-F6EECF244321}">
                <p14:modId xmlns:p14="http://schemas.microsoft.com/office/powerpoint/2010/main" val="2361119874"/>
              </p:ext>
            </p:extLst>
          </p:nvPr>
        </p:nvGraphicFramePr>
        <p:xfrm>
          <a:off x="323528" y="4149081"/>
          <a:ext cx="3202920" cy="2009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Diagram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244415"/>
              </p:ext>
            </p:extLst>
          </p:nvPr>
        </p:nvGraphicFramePr>
        <p:xfrm>
          <a:off x="323528" y="1412776"/>
          <a:ext cx="4342283" cy="2659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" name="Picture 2" descr="Reg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455" y="1775350"/>
            <a:ext cx="3889001" cy="1904946"/>
          </a:xfrm>
          <a:prstGeom prst="rect">
            <a:avLst/>
          </a:prstGeom>
        </p:spPr>
      </p:pic>
      <p:pic>
        <p:nvPicPr>
          <p:cNvPr id="18" name="Content Placeholder 9"/>
          <p:cNvPicPr>
            <a:picLocks noChangeAspect="1"/>
          </p:cNvPicPr>
          <p:nvPr/>
        </p:nvPicPr>
        <p:blipFill rotWithShape="1">
          <a:blip r:embed="rId7"/>
          <a:srcRect l="1472" r="-406" b="5904"/>
          <a:stretch/>
        </p:blipFill>
        <p:spPr bwMode="auto">
          <a:xfrm>
            <a:off x="4932040" y="4149080"/>
            <a:ext cx="2520280" cy="200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ECDA02-8DCC-884F-A820-F5EE057199BA}" type="slidenum">
              <a:rPr lang="de-DE">
                <a:latin typeface="Calibri" charset="0"/>
                <a:cs typeface="Arial" charset="0"/>
              </a:rPr>
              <a:pPr eaLnBrk="1" hangingPunct="1"/>
              <a:t>6</a:t>
            </a:fld>
            <a:endParaRPr lang="de-DE">
              <a:latin typeface="Calibri" charset="0"/>
              <a:cs typeface="Arial" charset="0"/>
            </a:endParaRPr>
          </a:p>
        </p:txBody>
      </p:sp>
      <p:pic>
        <p:nvPicPr>
          <p:cNvPr id="26626" name="Picture 7" descr="husiegel_bw_rgb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188913"/>
            <a:ext cx="1538287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627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hteck 9"/>
          <p:cNvSpPr/>
          <p:nvPr/>
        </p:nvSpPr>
        <p:spPr>
          <a:xfrm>
            <a:off x="8388350" y="6381750"/>
            <a:ext cx="503238" cy="287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/>
          </a:p>
        </p:txBody>
      </p:sp>
      <p:sp>
        <p:nvSpPr>
          <p:cNvPr id="26629" name="Rectangle 10"/>
          <p:cNvSpPr>
            <a:spLocks noChangeArrowheads="1"/>
          </p:cNvSpPr>
          <p:nvPr/>
        </p:nvSpPr>
        <p:spPr bwMode="auto">
          <a:xfrm>
            <a:off x="1378856" y="1916655"/>
            <a:ext cx="640851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3200" b="1" dirty="0" err="1" smtClean="0">
                <a:solidFill>
                  <a:srgbClr val="061E78"/>
                </a:solidFill>
              </a:rPr>
              <a:t>Apathiesymptome</a:t>
            </a:r>
            <a:r>
              <a:rPr lang="de-DE" sz="3200" b="1" dirty="0" smtClean="0">
                <a:solidFill>
                  <a:srgbClr val="061E78"/>
                </a:solidFill>
              </a:rPr>
              <a:t> </a:t>
            </a:r>
            <a:r>
              <a:rPr lang="de-DE" sz="3200" b="1" dirty="0">
                <a:solidFill>
                  <a:srgbClr val="061E78"/>
                </a:solidFill>
              </a:rPr>
              <a:t>nach Schlaganfall:  </a:t>
            </a:r>
          </a:p>
          <a:p>
            <a:pPr>
              <a:defRPr/>
            </a:pPr>
            <a:r>
              <a:rPr lang="de-DE" sz="1800" b="1" dirty="0">
                <a:solidFill>
                  <a:srgbClr val="061E78"/>
                </a:solidFill>
              </a:rPr>
              <a:t>Eine Untersuchung von Einflussfaktoren und</a:t>
            </a:r>
          </a:p>
          <a:p>
            <a:pPr>
              <a:defRPr/>
            </a:pPr>
            <a:r>
              <a:rPr lang="de-DE" sz="1800" b="1" dirty="0">
                <a:solidFill>
                  <a:srgbClr val="061E78"/>
                </a:solidFill>
              </a:rPr>
              <a:t> Abgrenzung zur </a:t>
            </a:r>
            <a:r>
              <a:rPr lang="de-DE" sz="1800" b="1" dirty="0" err="1">
                <a:solidFill>
                  <a:srgbClr val="061E78"/>
                </a:solidFill>
              </a:rPr>
              <a:t>Poststroke</a:t>
            </a:r>
            <a:r>
              <a:rPr lang="de-DE" sz="1800" b="1" dirty="0">
                <a:solidFill>
                  <a:srgbClr val="061E78"/>
                </a:solidFill>
              </a:rPr>
              <a:t>-Depression </a:t>
            </a: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1702594" y="3861048"/>
            <a:ext cx="576103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1800" b="1" dirty="0">
                <a:solidFill>
                  <a:schemeClr val="tx1"/>
                </a:solidFill>
                <a:latin typeface="Calibri" charset="0"/>
              </a:rPr>
              <a:t>  </a:t>
            </a:r>
            <a:r>
              <a:rPr lang="de-DE" sz="3200" dirty="0">
                <a:solidFill>
                  <a:schemeClr val="tx1"/>
                </a:solidFill>
              </a:rPr>
              <a:t> </a:t>
            </a:r>
            <a:r>
              <a:rPr lang="de-DE" sz="1600" dirty="0" err="1">
                <a:solidFill>
                  <a:schemeClr val="tx1"/>
                </a:solidFill>
              </a:rPr>
              <a:t>Anima</a:t>
            </a:r>
            <a:r>
              <a:rPr lang="de-DE" sz="1600" dirty="0">
                <a:solidFill>
                  <a:schemeClr val="tx1"/>
                </a:solidFill>
              </a:rPr>
              <a:t> Pieper</a:t>
            </a:r>
            <a:r>
              <a:rPr lang="en-GB" altLang="de-DE" sz="1600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</a:t>
            </a:r>
            <a:r>
              <a:rPr lang="de-DE" sz="1600" u="sng" dirty="0">
                <a:solidFill>
                  <a:schemeClr val="tx1"/>
                </a:solidFill>
              </a:rPr>
              <a:t>Inga-Marlen </a:t>
            </a:r>
            <a:r>
              <a:rPr lang="de-DE" sz="1600" u="sng" dirty="0" err="1">
                <a:solidFill>
                  <a:schemeClr val="tx1"/>
                </a:solidFill>
              </a:rPr>
              <a:t>Pontow</a:t>
            </a:r>
            <a:r>
              <a:rPr lang="en-GB" altLang="de-DE" sz="1600" u="sng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Anna Lewin-Richter</a:t>
            </a:r>
            <a:r>
              <a:rPr lang="en-GB" altLang="de-DE" sz="1600" baseline="30000" dirty="0">
                <a:solidFill>
                  <a:schemeClr val="tx1"/>
                </a:solidFill>
              </a:rPr>
              <a:t>1</a:t>
            </a:r>
            <a:r>
              <a:rPr lang="de-DE" sz="1600" dirty="0">
                <a:solidFill>
                  <a:schemeClr val="tx1"/>
                </a:solidFill>
              </a:rPr>
              <a:t>, Michael </a:t>
            </a:r>
            <a:r>
              <a:rPr lang="de-DE" sz="1600" dirty="0" err="1">
                <a:solidFill>
                  <a:schemeClr val="tx1"/>
                </a:solidFill>
              </a:rPr>
              <a:t>Jöbges</a:t>
            </a:r>
            <a:r>
              <a:rPr lang="en-GB" altLang="de-DE" sz="1600" baseline="30000" dirty="0">
                <a:solidFill>
                  <a:schemeClr val="tx1"/>
                </a:solidFill>
              </a:rPr>
              <a:t>2</a:t>
            </a:r>
            <a:r>
              <a:rPr lang="de-DE" sz="1600" dirty="0" smtClean="0">
                <a:solidFill>
                  <a:schemeClr val="tx1"/>
                </a:solidFill>
              </a:rPr>
              <a:t>, Christa </a:t>
            </a:r>
            <a:r>
              <a:rPr lang="de-DE" sz="1600" dirty="0" err="1" smtClean="0">
                <a:solidFill>
                  <a:schemeClr val="tx1"/>
                </a:solidFill>
              </a:rPr>
              <a:t>Letsch</a:t>
            </a:r>
            <a:r>
              <a:rPr lang="en-GB" altLang="de-DE" sz="1600" baseline="30000" dirty="0" smtClean="0">
                <a:solidFill>
                  <a:schemeClr val="tx1"/>
                </a:solidFill>
              </a:rPr>
              <a:t>3</a:t>
            </a:r>
            <a:r>
              <a:rPr lang="de-DE" sz="1600" dirty="0" smtClean="0">
                <a:solidFill>
                  <a:schemeClr val="tx1"/>
                </a:solidFill>
              </a:rPr>
              <a:t>, Katja </a:t>
            </a:r>
            <a:r>
              <a:rPr lang="de-DE" sz="1600" dirty="0" err="1">
                <a:solidFill>
                  <a:schemeClr val="tx1"/>
                </a:solidFill>
              </a:rPr>
              <a:t>Werheid</a:t>
            </a:r>
            <a:r>
              <a:rPr lang="en-GB" altLang="de-DE" sz="1600" baseline="30000" dirty="0" smtClean="0">
                <a:solidFill>
                  <a:schemeClr val="tx1"/>
                </a:solidFill>
              </a:rPr>
              <a:t>1</a:t>
            </a:r>
          </a:p>
          <a:p>
            <a:pPr>
              <a:defRPr/>
            </a:pPr>
            <a:endParaRPr lang="en-GB" altLang="de-DE" sz="1800" baseline="30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altLang="de-DE" i="1" baseline="30000" dirty="0">
                <a:solidFill>
                  <a:schemeClr val="tx1"/>
                </a:solidFill>
              </a:rPr>
              <a:t>1 </a:t>
            </a:r>
            <a:r>
              <a:rPr lang="de-DE" i="1" dirty="0" err="1">
                <a:solidFill>
                  <a:schemeClr val="tx1"/>
                </a:solidFill>
              </a:rPr>
              <a:t>Gerontopsychologie</a:t>
            </a:r>
            <a:r>
              <a:rPr lang="de-DE" i="1" dirty="0">
                <a:solidFill>
                  <a:schemeClr val="tx1"/>
                </a:solidFill>
              </a:rPr>
              <a:t> Humboldt Universität zu Berlin, </a:t>
            </a:r>
            <a:r>
              <a:rPr lang="en-GB" altLang="de-DE" i="1" baseline="30000" dirty="0">
                <a:solidFill>
                  <a:schemeClr val="tx1"/>
                </a:solidFill>
              </a:rPr>
              <a:t>2</a:t>
            </a:r>
            <a:r>
              <a:rPr lang="de-DE" i="1" dirty="0">
                <a:solidFill>
                  <a:schemeClr val="tx1"/>
                </a:solidFill>
              </a:rPr>
              <a:t> Neurologie </a:t>
            </a:r>
            <a:r>
              <a:rPr lang="de-DE" i="1" dirty="0" err="1" smtClean="0">
                <a:solidFill>
                  <a:schemeClr val="tx1"/>
                </a:solidFill>
              </a:rPr>
              <a:t>Brandenburgklinik</a:t>
            </a:r>
            <a:r>
              <a:rPr lang="de-DE" i="1" dirty="0" smtClean="0">
                <a:solidFill>
                  <a:schemeClr val="tx1"/>
                </a:solidFill>
              </a:rPr>
              <a:t>, </a:t>
            </a:r>
            <a:r>
              <a:rPr lang="en-GB" altLang="de-DE" i="1" baseline="30000" dirty="0" smtClean="0">
                <a:solidFill>
                  <a:schemeClr val="tx1"/>
                </a:solidFill>
              </a:rPr>
              <a:t>3 </a:t>
            </a:r>
            <a:r>
              <a:rPr lang="de-DE" i="1" dirty="0">
                <a:solidFill>
                  <a:schemeClr val="tx1"/>
                </a:solidFill>
              </a:rPr>
              <a:t>Neurologie Bad Segeberg bei Kiel </a:t>
            </a:r>
            <a:endParaRPr lang="de-DE" i="1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de-DE" i="1" dirty="0">
              <a:solidFill>
                <a:schemeClr val="tx1"/>
              </a:solidFill>
            </a:endParaRPr>
          </a:p>
          <a:p>
            <a:r>
              <a:rPr lang="de-DE" sz="1800" b="1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r>
              <a:rPr lang="de-DE" sz="18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sz="1800" b="1" dirty="0" smtClean="0">
                <a:solidFill>
                  <a:srgbClr val="000000"/>
                </a:solidFill>
                <a:cs typeface="Arial" charset="0"/>
              </a:rPr>
              <a:t>Kontakt</a:t>
            </a:r>
            <a:r>
              <a:rPr lang="de-DE" sz="18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de-DE" sz="1800" dirty="0" err="1" smtClean="0">
                <a:solidFill>
                  <a:srgbClr val="000000"/>
                </a:solidFill>
                <a:cs typeface="Arial" charset="0"/>
              </a:rPr>
              <a:t>inga-marlen.pontow@cms.hu-berlin.de</a:t>
            </a:r>
            <a:r>
              <a:rPr lang="de-DE" sz="1800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de-DE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63688" y="404664"/>
            <a:ext cx="59050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sz="1800" b="1" dirty="0" smtClean="0">
                <a:solidFill>
                  <a:schemeClr val="bg1">
                    <a:lumMod val="65000"/>
                  </a:schemeClr>
                </a:solidFill>
              </a:rPr>
              <a:t>29</a:t>
            </a:r>
            <a:r>
              <a:rPr lang="de-DE" sz="1800" b="1" dirty="0">
                <a:solidFill>
                  <a:schemeClr val="bg1">
                    <a:lumMod val="65000"/>
                  </a:schemeClr>
                </a:solidFill>
              </a:rPr>
              <a:t>. Jahrestagung der Gesellschaft für Neuropsychologie</a:t>
            </a:r>
          </a:p>
          <a:p>
            <a:r>
              <a:rPr lang="de-DE" sz="1800" b="1" dirty="0" smtClean="0">
                <a:solidFill>
                  <a:schemeClr val="bg1">
                    <a:lumMod val="65000"/>
                  </a:schemeClr>
                </a:solidFill>
              </a:rPr>
              <a:t>Universität Oldenburg </a:t>
            </a:r>
            <a:r>
              <a:rPr lang="de-DE" sz="1800" b="1" dirty="0">
                <a:solidFill>
                  <a:schemeClr val="bg1">
                    <a:lumMod val="65000"/>
                  </a:schemeClr>
                </a:solidFill>
              </a:rPr>
              <a:t>18.09.2014 - 20.09.2014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29. Jahrestagung der Gesellschaft für 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Picture 1" descr="GNP-Logo.tif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2" y="674175"/>
            <a:ext cx="1703490" cy="55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8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2880319"/>
          </a:xfrm>
        </p:spPr>
        <p:txBody>
          <a:bodyPr/>
          <a:lstStyle/>
          <a:p>
            <a:r>
              <a:rPr lang="en-US" sz="1800" dirty="0"/>
              <a:t>Adams, K. B. (2001). Depressive symptoms, depletion, or developmental change? Withdrawal, apathy, and lack of vigor in the geriatric depression scale. </a:t>
            </a:r>
            <a:r>
              <a:rPr lang="en-US" sz="1800" i="1" dirty="0"/>
              <a:t>Gerontologist, 41</a:t>
            </a:r>
            <a:r>
              <a:rPr lang="en-US" sz="1800" dirty="0"/>
              <a:t>(6), 768-777. </a:t>
            </a:r>
            <a:endParaRPr lang="en-US" sz="1800" dirty="0" smtClean="0"/>
          </a:p>
          <a:p>
            <a:endParaRPr lang="en-US" sz="1800" dirty="0"/>
          </a:p>
          <a:p>
            <a:r>
              <a:rPr lang="de-DE" sz="1800" dirty="0" err="1" smtClean="0"/>
              <a:t>Hackett</a:t>
            </a:r>
            <a:r>
              <a:rPr lang="de-DE" sz="1800" dirty="0"/>
              <a:t>, M. L., &amp; Anderson, C. S. (2005). </a:t>
            </a:r>
            <a:r>
              <a:rPr lang="en-US" sz="1800" dirty="0"/>
              <a:t>Predictors of depression after stroke: a systematic review of observational studies. </a:t>
            </a:r>
            <a:r>
              <a:rPr lang="en-US" sz="1800" i="1" dirty="0"/>
              <a:t>Stroke, 36</a:t>
            </a:r>
            <a:r>
              <a:rPr lang="en-US" sz="1800" dirty="0"/>
              <a:t>(10), 2296-2301</a:t>
            </a:r>
            <a:r>
              <a:rPr lang="en-US" sz="1800" dirty="0" smtClean="0"/>
              <a:t>.</a:t>
            </a:r>
          </a:p>
          <a:p>
            <a:endParaRPr lang="de-DE" sz="1800" dirty="0"/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en-US" sz="1800" dirty="0" smtClean="0"/>
              <a:t>van </a:t>
            </a:r>
            <a:r>
              <a:rPr lang="en-US" sz="1800" dirty="0"/>
              <a:t>Dalen, J. W., Moll van </a:t>
            </a:r>
            <a:r>
              <a:rPr lang="en-US" sz="1800" dirty="0" err="1"/>
              <a:t>Charante</a:t>
            </a:r>
            <a:r>
              <a:rPr lang="en-US" sz="1800" dirty="0"/>
              <a:t>, E. P., </a:t>
            </a:r>
            <a:r>
              <a:rPr lang="en-US" sz="1800" dirty="0" err="1"/>
              <a:t>Nederkoorn</a:t>
            </a:r>
            <a:r>
              <a:rPr lang="en-US" sz="1800" dirty="0"/>
              <a:t>, P. J., van </a:t>
            </a:r>
            <a:r>
              <a:rPr lang="en-US" sz="1800" dirty="0" err="1"/>
              <a:t>Gool</a:t>
            </a:r>
            <a:r>
              <a:rPr lang="en-US" sz="1800" dirty="0"/>
              <a:t>, W. A., &amp; Richard, E. (2013). </a:t>
            </a:r>
            <a:r>
              <a:rPr lang="en-US" sz="1800" dirty="0" err="1"/>
              <a:t>Poststroke</a:t>
            </a:r>
            <a:r>
              <a:rPr lang="en-US" sz="1800" dirty="0"/>
              <a:t> apathy. </a:t>
            </a:r>
            <a:r>
              <a:rPr lang="en-US" sz="1800" i="1" dirty="0"/>
              <a:t>Stroke, 44</a:t>
            </a:r>
            <a:r>
              <a:rPr lang="en-US" sz="1800" dirty="0"/>
              <a:t>(3), 851-860</a:t>
            </a:r>
            <a:r>
              <a:rPr lang="en-US" sz="1800" dirty="0" smtClean="0"/>
              <a:t>.</a:t>
            </a:r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endParaRPr lang="en-US" sz="1800" dirty="0" smtClean="0"/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</a:pPr>
            <a:r>
              <a:rPr lang="en-US" sz="1800" dirty="0"/>
              <a:t>van </a:t>
            </a:r>
            <a:r>
              <a:rPr lang="en-US" sz="1800" dirty="0" err="1"/>
              <a:t>Reekum</a:t>
            </a:r>
            <a:r>
              <a:rPr lang="en-US" sz="1800" dirty="0"/>
              <a:t>, R., </a:t>
            </a:r>
            <a:r>
              <a:rPr lang="en-US" sz="1800" dirty="0" err="1"/>
              <a:t>Stuss</a:t>
            </a:r>
            <a:r>
              <a:rPr lang="en-US" sz="1800" dirty="0"/>
              <a:t>, D. T., &amp; Ostrander, L. (2005). Apathy: why care? </a:t>
            </a:r>
            <a:r>
              <a:rPr lang="en-US" sz="1800" i="1" dirty="0"/>
              <a:t>Journal of Neuropsychiatry and Clinical Neurosciences, 17</a:t>
            </a:r>
            <a:r>
              <a:rPr lang="en-US" sz="1800" dirty="0"/>
              <a:t>(1), 7-19. </a:t>
            </a:r>
            <a:endParaRPr lang="de-DE" sz="1800" dirty="0"/>
          </a:p>
          <a:p>
            <a:pPr marL="0" indent="0" algn="just" eaLnBrk="1" hangingPunct="1">
              <a:lnSpc>
                <a:spcPct val="125000"/>
              </a:lnSpc>
              <a:spcBef>
                <a:spcPct val="0"/>
              </a:spcBef>
              <a:buNone/>
            </a:pPr>
            <a:endParaRPr lang="de-DE" sz="1800" i="1" dirty="0" smtClean="0">
              <a:latin typeface="Arial" charset="0"/>
              <a:cs typeface="Arial" charset="0"/>
            </a:endParaRPr>
          </a:p>
          <a:p>
            <a:pPr lvl="4" eaLnBrk="1" hangingPunct="1">
              <a:buFont typeface="Arial" charset="0"/>
              <a:buNone/>
            </a:pPr>
            <a:endParaRPr lang="de-DE" dirty="0">
              <a:latin typeface="Arial" charset="0"/>
              <a:cs typeface="Arial" charset="0"/>
            </a:endParaRPr>
          </a:p>
        </p:txBody>
      </p:sp>
      <p:sp>
        <p:nvSpPr>
          <p:cNvPr id="28674" name="Foliennummernplatzhalt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FC4957-9455-2F4C-9CC6-9D1BDAC4F8EF}" type="slidenum">
              <a:rPr lang="de-DE">
                <a:latin typeface="Calibri" charset="0"/>
                <a:cs typeface="Arial" charset="0"/>
              </a:rPr>
              <a:pPr eaLnBrk="1" hangingPunct="1"/>
              <a:t>7</a:t>
            </a:fld>
            <a:endParaRPr lang="de-DE">
              <a:latin typeface="Calibri" charset="0"/>
              <a:cs typeface="Arial" charset="0"/>
            </a:endParaRPr>
          </a:p>
        </p:txBody>
      </p:sp>
      <p:cxnSp>
        <p:nvCxnSpPr>
          <p:cNvPr id="28675" name="Straight Connector 6"/>
          <p:cNvCxnSpPr>
            <a:cxnSpLocks noChangeShapeType="1"/>
          </p:cNvCxnSpPr>
          <p:nvPr/>
        </p:nvCxnSpPr>
        <p:spPr bwMode="auto">
          <a:xfrm>
            <a:off x="468313" y="6237288"/>
            <a:ext cx="8229600" cy="1587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33337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600" b="1" dirty="0" smtClean="0">
                <a:solidFill>
                  <a:srgbClr val="061E78"/>
                </a:solidFill>
                <a:latin typeface="+mj-lt"/>
                <a:cs typeface="Arial"/>
              </a:rPr>
              <a:t>Literatur</a:t>
            </a:r>
            <a:endParaRPr lang="de-DE" sz="3600" b="1" dirty="0">
              <a:solidFill>
                <a:srgbClr val="061E78"/>
              </a:solidFill>
              <a:latin typeface="+mj-lt"/>
              <a:cs typeface="Arial"/>
            </a:endParaRPr>
          </a:p>
        </p:txBody>
      </p:sp>
      <p:cxnSp>
        <p:nvCxnSpPr>
          <p:cNvPr id="28677" name="Straight Connector 6"/>
          <p:cNvCxnSpPr>
            <a:cxnSpLocks noChangeShapeType="1"/>
          </p:cNvCxnSpPr>
          <p:nvPr/>
        </p:nvCxnSpPr>
        <p:spPr bwMode="auto">
          <a:xfrm>
            <a:off x="446088" y="1052513"/>
            <a:ext cx="8229600" cy="15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Fußzeilenplatzhalter 3"/>
          <p:cNvSpPr txBox="1">
            <a:spLocks/>
          </p:cNvSpPr>
          <p:nvPr/>
        </p:nvSpPr>
        <p:spPr>
          <a:xfrm>
            <a:off x="3135313" y="6334309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29. Jahrestagung der Gesellschaft für Neuropsychologie, Oldenburg, 2014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7312</TotalTime>
  <Words>592</Words>
  <Application>Microsoft Macintosh PowerPoint</Application>
  <PresentationFormat>On-screen Show (4:3)</PresentationFormat>
  <Paragraphs>140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Larissa-Design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Ergebnisse</dc:title>
  <dc:creator>lewinann</dc:creator>
  <cp:lastModifiedBy>Inga Pontow</cp:lastModifiedBy>
  <cp:revision>208</cp:revision>
  <dcterms:created xsi:type="dcterms:W3CDTF">2012-05-08T08:27:22Z</dcterms:created>
  <dcterms:modified xsi:type="dcterms:W3CDTF">2014-09-19T08:47:16Z</dcterms:modified>
</cp:coreProperties>
</file>