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257" r:id="rId3"/>
    <p:sldId id="258" r:id="rId4"/>
    <p:sldId id="292" r:id="rId5"/>
    <p:sldId id="293" r:id="rId6"/>
    <p:sldId id="294" r:id="rId7"/>
    <p:sldId id="259" r:id="rId8"/>
    <p:sldId id="260" r:id="rId9"/>
    <p:sldId id="295" r:id="rId10"/>
    <p:sldId id="28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02" autoAdjust="0"/>
    <p:restoredTop sz="79396" autoAdjust="0"/>
  </p:normalViewPr>
  <p:slideViewPr>
    <p:cSldViewPr>
      <p:cViewPr>
        <p:scale>
          <a:sx n="60" d="100"/>
          <a:sy n="60" d="100"/>
        </p:scale>
        <p:origin x="-804" y="72"/>
      </p:cViewPr>
      <p:guideLst>
        <p:guide orient="horz" pos="2160"/>
        <p:guide pos="2880"/>
      </p:guideLst>
    </p:cSldViewPr>
  </p:slideViewPr>
  <p:outlineViewPr>
    <p:cViewPr>
      <p:scale>
        <a:sx n="33" d="100"/>
        <a:sy n="33" d="100"/>
      </p:scale>
      <p:origin x="0" y="3420"/>
    </p:cViewPr>
  </p:outlineViewPr>
  <p:notesTextViewPr>
    <p:cViewPr>
      <p:scale>
        <a:sx n="1" d="1"/>
        <a:sy n="1" d="1"/>
      </p:scale>
      <p:origin x="0" y="0"/>
    </p:cViewPr>
  </p:notesTextViewPr>
  <p:notesViewPr>
    <p:cSldViewPr>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4EAA76-89ED-4483-899F-5B51D9F5D0D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12C23FEF-FDE9-4D69-8409-2D36F5EA47B9}">
      <dgm:prSet phldrT="[Text]" custT="1"/>
      <dgm:spPr>
        <a:noFill/>
        <a:ln>
          <a:solidFill>
            <a:schemeClr val="accent2"/>
          </a:solidFill>
        </a:ln>
      </dgm:spPr>
      <dgm:t>
        <a:bodyPr/>
        <a:lstStyle/>
        <a:p>
          <a:r>
            <a:rPr lang="en-US" sz="2000" baseline="0" dirty="0" smtClean="0">
              <a:solidFill>
                <a:schemeClr val="tx1"/>
              </a:solidFill>
            </a:rPr>
            <a:t>Initiation of switch and reorganization of the percept activates </a:t>
          </a:r>
          <a:r>
            <a:rPr lang="en-US" sz="2000" b="1" baseline="0" dirty="0" smtClean="0">
              <a:solidFill>
                <a:schemeClr val="tx1"/>
              </a:solidFill>
            </a:rPr>
            <a:t>frontal cortex </a:t>
          </a:r>
          <a:r>
            <a:rPr lang="da-DK" sz="1600" b="0" i="0" u="none" strike="noStrike" baseline="0" dirty="0" smtClean="0">
              <a:solidFill>
                <a:schemeClr val="tx1"/>
              </a:solidFill>
              <a:latin typeface="+mn-lt"/>
              <a:ea typeface="+mn-ea"/>
              <a:cs typeface="+mn-cs"/>
            </a:rPr>
            <a:t>(Knapen et al., 2011; Sterzer et al., 2009).</a:t>
          </a:r>
          <a:endParaRPr lang="en-US" sz="1600" dirty="0">
            <a:solidFill>
              <a:schemeClr val="tx1"/>
            </a:solidFill>
          </a:endParaRPr>
        </a:p>
      </dgm:t>
    </dgm:pt>
    <dgm:pt modelId="{6EEA095A-5005-4B18-BC55-3D07C0C1A5BA}" type="parTrans" cxnId="{5E3C6134-FD5B-4984-968A-9D99A1BD1FB9}">
      <dgm:prSet/>
      <dgm:spPr/>
      <dgm:t>
        <a:bodyPr/>
        <a:lstStyle/>
        <a:p>
          <a:endParaRPr lang="en-US" sz="2400"/>
        </a:p>
      </dgm:t>
    </dgm:pt>
    <dgm:pt modelId="{9554AABD-8B25-435F-A7BD-282EA5A5D881}" type="sibTrans" cxnId="{5E3C6134-FD5B-4984-968A-9D99A1BD1FB9}">
      <dgm:prSet custT="1"/>
      <dgm:spPr>
        <a:solidFill>
          <a:schemeClr val="bg1"/>
        </a:solidFill>
        <a:ln>
          <a:noFill/>
        </a:ln>
      </dgm:spPr>
      <dgm:t>
        <a:bodyPr/>
        <a:lstStyle/>
        <a:p>
          <a:endParaRPr lang="en-US" sz="2400"/>
        </a:p>
      </dgm:t>
    </dgm:pt>
    <dgm:pt modelId="{09A94593-2B03-4B77-87D1-795843EF7B84}">
      <dgm:prSet phldrT="[Text]" custT="1"/>
      <dgm:spPr>
        <a:noFill/>
        <a:ln>
          <a:solidFill>
            <a:schemeClr val="accent2"/>
          </a:solidFill>
        </a:ln>
      </dgm:spPr>
      <dgm:t>
        <a:bodyPr/>
        <a:lstStyle/>
        <a:p>
          <a:r>
            <a:rPr lang="da-DK" sz="2000" b="0" i="0" u="none" strike="noStrike" baseline="0" dirty="0" smtClean="0">
              <a:solidFill>
                <a:schemeClr val="tx1"/>
              </a:solidFill>
              <a:latin typeface="+mn-lt"/>
              <a:ea typeface="+mn-ea"/>
              <a:cs typeface="+mn-cs"/>
            </a:rPr>
            <a:t>Frontal functions of the brain depend on its </a:t>
          </a:r>
          <a:r>
            <a:rPr lang="da-DK" sz="2000" b="1" i="0" u="none" strike="noStrike" baseline="0" dirty="0" smtClean="0">
              <a:solidFill>
                <a:schemeClr val="tx1"/>
              </a:solidFill>
              <a:latin typeface="+mn-lt"/>
              <a:ea typeface="+mn-ea"/>
              <a:cs typeface="+mn-cs"/>
            </a:rPr>
            <a:t>theta state</a:t>
          </a:r>
          <a:r>
            <a:rPr lang="da-DK" sz="2000" b="0" i="0" u="none" strike="noStrike" baseline="0" dirty="0" smtClean="0">
              <a:solidFill>
                <a:schemeClr val="tx1"/>
              </a:solidFill>
              <a:latin typeface="+mn-lt"/>
              <a:ea typeface="+mn-ea"/>
              <a:cs typeface="+mn-cs"/>
            </a:rPr>
            <a:t> </a:t>
          </a:r>
          <a:r>
            <a:rPr lang="da-DK" sz="1600" b="0" i="0" u="none" strike="noStrike" baseline="0" dirty="0" smtClean="0">
              <a:solidFill>
                <a:schemeClr val="tx1"/>
              </a:solidFill>
              <a:latin typeface="+mn-lt"/>
              <a:ea typeface="+mn-ea"/>
              <a:cs typeface="+mn-cs"/>
            </a:rPr>
            <a:t>(Basar et al., 1999) </a:t>
          </a:r>
          <a:endParaRPr lang="en-US" sz="1600" dirty="0">
            <a:solidFill>
              <a:schemeClr val="tx1"/>
            </a:solidFill>
          </a:endParaRPr>
        </a:p>
      </dgm:t>
    </dgm:pt>
    <dgm:pt modelId="{86B54CC0-FFDD-4FD8-A518-897BE45930BC}" type="parTrans" cxnId="{C3D821DF-71AD-4FEA-BD5F-7491119307B6}">
      <dgm:prSet/>
      <dgm:spPr/>
      <dgm:t>
        <a:bodyPr/>
        <a:lstStyle/>
        <a:p>
          <a:endParaRPr lang="en-US" sz="2400"/>
        </a:p>
      </dgm:t>
    </dgm:pt>
    <dgm:pt modelId="{FB87872F-4F2B-48D0-8807-19BF78C8AFE8}" type="sibTrans" cxnId="{C3D821DF-71AD-4FEA-BD5F-7491119307B6}">
      <dgm:prSet custT="1"/>
      <dgm:spPr>
        <a:solidFill>
          <a:schemeClr val="accent2"/>
        </a:solidFill>
        <a:ln>
          <a:solidFill>
            <a:schemeClr val="accent2"/>
          </a:solidFill>
        </a:ln>
      </dgm:spPr>
      <dgm:t>
        <a:bodyPr/>
        <a:lstStyle/>
        <a:p>
          <a:endParaRPr lang="en-US" sz="2400"/>
        </a:p>
      </dgm:t>
    </dgm:pt>
    <dgm:pt modelId="{239B55AB-8EF5-422C-A7C7-EEB8814CF3C7}">
      <dgm:prSet phldrT="[Text]" custT="1"/>
      <dgm:spPr>
        <a:noFill/>
        <a:ln>
          <a:solidFill>
            <a:schemeClr val="accent2"/>
          </a:solidFill>
        </a:ln>
      </dgm:spPr>
      <dgm:t>
        <a:bodyPr/>
        <a:lstStyle/>
        <a:p>
          <a:r>
            <a:rPr lang="da-DK" sz="2000" b="1" i="0" u="none" strike="noStrike" baseline="0" dirty="0" smtClean="0">
              <a:solidFill>
                <a:schemeClr val="accent2"/>
              </a:solidFill>
              <a:latin typeface="+mn-lt"/>
              <a:ea typeface="+mn-ea"/>
              <a:cs typeface="+mn-cs"/>
            </a:rPr>
            <a:t>Theta</a:t>
          </a:r>
          <a:r>
            <a:rPr lang="da-DK" sz="2000" b="1" i="0" u="none" strike="noStrike" baseline="0" dirty="0" smtClean="0">
              <a:solidFill>
                <a:schemeClr val="accent5"/>
              </a:solidFill>
              <a:latin typeface="+mn-lt"/>
              <a:ea typeface="+mn-ea"/>
              <a:cs typeface="+mn-cs"/>
            </a:rPr>
            <a:t> </a:t>
          </a:r>
          <a:r>
            <a:rPr lang="da-DK" sz="2000" b="1" i="0" u="none" strike="noStrike" baseline="0" dirty="0" smtClean="0">
              <a:solidFill>
                <a:schemeClr val="tx1"/>
              </a:solidFill>
              <a:latin typeface="+mn-lt"/>
              <a:ea typeface="+mn-ea"/>
              <a:cs typeface="+mn-cs"/>
            </a:rPr>
            <a:t>is involved in initiation of switch and reorganization of the percept during multistable perception</a:t>
          </a:r>
          <a:endParaRPr lang="en-US" sz="2000" b="1" dirty="0">
            <a:solidFill>
              <a:schemeClr val="tx1"/>
            </a:solidFill>
          </a:endParaRPr>
        </a:p>
      </dgm:t>
    </dgm:pt>
    <dgm:pt modelId="{F5BCDC6B-C9F2-41DE-B5D5-DB41D179C272}" type="parTrans" cxnId="{09CE21DC-80C8-4A70-886E-6AB646C89149}">
      <dgm:prSet/>
      <dgm:spPr/>
      <dgm:t>
        <a:bodyPr/>
        <a:lstStyle/>
        <a:p>
          <a:endParaRPr lang="en-US" sz="2400"/>
        </a:p>
      </dgm:t>
    </dgm:pt>
    <dgm:pt modelId="{F321EFA5-BF38-4A9C-8B93-D1936911AD4B}" type="sibTrans" cxnId="{09CE21DC-80C8-4A70-886E-6AB646C89149}">
      <dgm:prSet/>
      <dgm:spPr/>
      <dgm:t>
        <a:bodyPr/>
        <a:lstStyle/>
        <a:p>
          <a:endParaRPr lang="en-US" sz="2400"/>
        </a:p>
      </dgm:t>
    </dgm:pt>
    <dgm:pt modelId="{9502C400-4526-4FDB-9506-2D8B002D27DE}" type="pres">
      <dgm:prSet presAssocID="{7A4EAA76-89ED-4483-899F-5B51D9F5D0D5}" presName="Name0" presStyleCnt="0">
        <dgm:presLayoutVars>
          <dgm:dir/>
          <dgm:resizeHandles val="exact"/>
        </dgm:presLayoutVars>
      </dgm:prSet>
      <dgm:spPr/>
      <dgm:t>
        <a:bodyPr/>
        <a:lstStyle/>
        <a:p>
          <a:endParaRPr lang="en-US"/>
        </a:p>
      </dgm:t>
    </dgm:pt>
    <dgm:pt modelId="{F88406A2-0CBC-45E0-A1ED-31F308A696C0}" type="pres">
      <dgm:prSet presAssocID="{12C23FEF-FDE9-4D69-8409-2D36F5EA47B9}" presName="node" presStyleLbl="node1" presStyleIdx="0" presStyleCnt="3">
        <dgm:presLayoutVars>
          <dgm:bulletEnabled val="1"/>
        </dgm:presLayoutVars>
      </dgm:prSet>
      <dgm:spPr/>
      <dgm:t>
        <a:bodyPr/>
        <a:lstStyle/>
        <a:p>
          <a:endParaRPr lang="en-US"/>
        </a:p>
      </dgm:t>
    </dgm:pt>
    <dgm:pt modelId="{1121C765-D679-47EA-B5FA-155BF04BADED}" type="pres">
      <dgm:prSet presAssocID="{9554AABD-8B25-435F-A7BD-282EA5A5D881}" presName="sibTrans" presStyleLbl="sibTrans2D1" presStyleIdx="0" presStyleCnt="2"/>
      <dgm:spPr/>
      <dgm:t>
        <a:bodyPr/>
        <a:lstStyle/>
        <a:p>
          <a:endParaRPr lang="en-US"/>
        </a:p>
      </dgm:t>
    </dgm:pt>
    <dgm:pt modelId="{4E1EE9A9-54EC-4BD0-BA48-C765EF6321B1}" type="pres">
      <dgm:prSet presAssocID="{9554AABD-8B25-435F-A7BD-282EA5A5D881}" presName="connectorText" presStyleLbl="sibTrans2D1" presStyleIdx="0" presStyleCnt="2"/>
      <dgm:spPr/>
      <dgm:t>
        <a:bodyPr/>
        <a:lstStyle/>
        <a:p>
          <a:endParaRPr lang="en-US"/>
        </a:p>
      </dgm:t>
    </dgm:pt>
    <dgm:pt modelId="{27841CEF-A46F-45CE-857F-A9522AFA3916}" type="pres">
      <dgm:prSet presAssocID="{09A94593-2B03-4B77-87D1-795843EF7B84}" presName="node" presStyleLbl="node1" presStyleIdx="1" presStyleCnt="3">
        <dgm:presLayoutVars>
          <dgm:bulletEnabled val="1"/>
        </dgm:presLayoutVars>
      </dgm:prSet>
      <dgm:spPr/>
      <dgm:t>
        <a:bodyPr/>
        <a:lstStyle/>
        <a:p>
          <a:endParaRPr lang="en-US"/>
        </a:p>
      </dgm:t>
    </dgm:pt>
    <dgm:pt modelId="{9043E3B2-46AC-4DD3-9DA9-B8FFE96796BC}" type="pres">
      <dgm:prSet presAssocID="{FB87872F-4F2B-48D0-8807-19BF78C8AFE8}" presName="sibTrans" presStyleLbl="sibTrans2D1" presStyleIdx="1" presStyleCnt="2"/>
      <dgm:spPr/>
      <dgm:t>
        <a:bodyPr/>
        <a:lstStyle/>
        <a:p>
          <a:endParaRPr lang="en-US"/>
        </a:p>
      </dgm:t>
    </dgm:pt>
    <dgm:pt modelId="{C10376C8-21A9-4B45-90BA-B560514F8861}" type="pres">
      <dgm:prSet presAssocID="{FB87872F-4F2B-48D0-8807-19BF78C8AFE8}" presName="connectorText" presStyleLbl="sibTrans2D1" presStyleIdx="1" presStyleCnt="2"/>
      <dgm:spPr/>
      <dgm:t>
        <a:bodyPr/>
        <a:lstStyle/>
        <a:p>
          <a:endParaRPr lang="en-US"/>
        </a:p>
      </dgm:t>
    </dgm:pt>
    <dgm:pt modelId="{DA45B661-3578-4C69-87E0-8EF37A83EFCC}" type="pres">
      <dgm:prSet presAssocID="{239B55AB-8EF5-422C-A7C7-EEB8814CF3C7}" presName="node" presStyleLbl="node1" presStyleIdx="2" presStyleCnt="3">
        <dgm:presLayoutVars>
          <dgm:bulletEnabled val="1"/>
        </dgm:presLayoutVars>
      </dgm:prSet>
      <dgm:spPr/>
      <dgm:t>
        <a:bodyPr/>
        <a:lstStyle/>
        <a:p>
          <a:endParaRPr lang="en-US"/>
        </a:p>
      </dgm:t>
    </dgm:pt>
  </dgm:ptLst>
  <dgm:cxnLst>
    <dgm:cxn modelId="{09CE21DC-80C8-4A70-886E-6AB646C89149}" srcId="{7A4EAA76-89ED-4483-899F-5B51D9F5D0D5}" destId="{239B55AB-8EF5-422C-A7C7-EEB8814CF3C7}" srcOrd="2" destOrd="0" parTransId="{F5BCDC6B-C9F2-41DE-B5D5-DB41D179C272}" sibTransId="{F321EFA5-BF38-4A9C-8B93-D1936911AD4B}"/>
    <dgm:cxn modelId="{07808072-9AE9-4792-996D-BFA11D4A9B25}" type="presOf" srcId="{FB87872F-4F2B-48D0-8807-19BF78C8AFE8}" destId="{9043E3B2-46AC-4DD3-9DA9-B8FFE96796BC}" srcOrd="0" destOrd="0" presId="urn:microsoft.com/office/officeart/2005/8/layout/process1"/>
    <dgm:cxn modelId="{52830E01-2FDA-4D87-8A84-6D9D901E7C12}" type="presOf" srcId="{FB87872F-4F2B-48D0-8807-19BF78C8AFE8}" destId="{C10376C8-21A9-4B45-90BA-B560514F8861}" srcOrd="1" destOrd="0" presId="urn:microsoft.com/office/officeart/2005/8/layout/process1"/>
    <dgm:cxn modelId="{69EA1401-4C01-425C-BB99-3DE15CA3DAFD}" type="presOf" srcId="{7A4EAA76-89ED-4483-899F-5B51D9F5D0D5}" destId="{9502C400-4526-4FDB-9506-2D8B002D27DE}" srcOrd="0" destOrd="0" presId="urn:microsoft.com/office/officeart/2005/8/layout/process1"/>
    <dgm:cxn modelId="{C3D821DF-71AD-4FEA-BD5F-7491119307B6}" srcId="{7A4EAA76-89ED-4483-899F-5B51D9F5D0D5}" destId="{09A94593-2B03-4B77-87D1-795843EF7B84}" srcOrd="1" destOrd="0" parTransId="{86B54CC0-FFDD-4FD8-A518-897BE45930BC}" sibTransId="{FB87872F-4F2B-48D0-8807-19BF78C8AFE8}"/>
    <dgm:cxn modelId="{0F50B63B-6244-4E6C-9232-CDF11CFDED9A}" type="presOf" srcId="{9554AABD-8B25-435F-A7BD-282EA5A5D881}" destId="{4E1EE9A9-54EC-4BD0-BA48-C765EF6321B1}" srcOrd="1" destOrd="0" presId="urn:microsoft.com/office/officeart/2005/8/layout/process1"/>
    <dgm:cxn modelId="{98C44655-99C4-47BB-9313-82884C7AEB13}" type="presOf" srcId="{12C23FEF-FDE9-4D69-8409-2D36F5EA47B9}" destId="{F88406A2-0CBC-45E0-A1ED-31F308A696C0}" srcOrd="0" destOrd="0" presId="urn:microsoft.com/office/officeart/2005/8/layout/process1"/>
    <dgm:cxn modelId="{D550CF98-AD62-447D-91C5-E1FD8E016052}" type="presOf" srcId="{09A94593-2B03-4B77-87D1-795843EF7B84}" destId="{27841CEF-A46F-45CE-857F-A9522AFA3916}" srcOrd="0" destOrd="0" presId="urn:microsoft.com/office/officeart/2005/8/layout/process1"/>
    <dgm:cxn modelId="{4929553F-D1AF-467F-9246-437B62FDB4DC}" type="presOf" srcId="{239B55AB-8EF5-422C-A7C7-EEB8814CF3C7}" destId="{DA45B661-3578-4C69-87E0-8EF37A83EFCC}" srcOrd="0" destOrd="0" presId="urn:microsoft.com/office/officeart/2005/8/layout/process1"/>
    <dgm:cxn modelId="{5E3C6134-FD5B-4984-968A-9D99A1BD1FB9}" srcId="{7A4EAA76-89ED-4483-899F-5B51D9F5D0D5}" destId="{12C23FEF-FDE9-4D69-8409-2D36F5EA47B9}" srcOrd="0" destOrd="0" parTransId="{6EEA095A-5005-4B18-BC55-3D07C0C1A5BA}" sibTransId="{9554AABD-8B25-435F-A7BD-282EA5A5D881}"/>
    <dgm:cxn modelId="{CA6C051F-8A84-4A77-9D36-28F0E94B8E65}" type="presOf" srcId="{9554AABD-8B25-435F-A7BD-282EA5A5D881}" destId="{1121C765-D679-47EA-B5FA-155BF04BADED}" srcOrd="0" destOrd="0" presId="urn:microsoft.com/office/officeart/2005/8/layout/process1"/>
    <dgm:cxn modelId="{45DCFBBD-3DCF-4C65-8D92-4D4E9B283B48}" type="presParOf" srcId="{9502C400-4526-4FDB-9506-2D8B002D27DE}" destId="{F88406A2-0CBC-45E0-A1ED-31F308A696C0}" srcOrd="0" destOrd="0" presId="urn:microsoft.com/office/officeart/2005/8/layout/process1"/>
    <dgm:cxn modelId="{A59E53E2-89BA-482B-96C6-6226D1DDEC71}" type="presParOf" srcId="{9502C400-4526-4FDB-9506-2D8B002D27DE}" destId="{1121C765-D679-47EA-B5FA-155BF04BADED}" srcOrd="1" destOrd="0" presId="urn:microsoft.com/office/officeart/2005/8/layout/process1"/>
    <dgm:cxn modelId="{983CE2D2-19AE-4BE9-94F4-FE8515CD050B}" type="presParOf" srcId="{1121C765-D679-47EA-B5FA-155BF04BADED}" destId="{4E1EE9A9-54EC-4BD0-BA48-C765EF6321B1}" srcOrd="0" destOrd="0" presId="urn:microsoft.com/office/officeart/2005/8/layout/process1"/>
    <dgm:cxn modelId="{17D24F81-6E33-4FA5-864A-2DB4ABEC3FD6}" type="presParOf" srcId="{9502C400-4526-4FDB-9506-2D8B002D27DE}" destId="{27841CEF-A46F-45CE-857F-A9522AFA3916}" srcOrd="2" destOrd="0" presId="urn:microsoft.com/office/officeart/2005/8/layout/process1"/>
    <dgm:cxn modelId="{97483FB9-A36F-4AFB-AC04-0AA3094212D5}" type="presParOf" srcId="{9502C400-4526-4FDB-9506-2D8B002D27DE}" destId="{9043E3B2-46AC-4DD3-9DA9-B8FFE96796BC}" srcOrd="3" destOrd="0" presId="urn:microsoft.com/office/officeart/2005/8/layout/process1"/>
    <dgm:cxn modelId="{1C7D0F4E-10CD-456F-B359-F1DA3F287D91}" type="presParOf" srcId="{9043E3B2-46AC-4DD3-9DA9-B8FFE96796BC}" destId="{C10376C8-21A9-4B45-90BA-B560514F8861}" srcOrd="0" destOrd="0" presId="urn:microsoft.com/office/officeart/2005/8/layout/process1"/>
    <dgm:cxn modelId="{BA6015EE-F98E-4E2C-B5BA-4978AFDE3E09}" type="presParOf" srcId="{9502C400-4526-4FDB-9506-2D8B002D27DE}" destId="{DA45B661-3578-4C69-87E0-8EF37A83EFC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4EAA76-89ED-4483-899F-5B51D9F5D0D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12C23FEF-FDE9-4D69-8409-2D36F5EA47B9}">
      <dgm:prSet phldrT="[Text]" custT="1"/>
      <dgm:spPr>
        <a:noFill/>
        <a:ln>
          <a:solidFill>
            <a:schemeClr val="accent2"/>
          </a:solidFill>
        </a:ln>
      </dgm:spPr>
      <dgm:t>
        <a:bodyPr/>
        <a:lstStyle/>
        <a:p>
          <a:pPr algn="ctr"/>
          <a:r>
            <a:rPr lang="en-US" sz="2000" dirty="0" smtClean="0">
              <a:solidFill>
                <a:schemeClr val="tx1"/>
              </a:solidFill>
            </a:rPr>
            <a:t>Schizophrenia patients are known to depend more on </a:t>
          </a:r>
          <a:r>
            <a:rPr lang="en-US" sz="2000" b="0" dirty="0" smtClean="0">
              <a:solidFill>
                <a:schemeClr val="tx1"/>
              </a:solidFill>
            </a:rPr>
            <a:t>sensory information</a:t>
          </a:r>
          <a:r>
            <a:rPr lang="en-US" sz="2000" b="1" dirty="0" smtClean="0">
              <a:solidFill>
                <a:schemeClr val="tx1"/>
              </a:solidFill>
            </a:rPr>
            <a:t> </a:t>
          </a:r>
          <a:r>
            <a:rPr lang="en-US" sz="2000" dirty="0" smtClean="0">
              <a:solidFill>
                <a:schemeClr val="tx1"/>
              </a:solidFill>
            </a:rPr>
            <a:t>of the stimuli </a:t>
          </a:r>
          <a:r>
            <a:rPr lang="en-US" sz="1600" dirty="0" smtClean="0">
              <a:solidFill>
                <a:schemeClr val="tx1"/>
              </a:solidFill>
            </a:rPr>
            <a:t>(</a:t>
          </a:r>
          <a:r>
            <a:rPr lang="en-US" sz="1600" dirty="0" err="1" smtClean="0">
              <a:solidFill>
                <a:schemeClr val="tx1"/>
              </a:solidFill>
            </a:rPr>
            <a:t>Dima</a:t>
          </a:r>
          <a:r>
            <a:rPr lang="en-US" sz="1600" dirty="0" smtClean="0">
              <a:solidFill>
                <a:schemeClr val="tx1"/>
              </a:solidFill>
            </a:rPr>
            <a:t>, 2009; </a:t>
          </a:r>
          <a:r>
            <a:rPr lang="en-US" sz="1600" dirty="0" err="1" smtClean="0">
              <a:solidFill>
                <a:schemeClr val="tx1"/>
              </a:solidFill>
            </a:rPr>
            <a:t>Keil</a:t>
          </a:r>
          <a:r>
            <a:rPr lang="en-US" sz="1600" dirty="0" smtClean="0">
              <a:solidFill>
                <a:schemeClr val="tx1"/>
              </a:solidFill>
            </a:rPr>
            <a:t> et  al, 1998)</a:t>
          </a:r>
          <a:endParaRPr lang="en-US" sz="1600" dirty="0">
            <a:solidFill>
              <a:schemeClr val="tx1"/>
            </a:solidFill>
          </a:endParaRPr>
        </a:p>
      </dgm:t>
    </dgm:pt>
    <dgm:pt modelId="{6EEA095A-5005-4B18-BC55-3D07C0C1A5BA}" type="parTrans" cxnId="{5E3C6134-FD5B-4984-968A-9D99A1BD1FB9}">
      <dgm:prSet/>
      <dgm:spPr/>
      <dgm:t>
        <a:bodyPr/>
        <a:lstStyle/>
        <a:p>
          <a:pPr algn="ctr"/>
          <a:endParaRPr lang="en-US" sz="2400"/>
        </a:p>
      </dgm:t>
    </dgm:pt>
    <dgm:pt modelId="{9554AABD-8B25-435F-A7BD-282EA5A5D881}" type="sibTrans" cxnId="{5E3C6134-FD5B-4984-968A-9D99A1BD1FB9}">
      <dgm:prSet custT="1"/>
      <dgm:spPr>
        <a:solidFill>
          <a:schemeClr val="bg1"/>
        </a:solidFill>
        <a:ln>
          <a:solidFill>
            <a:schemeClr val="bg1"/>
          </a:solidFill>
        </a:ln>
      </dgm:spPr>
      <dgm:t>
        <a:bodyPr/>
        <a:lstStyle/>
        <a:p>
          <a:pPr algn="ctr"/>
          <a:endParaRPr lang="en-US" sz="2400"/>
        </a:p>
      </dgm:t>
    </dgm:pt>
    <dgm:pt modelId="{09A94593-2B03-4B77-87D1-795843EF7B84}">
      <dgm:prSet phldrT="[Text]" custT="1"/>
      <dgm:spPr>
        <a:noFill/>
        <a:ln>
          <a:solidFill>
            <a:schemeClr val="accent2"/>
          </a:solidFill>
        </a:ln>
      </dgm:spPr>
      <dgm:t>
        <a:bodyPr/>
        <a:lstStyle/>
        <a:p>
          <a:pPr algn="ctr"/>
          <a:r>
            <a:rPr lang="en-US" sz="2000" dirty="0" smtClean="0">
              <a:solidFill>
                <a:schemeClr val="tx1"/>
              </a:solidFill>
            </a:rPr>
            <a:t>Theta activity is involved in </a:t>
          </a:r>
          <a:r>
            <a:rPr lang="en-US" sz="2000" b="0" dirty="0" smtClean="0">
              <a:solidFill>
                <a:schemeClr val="tx1"/>
              </a:solidFill>
            </a:rPr>
            <a:t>top-down processing</a:t>
          </a:r>
          <a:r>
            <a:rPr lang="en-US" sz="2000" b="1" dirty="0" smtClean="0">
              <a:solidFill>
                <a:schemeClr val="tx1"/>
              </a:solidFill>
            </a:rPr>
            <a:t> </a:t>
          </a:r>
          <a:r>
            <a:rPr lang="en-US" sz="2000" dirty="0" smtClean="0">
              <a:solidFill>
                <a:schemeClr val="tx1"/>
              </a:solidFill>
            </a:rPr>
            <a:t>during multistable perception </a:t>
          </a:r>
          <a:r>
            <a:rPr lang="en-US" sz="1600" dirty="0" smtClean="0">
              <a:solidFill>
                <a:schemeClr val="tx1"/>
              </a:solidFill>
            </a:rPr>
            <a:t>(</a:t>
          </a:r>
          <a:r>
            <a:rPr lang="en-US" sz="1600" dirty="0" err="1" smtClean="0">
              <a:solidFill>
                <a:schemeClr val="tx1"/>
              </a:solidFill>
            </a:rPr>
            <a:t>Mathes</a:t>
          </a:r>
          <a:r>
            <a:rPr lang="en-US" sz="1600" dirty="0" smtClean="0">
              <a:solidFill>
                <a:schemeClr val="tx1"/>
              </a:solidFill>
            </a:rPr>
            <a:t> et al, 2014)</a:t>
          </a:r>
          <a:r>
            <a:rPr lang="da-DK" sz="1600" b="0" i="0" u="none" strike="noStrike" baseline="0" dirty="0" smtClean="0">
              <a:solidFill>
                <a:schemeClr val="tx1"/>
              </a:solidFill>
              <a:latin typeface="+mn-lt"/>
              <a:ea typeface="+mn-ea"/>
              <a:cs typeface="+mn-cs"/>
            </a:rPr>
            <a:t> </a:t>
          </a:r>
          <a:endParaRPr lang="en-US" sz="1600" dirty="0">
            <a:solidFill>
              <a:schemeClr val="tx1"/>
            </a:solidFill>
          </a:endParaRPr>
        </a:p>
      </dgm:t>
    </dgm:pt>
    <dgm:pt modelId="{86B54CC0-FFDD-4FD8-A518-897BE45930BC}" type="parTrans" cxnId="{C3D821DF-71AD-4FEA-BD5F-7491119307B6}">
      <dgm:prSet/>
      <dgm:spPr/>
      <dgm:t>
        <a:bodyPr/>
        <a:lstStyle/>
        <a:p>
          <a:pPr algn="ctr"/>
          <a:endParaRPr lang="en-US" sz="2400"/>
        </a:p>
      </dgm:t>
    </dgm:pt>
    <dgm:pt modelId="{FB87872F-4F2B-48D0-8807-19BF78C8AFE8}" type="sibTrans" cxnId="{C3D821DF-71AD-4FEA-BD5F-7491119307B6}">
      <dgm:prSet custT="1"/>
      <dgm:spPr>
        <a:solidFill>
          <a:schemeClr val="accent2"/>
        </a:solidFill>
        <a:ln>
          <a:solidFill>
            <a:schemeClr val="accent2"/>
          </a:solidFill>
        </a:ln>
      </dgm:spPr>
      <dgm:t>
        <a:bodyPr/>
        <a:lstStyle/>
        <a:p>
          <a:pPr algn="ctr"/>
          <a:endParaRPr lang="en-US" sz="2400"/>
        </a:p>
      </dgm:t>
    </dgm:pt>
    <dgm:pt modelId="{239B55AB-8EF5-422C-A7C7-EEB8814CF3C7}">
      <dgm:prSet phldrT="[Text]" custT="1"/>
      <dgm:spPr>
        <a:noFill/>
        <a:ln>
          <a:solidFill>
            <a:schemeClr val="accent2"/>
          </a:solidFill>
        </a:ln>
      </dgm:spPr>
      <dgm:t>
        <a:bodyPr/>
        <a:lstStyle/>
        <a:p>
          <a:pPr algn="ctr"/>
          <a:r>
            <a:rPr lang="en-US" sz="2000" b="1" dirty="0" smtClean="0">
              <a:solidFill>
                <a:schemeClr val="tx1"/>
              </a:solidFill>
            </a:rPr>
            <a:t>The patients with </a:t>
          </a:r>
          <a:r>
            <a:rPr lang="en-US" sz="2000" b="1" dirty="0" smtClean="0">
              <a:solidFill>
                <a:srgbClr val="00B050"/>
              </a:solidFill>
            </a:rPr>
            <a:t>schizophrenia</a:t>
          </a:r>
          <a:r>
            <a:rPr lang="en-US" sz="2000" b="1" dirty="0" smtClean="0">
              <a:solidFill>
                <a:schemeClr val="tx1"/>
              </a:solidFill>
            </a:rPr>
            <a:t> indicate a weak top-down guidance of visual object perception.</a:t>
          </a:r>
          <a:endParaRPr lang="en-US" sz="2000" b="1" dirty="0">
            <a:solidFill>
              <a:schemeClr val="tx1"/>
            </a:solidFill>
          </a:endParaRPr>
        </a:p>
      </dgm:t>
    </dgm:pt>
    <dgm:pt modelId="{F5BCDC6B-C9F2-41DE-B5D5-DB41D179C272}" type="parTrans" cxnId="{09CE21DC-80C8-4A70-886E-6AB646C89149}">
      <dgm:prSet/>
      <dgm:spPr/>
      <dgm:t>
        <a:bodyPr/>
        <a:lstStyle/>
        <a:p>
          <a:pPr algn="ctr"/>
          <a:endParaRPr lang="en-US" sz="2400"/>
        </a:p>
      </dgm:t>
    </dgm:pt>
    <dgm:pt modelId="{F321EFA5-BF38-4A9C-8B93-D1936911AD4B}" type="sibTrans" cxnId="{09CE21DC-80C8-4A70-886E-6AB646C89149}">
      <dgm:prSet/>
      <dgm:spPr/>
      <dgm:t>
        <a:bodyPr/>
        <a:lstStyle/>
        <a:p>
          <a:pPr algn="ctr"/>
          <a:endParaRPr lang="en-US" sz="2400"/>
        </a:p>
      </dgm:t>
    </dgm:pt>
    <dgm:pt modelId="{9502C400-4526-4FDB-9506-2D8B002D27DE}" type="pres">
      <dgm:prSet presAssocID="{7A4EAA76-89ED-4483-899F-5B51D9F5D0D5}" presName="Name0" presStyleCnt="0">
        <dgm:presLayoutVars>
          <dgm:dir/>
          <dgm:resizeHandles val="exact"/>
        </dgm:presLayoutVars>
      </dgm:prSet>
      <dgm:spPr/>
      <dgm:t>
        <a:bodyPr/>
        <a:lstStyle/>
        <a:p>
          <a:endParaRPr lang="en-US"/>
        </a:p>
      </dgm:t>
    </dgm:pt>
    <dgm:pt modelId="{F88406A2-0CBC-45E0-A1ED-31F308A696C0}" type="pres">
      <dgm:prSet presAssocID="{12C23FEF-FDE9-4D69-8409-2D36F5EA47B9}" presName="node" presStyleLbl="node1" presStyleIdx="0" presStyleCnt="3">
        <dgm:presLayoutVars>
          <dgm:bulletEnabled val="1"/>
        </dgm:presLayoutVars>
      </dgm:prSet>
      <dgm:spPr/>
      <dgm:t>
        <a:bodyPr/>
        <a:lstStyle/>
        <a:p>
          <a:endParaRPr lang="en-US"/>
        </a:p>
      </dgm:t>
    </dgm:pt>
    <dgm:pt modelId="{1121C765-D679-47EA-B5FA-155BF04BADED}" type="pres">
      <dgm:prSet presAssocID="{9554AABD-8B25-435F-A7BD-282EA5A5D881}" presName="sibTrans" presStyleLbl="sibTrans2D1" presStyleIdx="0" presStyleCnt="2"/>
      <dgm:spPr/>
      <dgm:t>
        <a:bodyPr/>
        <a:lstStyle/>
        <a:p>
          <a:endParaRPr lang="en-US"/>
        </a:p>
      </dgm:t>
    </dgm:pt>
    <dgm:pt modelId="{4E1EE9A9-54EC-4BD0-BA48-C765EF6321B1}" type="pres">
      <dgm:prSet presAssocID="{9554AABD-8B25-435F-A7BD-282EA5A5D881}" presName="connectorText" presStyleLbl="sibTrans2D1" presStyleIdx="0" presStyleCnt="2"/>
      <dgm:spPr/>
      <dgm:t>
        <a:bodyPr/>
        <a:lstStyle/>
        <a:p>
          <a:endParaRPr lang="en-US"/>
        </a:p>
      </dgm:t>
    </dgm:pt>
    <dgm:pt modelId="{27841CEF-A46F-45CE-857F-A9522AFA3916}" type="pres">
      <dgm:prSet presAssocID="{09A94593-2B03-4B77-87D1-795843EF7B84}" presName="node" presStyleLbl="node1" presStyleIdx="1" presStyleCnt="3">
        <dgm:presLayoutVars>
          <dgm:bulletEnabled val="1"/>
        </dgm:presLayoutVars>
      </dgm:prSet>
      <dgm:spPr/>
      <dgm:t>
        <a:bodyPr/>
        <a:lstStyle/>
        <a:p>
          <a:endParaRPr lang="en-US"/>
        </a:p>
      </dgm:t>
    </dgm:pt>
    <dgm:pt modelId="{9043E3B2-46AC-4DD3-9DA9-B8FFE96796BC}" type="pres">
      <dgm:prSet presAssocID="{FB87872F-4F2B-48D0-8807-19BF78C8AFE8}" presName="sibTrans" presStyleLbl="sibTrans2D1" presStyleIdx="1" presStyleCnt="2"/>
      <dgm:spPr/>
      <dgm:t>
        <a:bodyPr/>
        <a:lstStyle/>
        <a:p>
          <a:endParaRPr lang="en-US"/>
        </a:p>
      </dgm:t>
    </dgm:pt>
    <dgm:pt modelId="{C10376C8-21A9-4B45-90BA-B560514F8861}" type="pres">
      <dgm:prSet presAssocID="{FB87872F-4F2B-48D0-8807-19BF78C8AFE8}" presName="connectorText" presStyleLbl="sibTrans2D1" presStyleIdx="1" presStyleCnt="2"/>
      <dgm:spPr/>
      <dgm:t>
        <a:bodyPr/>
        <a:lstStyle/>
        <a:p>
          <a:endParaRPr lang="en-US"/>
        </a:p>
      </dgm:t>
    </dgm:pt>
    <dgm:pt modelId="{DA45B661-3578-4C69-87E0-8EF37A83EFCC}" type="pres">
      <dgm:prSet presAssocID="{239B55AB-8EF5-422C-A7C7-EEB8814CF3C7}" presName="node" presStyleLbl="node1" presStyleIdx="2" presStyleCnt="3">
        <dgm:presLayoutVars>
          <dgm:bulletEnabled val="1"/>
        </dgm:presLayoutVars>
      </dgm:prSet>
      <dgm:spPr/>
      <dgm:t>
        <a:bodyPr/>
        <a:lstStyle/>
        <a:p>
          <a:endParaRPr lang="en-US"/>
        </a:p>
      </dgm:t>
    </dgm:pt>
  </dgm:ptLst>
  <dgm:cxnLst>
    <dgm:cxn modelId="{0B3188EA-0A8B-44F4-9B43-FC3E4701BCD1}" type="presOf" srcId="{239B55AB-8EF5-422C-A7C7-EEB8814CF3C7}" destId="{DA45B661-3578-4C69-87E0-8EF37A83EFCC}" srcOrd="0" destOrd="0" presId="urn:microsoft.com/office/officeart/2005/8/layout/process1"/>
    <dgm:cxn modelId="{A75593B9-6277-4D41-B45F-CBEBCC461992}" type="presOf" srcId="{9554AABD-8B25-435F-A7BD-282EA5A5D881}" destId="{1121C765-D679-47EA-B5FA-155BF04BADED}" srcOrd="0" destOrd="0" presId="urn:microsoft.com/office/officeart/2005/8/layout/process1"/>
    <dgm:cxn modelId="{38279C96-9FBC-49E8-957A-743979A9A3EC}" type="presOf" srcId="{9554AABD-8B25-435F-A7BD-282EA5A5D881}" destId="{4E1EE9A9-54EC-4BD0-BA48-C765EF6321B1}" srcOrd="1" destOrd="0" presId="urn:microsoft.com/office/officeart/2005/8/layout/process1"/>
    <dgm:cxn modelId="{49A06ED1-C288-4F0C-8F74-AC5F291743B9}" type="presOf" srcId="{FB87872F-4F2B-48D0-8807-19BF78C8AFE8}" destId="{9043E3B2-46AC-4DD3-9DA9-B8FFE96796BC}" srcOrd="0" destOrd="0" presId="urn:microsoft.com/office/officeart/2005/8/layout/process1"/>
    <dgm:cxn modelId="{5E3C6134-FD5B-4984-968A-9D99A1BD1FB9}" srcId="{7A4EAA76-89ED-4483-899F-5B51D9F5D0D5}" destId="{12C23FEF-FDE9-4D69-8409-2D36F5EA47B9}" srcOrd="0" destOrd="0" parTransId="{6EEA095A-5005-4B18-BC55-3D07C0C1A5BA}" sibTransId="{9554AABD-8B25-435F-A7BD-282EA5A5D881}"/>
    <dgm:cxn modelId="{3AC700EA-7E2A-4DC4-953E-8618EC5058BE}" type="presOf" srcId="{12C23FEF-FDE9-4D69-8409-2D36F5EA47B9}" destId="{F88406A2-0CBC-45E0-A1ED-31F308A696C0}" srcOrd="0" destOrd="0" presId="urn:microsoft.com/office/officeart/2005/8/layout/process1"/>
    <dgm:cxn modelId="{C3D821DF-71AD-4FEA-BD5F-7491119307B6}" srcId="{7A4EAA76-89ED-4483-899F-5B51D9F5D0D5}" destId="{09A94593-2B03-4B77-87D1-795843EF7B84}" srcOrd="1" destOrd="0" parTransId="{86B54CC0-FFDD-4FD8-A518-897BE45930BC}" sibTransId="{FB87872F-4F2B-48D0-8807-19BF78C8AFE8}"/>
    <dgm:cxn modelId="{C0F7C4B2-F4A8-4C8F-9890-5ADA486F028D}" type="presOf" srcId="{7A4EAA76-89ED-4483-899F-5B51D9F5D0D5}" destId="{9502C400-4526-4FDB-9506-2D8B002D27DE}" srcOrd="0" destOrd="0" presId="urn:microsoft.com/office/officeart/2005/8/layout/process1"/>
    <dgm:cxn modelId="{09CE21DC-80C8-4A70-886E-6AB646C89149}" srcId="{7A4EAA76-89ED-4483-899F-5B51D9F5D0D5}" destId="{239B55AB-8EF5-422C-A7C7-EEB8814CF3C7}" srcOrd="2" destOrd="0" parTransId="{F5BCDC6B-C9F2-41DE-B5D5-DB41D179C272}" sibTransId="{F321EFA5-BF38-4A9C-8B93-D1936911AD4B}"/>
    <dgm:cxn modelId="{FA34A80D-E362-4043-B489-ADE702F28C76}" type="presOf" srcId="{FB87872F-4F2B-48D0-8807-19BF78C8AFE8}" destId="{C10376C8-21A9-4B45-90BA-B560514F8861}" srcOrd="1" destOrd="0" presId="urn:microsoft.com/office/officeart/2005/8/layout/process1"/>
    <dgm:cxn modelId="{CC5BA783-765D-43AF-A043-76485167BC73}" type="presOf" srcId="{09A94593-2B03-4B77-87D1-795843EF7B84}" destId="{27841CEF-A46F-45CE-857F-A9522AFA3916}" srcOrd="0" destOrd="0" presId="urn:microsoft.com/office/officeart/2005/8/layout/process1"/>
    <dgm:cxn modelId="{02B76405-847C-4D0D-A9E7-C8E843BB3A97}" type="presParOf" srcId="{9502C400-4526-4FDB-9506-2D8B002D27DE}" destId="{F88406A2-0CBC-45E0-A1ED-31F308A696C0}" srcOrd="0" destOrd="0" presId="urn:microsoft.com/office/officeart/2005/8/layout/process1"/>
    <dgm:cxn modelId="{083E3165-1C67-4739-AFB9-56BA72E544F8}" type="presParOf" srcId="{9502C400-4526-4FDB-9506-2D8B002D27DE}" destId="{1121C765-D679-47EA-B5FA-155BF04BADED}" srcOrd="1" destOrd="0" presId="urn:microsoft.com/office/officeart/2005/8/layout/process1"/>
    <dgm:cxn modelId="{B6E4EE06-659F-4C11-8880-83350A0BA977}" type="presParOf" srcId="{1121C765-D679-47EA-B5FA-155BF04BADED}" destId="{4E1EE9A9-54EC-4BD0-BA48-C765EF6321B1}" srcOrd="0" destOrd="0" presId="urn:microsoft.com/office/officeart/2005/8/layout/process1"/>
    <dgm:cxn modelId="{FF974FE4-8D37-468A-8627-4440606A2856}" type="presParOf" srcId="{9502C400-4526-4FDB-9506-2D8B002D27DE}" destId="{27841CEF-A46F-45CE-857F-A9522AFA3916}" srcOrd="2" destOrd="0" presId="urn:microsoft.com/office/officeart/2005/8/layout/process1"/>
    <dgm:cxn modelId="{BAB60F44-4026-4346-957E-16B342AE2ADB}" type="presParOf" srcId="{9502C400-4526-4FDB-9506-2D8B002D27DE}" destId="{9043E3B2-46AC-4DD3-9DA9-B8FFE96796BC}" srcOrd="3" destOrd="0" presId="urn:microsoft.com/office/officeart/2005/8/layout/process1"/>
    <dgm:cxn modelId="{D7872DF1-629B-423E-B9EE-371F8D848C18}" type="presParOf" srcId="{9043E3B2-46AC-4DD3-9DA9-B8FFE96796BC}" destId="{C10376C8-21A9-4B45-90BA-B560514F8861}" srcOrd="0" destOrd="0" presId="urn:microsoft.com/office/officeart/2005/8/layout/process1"/>
    <dgm:cxn modelId="{07B08F0F-DF4B-4873-AAAD-60CC00B25EA2}" type="presParOf" srcId="{9502C400-4526-4FDB-9506-2D8B002D27DE}" destId="{DA45B661-3578-4C69-87E0-8EF37A83EFCC}"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406A2-0CBC-45E0-A1ED-31F308A696C0}">
      <dsp:nvSpPr>
        <dsp:cNvPr id="0" name=""/>
        <dsp:cNvSpPr/>
      </dsp:nvSpPr>
      <dsp:spPr>
        <a:xfrm>
          <a:off x="7320" y="225304"/>
          <a:ext cx="2187869" cy="2528015"/>
        </a:xfrm>
        <a:prstGeom prst="roundRect">
          <a:avLst>
            <a:gd name="adj" fmla="val 10000"/>
          </a:avLst>
        </a:prstGeom>
        <a:no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baseline="0" dirty="0" smtClean="0">
              <a:solidFill>
                <a:schemeClr val="tx1"/>
              </a:solidFill>
            </a:rPr>
            <a:t>Initiation of switch and reorganization of the percept activates </a:t>
          </a:r>
          <a:r>
            <a:rPr lang="en-US" sz="2000" b="1" kern="1200" baseline="0" dirty="0" smtClean="0">
              <a:solidFill>
                <a:schemeClr val="tx1"/>
              </a:solidFill>
            </a:rPr>
            <a:t>frontal cortex </a:t>
          </a:r>
          <a:r>
            <a:rPr lang="da-DK" sz="1600" b="0" i="0" u="none" strike="noStrike" kern="1200" baseline="0" dirty="0" smtClean="0">
              <a:solidFill>
                <a:schemeClr val="tx1"/>
              </a:solidFill>
              <a:latin typeface="+mn-lt"/>
              <a:ea typeface="+mn-ea"/>
              <a:cs typeface="+mn-cs"/>
            </a:rPr>
            <a:t>(Knapen et al., 2011; Sterzer et al., 2009).</a:t>
          </a:r>
          <a:endParaRPr lang="en-US" sz="1600" kern="1200" dirty="0">
            <a:solidFill>
              <a:schemeClr val="tx1"/>
            </a:solidFill>
          </a:endParaRPr>
        </a:p>
      </dsp:txBody>
      <dsp:txXfrm>
        <a:off x="71400" y="289384"/>
        <a:ext cx="2059709" cy="2399855"/>
      </dsp:txXfrm>
    </dsp:sp>
    <dsp:sp modelId="{1121C765-D679-47EA-B5FA-155BF04BADED}">
      <dsp:nvSpPr>
        <dsp:cNvPr id="0" name=""/>
        <dsp:cNvSpPr/>
      </dsp:nvSpPr>
      <dsp:spPr>
        <a:xfrm>
          <a:off x="2413977" y="1218016"/>
          <a:ext cx="463828" cy="542591"/>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2413977" y="1326534"/>
        <a:ext cx="324680" cy="325555"/>
      </dsp:txXfrm>
    </dsp:sp>
    <dsp:sp modelId="{27841CEF-A46F-45CE-857F-A9522AFA3916}">
      <dsp:nvSpPr>
        <dsp:cNvPr id="0" name=""/>
        <dsp:cNvSpPr/>
      </dsp:nvSpPr>
      <dsp:spPr>
        <a:xfrm>
          <a:off x="3070338" y="225304"/>
          <a:ext cx="2187869" cy="2528015"/>
        </a:xfrm>
        <a:prstGeom prst="roundRect">
          <a:avLst>
            <a:gd name="adj" fmla="val 10000"/>
          </a:avLst>
        </a:prstGeom>
        <a:no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a-DK" sz="2000" b="0" i="0" u="none" strike="noStrike" kern="1200" baseline="0" dirty="0" smtClean="0">
              <a:solidFill>
                <a:schemeClr val="tx1"/>
              </a:solidFill>
              <a:latin typeface="+mn-lt"/>
              <a:ea typeface="+mn-ea"/>
              <a:cs typeface="+mn-cs"/>
            </a:rPr>
            <a:t>Frontal functions of the brain depend on its </a:t>
          </a:r>
          <a:r>
            <a:rPr lang="da-DK" sz="2000" b="1" i="0" u="none" strike="noStrike" kern="1200" baseline="0" dirty="0" smtClean="0">
              <a:solidFill>
                <a:schemeClr val="tx1"/>
              </a:solidFill>
              <a:latin typeface="+mn-lt"/>
              <a:ea typeface="+mn-ea"/>
              <a:cs typeface="+mn-cs"/>
            </a:rPr>
            <a:t>theta state</a:t>
          </a:r>
          <a:r>
            <a:rPr lang="da-DK" sz="2000" b="0" i="0" u="none" strike="noStrike" kern="1200" baseline="0" dirty="0" smtClean="0">
              <a:solidFill>
                <a:schemeClr val="tx1"/>
              </a:solidFill>
              <a:latin typeface="+mn-lt"/>
              <a:ea typeface="+mn-ea"/>
              <a:cs typeface="+mn-cs"/>
            </a:rPr>
            <a:t> </a:t>
          </a:r>
          <a:r>
            <a:rPr lang="da-DK" sz="1600" b="0" i="0" u="none" strike="noStrike" kern="1200" baseline="0" dirty="0" smtClean="0">
              <a:solidFill>
                <a:schemeClr val="tx1"/>
              </a:solidFill>
              <a:latin typeface="+mn-lt"/>
              <a:ea typeface="+mn-ea"/>
              <a:cs typeface="+mn-cs"/>
            </a:rPr>
            <a:t>(Basar et al., 1999) </a:t>
          </a:r>
          <a:endParaRPr lang="en-US" sz="1600" kern="1200" dirty="0">
            <a:solidFill>
              <a:schemeClr val="tx1"/>
            </a:solidFill>
          </a:endParaRPr>
        </a:p>
      </dsp:txBody>
      <dsp:txXfrm>
        <a:off x="3134418" y="289384"/>
        <a:ext cx="2059709" cy="2399855"/>
      </dsp:txXfrm>
    </dsp:sp>
    <dsp:sp modelId="{9043E3B2-46AC-4DD3-9DA9-B8FFE96796BC}">
      <dsp:nvSpPr>
        <dsp:cNvPr id="0" name=""/>
        <dsp:cNvSpPr/>
      </dsp:nvSpPr>
      <dsp:spPr>
        <a:xfrm>
          <a:off x="5476994" y="1218016"/>
          <a:ext cx="463828" cy="542591"/>
        </a:xfrm>
        <a:prstGeom prst="rightArrow">
          <a:avLst>
            <a:gd name="adj1" fmla="val 60000"/>
            <a:gd name="adj2" fmla="val 50000"/>
          </a:avLst>
        </a:prstGeom>
        <a:solidFill>
          <a:schemeClr val="accent2"/>
        </a:solidFill>
        <a:ln>
          <a:solidFill>
            <a:schemeClr val="accent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5476994" y="1326534"/>
        <a:ext cx="324680" cy="325555"/>
      </dsp:txXfrm>
    </dsp:sp>
    <dsp:sp modelId="{DA45B661-3578-4C69-87E0-8EF37A83EFCC}">
      <dsp:nvSpPr>
        <dsp:cNvPr id="0" name=""/>
        <dsp:cNvSpPr/>
      </dsp:nvSpPr>
      <dsp:spPr>
        <a:xfrm>
          <a:off x="6133355" y="225304"/>
          <a:ext cx="2187869" cy="2528015"/>
        </a:xfrm>
        <a:prstGeom prst="roundRect">
          <a:avLst>
            <a:gd name="adj" fmla="val 10000"/>
          </a:avLst>
        </a:prstGeom>
        <a:no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a-DK" sz="2000" b="1" i="0" u="none" strike="noStrike" kern="1200" baseline="0" dirty="0" smtClean="0">
              <a:solidFill>
                <a:schemeClr val="accent2"/>
              </a:solidFill>
              <a:latin typeface="+mn-lt"/>
              <a:ea typeface="+mn-ea"/>
              <a:cs typeface="+mn-cs"/>
            </a:rPr>
            <a:t>Theta</a:t>
          </a:r>
          <a:r>
            <a:rPr lang="da-DK" sz="2000" b="1" i="0" u="none" strike="noStrike" kern="1200" baseline="0" dirty="0" smtClean="0">
              <a:solidFill>
                <a:schemeClr val="accent5"/>
              </a:solidFill>
              <a:latin typeface="+mn-lt"/>
              <a:ea typeface="+mn-ea"/>
              <a:cs typeface="+mn-cs"/>
            </a:rPr>
            <a:t> </a:t>
          </a:r>
          <a:r>
            <a:rPr lang="da-DK" sz="2000" b="1" i="0" u="none" strike="noStrike" kern="1200" baseline="0" dirty="0" smtClean="0">
              <a:solidFill>
                <a:schemeClr val="tx1"/>
              </a:solidFill>
              <a:latin typeface="+mn-lt"/>
              <a:ea typeface="+mn-ea"/>
              <a:cs typeface="+mn-cs"/>
            </a:rPr>
            <a:t>is involved in initiation of switch and reorganization of the percept during multistable perception</a:t>
          </a:r>
          <a:endParaRPr lang="en-US" sz="2000" b="1" kern="1200" dirty="0">
            <a:solidFill>
              <a:schemeClr val="tx1"/>
            </a:solidFill>
          </a:endParaRPr>
        </a:p>
      </dsp:txBody>
      <dsp:txXfrm>
        <a:off x="6197435" y="289384"/>
        <a:ext cx="2059709" cy="23998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406A2-0CBC-45E0-A1ED-31F308A696C0}">
      <dsp:nvSpPr>
        <dsp:cNvPr id="0" name=""/>
        <dsp:cNvSpPr/>
      </dsp:nvSpPr>
      <dsp:spPr>
        <a:xfrm>
          <a:off x="7320" y="371447"/>
          <a:ext cx="2187869" cy="2235729"/>
        </a:xfrm>
        <a:prstGeom prst="roundRect">
          <a:avLst>
            <a:gd name="adj" fmla="val 10000"/>
          </a:avLst>
        </a:prstGeom>
        <a:no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Schizophrenia patients are known to depend more on </a:t>
          </a:r>
          <a:r>
            <a:rPr lang="en-US" sz="2000" b="0" kern="1200" dirty="0" smtClean="0">
              <a:solidFill>
                <a:schemeClr val="tx1"/>
              </a:solidFill>
            </a:rPr>
            <a:t>sensory information</a:t>
          </a:r>
          <a:r>
            <a:rPr lang="en-US" sz="2000" b="1" kern="1200" dirty="0" smtClean="0">
              <a:solidFill>
                <a:schemeClr val="tx1"/>
              </a:solidFill>
            </a:rPr>
            <a:t> </a:t>
          </a:r>
          <a:r>
            <a:rPr lang="en-US" sz="2000" kern="1200" dirty="0" smtClean="0">
              <a:solidFill>
                <a:schemeClr val="tx1"/>
              </a:solidFill>
            </a:rPr>
            <a:t>of the stimuli </a:t>
          </a:r>
          <a:r>
            <a:rPr lang="en-US" sz="1600" kern="1200" dirty="0" smtClean="0">
              <a:solidFill>
                <a:schemeClr val="tx1"/>
              </a:solidFill>
            </a:rPr>
            <a:t>(</a:t>
          </a:r>
          <a:r>
            <a:rPr lang="en-US" sz="1600" kern="1200" dirty="0" err="1" smtClean="0">
              <a:solidFill>
                <a:schemeClr val="tx1"/>
              </a:solidFill>
            </a:rPr>
            <a:t>Dima</a:t>
          </a:r>
          <a:r>
            <a:rPr lang="en-US" sz="1600" kern="1200" dirty="0" smtClean="0">
              <a:solidFill>
                <a:schemeClr val="tx1"/>
              </a:solidFill>
            </a:rPr>
            <a:t>, 2009; </a:t>
          </a:r>
          <a:r>
            <a:rPr lang="en-US" sz="1600" kern="1200" dirty="0" err="1" smtClean="0">
              <a:solidFill>
                <a:schemeClr val="tx1"/>
              </a:solidFill>
            </a:rPr>
            <a:t>Keil</a:t>
          </a:r>
          <a:r>
            <a:rPr lang="en-US" sz="1600" kern="1200" dirty="0" smtClean="0">
              <a:solidFill>
                <a:schemeClr val="tx1"/>
              </a:solidFill>
            </a:rPr>
            <a:t> et  al, 1998)</a:t>
          </a:r>
          <a:endParaRPr lang="en-US" sz="1600" kern="1200" dirty="0">
            <a:solidFill>
              <a:schemeClr val="tx1"/>
            </a:solidFill>
          </a:endParaRPr>
        </a:p>
      </dsp:txBody>
      <dsp:txXfrm>
        <a:off x="71400" y="435527"/>
        <a:ext cx="2059709" cy="2107569"/>
      </dsp:txXfrm>
    </dsp:sp>
    <dsp:sp modelId="{1121C765-D679-47EA-B5FA-155BF04BADED}">
      <dsp:nvSpPr>
        <dsp:cNvPr id="0" name=""/>
        <dsp:cNvSpPr/>
      </dsp:nvSpPr>
      <dsp:spPr>
        <a:xfrm>
          <a:off x="2413977" y="1218016"/>
          <a:ext cx="463828" cy="542591"/>
        </a:xfrm>
        <a:prstGeom prst="rightArrow">
          <a:avLst>
            <a:gd name="adj1" fmla="val 600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2413977" y="1326534"/>
        <a:ext cx="324680" cy="325555"/>
      </dsp:txXfrm>
    </dsp:sp>
    <dsp:sp modelId="{27841CEF-A46F-45CE-857F-A9522AFA3916}">
      <dsp:nvSpPr>
        <dsp:cNvPr id="0" name=""/>
        <dsp:cNvSpPr/>
      </dsp:nvSpPr>
      <dsp:spPr>
        <a:xfrm>
          <a:off x="3070338" y="371447"/>
          <a:ext cx="2187869" cy="2235729"/>
        </a:xfrm>
        <a:prstGeom prst="roundRect">
          <a:avLst>
            <a:gd name="adj" fmla="val 10000"/>
          </a:avLst>
        </a:prstGeom>
        <a:no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Theta activity is involved in </a:t>
          </a:r>
          <a:r>
            <a:rPr lang="en-US" sz="2000" b="0" kern="1200" dirty="0" smtClean="0">
              <a:solidFill>
                <a:schemeClr val="tx1"/>
              </a:solidFill>
            </a:rPr>
            <a:t>top-down processing</a:t>
          </a:r>
          <a:r>
            <a:rPr lang="en-US" sz="2000" b="1" kern="1200" dirty="0" smtClean="0">
              <a:solidFill>
                <a:schemeClr val="tx1"/>
              </a:solidFill>
            </a:rPr>
            <a:t> </a:t>
          </a:r>
          <a:r>
            <a:rPr lang="en-US" sz="2000" kern="1200" dirty="0" smtClean="0">
              <a:solidFill>
                <a:schemeClr val="tx1"/>
              </a:solidFill>
            </a:rPr>
            <a:t>during multistable perception </a:t>
          </a:r>
          <a:r>
            <a:rPr lang="en-US" sz="1600" kern="1200" dirty="0" smtClean="0">
              <a:solidFill>
                <a:schemeClr val="tx1"/>
              </a:solidFill>
            </a:rPr>
            <a:t>(</a:t>
          </a:r>
          <a:r>
            <a:rPr lang="en-US" sz="1600" kern="1200" dirty="0" err="1" smtClean="0">
              <a:solidFill>
                <a:schemeClr val="tx1"/>
              </a:solidFill>
            </a:rPr>
            <a:t>Mathes</a:t>
          </a:r>
          <a:r>
            <a:rPr lang="en-US" sz="1600" kern="1200" dirty="0" smtClean="0">
              <a:solidFill>
                <a:schemeClr val="tx1"/>
              </a:solidFill>
            </a:rPr>
            <a:t> et al, 2014)</a:t>
          </a:r>
          <a:r>
            <a:rPr lang="da-DK" sz="1600" b="0" i="0" u="none" strike="noStrike" kern="1200" baseline="0" dirty="0" smtClean="0">
              <a:solidFill>
                <a:schemeClr val="tx1"/>
              </a:solidFill>
              <a:latin typeface="+mn-lt"/>
              <a:ea typeface="+mn-ea"/>
              <a:cs typeface="+mn-cs"/>
            </a:rPr>
            <a:t> </a:t>
          </a:r>
          <a:endParaRPr lang="en-US" sz="1600" kern="1200" dirty="0">
            <a:solidFill>
              <a:schemeClr val="tx1"/>
            </a:solidFill>
          </a:endParaRPr>
        </a:p>
      </dsp:txBody>
      <dsp:txXfrm>
        <a:off x="3134418" y="435527"/>
        <a:ext cx="2059709" cy="2107569"/>
      </dsp:txXfrm>
    </dsp:sp>
    <dsp:sp modelId="{9043E3B2-46AC-4DD3-9DA9-B8FFE96796BC}">
      <dsp:nvSpPr>
        <dsp:cNvPr id="0" name=""/>
        <dsp:cNvSpPr/>
      </dsp:nvSpPr>
      <dsp:spPr>
        <a:xfrm>
          <a:off x="5476994" y="1218016"/>
          <a:ext cx="463828" cy="542591"/>
        </a:xfrm>
        <a:prstGeom prst="rightArrow">
          <a:avLst>
            <a:gd name="adj1" fmla="val 60000"/>
            <a:gd name="adj2" fmla="val 50000"/>
          </a:avLst>
        </a:prstGeom>
        <a:solidFill>
          <a:schemeClr val="accent2"/>
        </a:solidFill>
        <a:ln>
          <a:solidFill>
            <a:schemeClr val="accent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5476994" y="1326534"/>
        <a:ext cx="324680" cy="325555"/>
      </dsp:txXfrm>
    </dsp:sp>
    <dsp:sp modelId="{DA45B661-3578-4C69-87E0-8EF37A83EFCC}">
      <dsp:nvSpPr>
        <dsp:cNvPr id="0" name=""/>
        <dsp:cNvSpPr/>
      </dsp:nvSpPr>
      <dsp:spPr>
        <a:xfrm>
          <a:off x="6133355" y="371447"/>
          <a:ext cx="2187869" cy="2235729"/>
        </a:xfrm>
        <a:prstGeom prst="roundRect">
          <a:avLst>
            <a:gd name="adj" fmla="val 10000"/>
          </a:avLst>
        </a:prstGeom>
        <a:no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The patients with </a:t>
          </a:r>
          <a:r>
            <a:rPr lang="en-US" sz="2000" b="1" kern="1200" dirty="0" smtClean="0">
              <a:solidFill>
                <a:srgbClr val="00B050"/>
              </a:solidFill>
            </a:rPr>
            <a:t>schizophrenia</a:t>
          </a:r>
          <a:r>
            <a:rPr lang="en-US" sz="2000" b="1" kern="1200" dirty="0" smtClean="0">
              <a:solidFill>
                <a:schemeClr val="tx1"/>
              </a:solidFill>
            </a:rPr>
            <a:t> indicate a weak top-down guidance of visual object perception.</a:t>
          </a:r>
          <a:endParaRPr lang="en-US" sz="2000" b="1" kern="1200" dirty="0">
            <a:solidFill>
              <a:schemeClr val="tx1"/>
            </a:solidFill>
          </a:endParaRPr>
        </a:p>
      </dsp:txBody>
      <dsp:txXfrm>
        <a:off x="6197435" y="435527"/>
        <a:ext cx="2059709" cy="21075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C3E372-F273-41EF-89E4-21CDBE0B7211}" type="datetimeFigureOut">
              <a:rPr lang="en-US" smtClean="0"/>
              <a:t>9/18/2014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DD553D-2872-4A34-9714-AFD253905F17}" type="slidenum">
              <a:rPr lang="en-US" smtClean="0"/>
              <a:t>‹#›</a:t>
            </a:fld>
            <a:endParaRPr lang="en-US"/>
          </a:p>
        </p:txBody>
      </p:sp>
    </p:spTree>
    <p:extLst>
      <p:ext uri="{BB962C8B-B14F-4D97-AF65-F5344CB8AC3E}">
        <p14:creationId xmlns:p14="http://schemas.microsoft.com/office/powerpoint/2010/main" val="1503705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DD553D-2872-4A34-9714-AFD253905F17}" type="slidenum">
              <a:rPr lang="en-US" smtClean="0"/>
              <a:t>1</a:t>
            </a:fld>
            <a:endParaRPr lang="en-US"/>
          </a:p>
        </p:txBody>
      </p:sp>
    </p:spTree>
    <p:extLst>
      <p:ext uri="{BB962C8B-B14F-4D97-AF65-F5344CB8AC3E}">
        <p14:creationId xmlns:p14="http://schemas.microsoft.com/office/powerpoint/2010/main" val="3768023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Frontal cortex is involved in executive functions,</a:t>
            </a:r>
            <a:r>
              <a:rPr lang="en-US" baseline="0" dirty="0" smtClean="0"/>
              <a:t> is </a:t>
            </a:r>
            <a:r>
              <a:rPr lang="en-US" dirty="0" smtClean="0"/>
              <a:t>critical to problem solving insight and other high-level reasoning.</a:t>
            </a:r>
          </a:p>
          <a:p>
            <a:pPr marL="171450" indent="-171450">
              <a:buFontTx/>
              <a:buChar char="-"/>
            </a:pPr>
            <a:r>
              <a:rPr lang="en-US" dirty="0" smtClean="0"/>
              <a:t>Successful maturation of the frontal cortex has important implications for the cognitive abilities during the entire adult life (ref).</a:t>
            </a:r>
          </a:p>
          <a:p>
            <a:pPr marL="171450" indent="-171450">
              <a:buFontTx/>
              <a:buChar char="-"/>
            </a:pPr>
            <a:r>
              <a:rPr lang="en-US" dirty="0" smtClean="0"/>
              <a:t> </a:t>
            </a:r>
            <a:r>
              <a:rPr lang="en-US" baseline="0" dirty="0" err="1" smtClean="0"/>
              <a:t>Pertubation</a:t>
            </a:r>
            <a:r>
              <a:rPr lang="en-US" baseline="0" dirty="0" smtClean="0"/>
              <a:t> in schizophrenia lead to difficulty in planning actions and organizing thoughts.</a:t>
            </a:r>
          </a:p>
          <a:p>
            <a:pPr marL="171450" indent="-171450">
              <a:buFontTx/>
              <a:buChar char="-"/>
            </a:pPr>
            <a:r>
              <a:rPr lang="en-US" baseline="0" dirty="0" smtClean="0"/>
              <a:t>Schizophrenia patients also have problem with integrating available sensory information and display poor executive function.</a:t>
            </a:r>
            <a:endParaRPr lang="en-US" dirty="0" smtClean="0"/>
          </a:p>
          <a:p>
            <a:r>
              <a:rPr lang="en-US" dirty="0" smtClean="0"/>
              <a:t>- Studies with young adults have shown that frontal activity of the brain is essential for perceptual switching (ref).</a:t>
            </a:r>
          </a:p>
          <a:p>
            <a:pPr marL="171450" indent="-171450">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62DD553D-2872-4A34-9714-AFD253905F17}" type="slidenum">
              <a:rPr lang="en-US" smtClean="0"/>
              <a:t>2</a:t>
            </a:fld>
            <a:endParaRPr lang="en-US"/>
          </a:p>
        </p:txBody>
      </p:sp>
    </p:spTree>
    <p:extLst>
      <p:ext uri="{BB962C8B-B14F-4D97-AF65-F5344CB8AC3E}">
        <p14:creationId xmlns:p14="http://schemas.microsoft.com/office/powerpoint/2010/main" val="3706020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Multistable perception is a phenomenon where a single physically stable stimulus can be perceived in more than one percept.  Multistable</a:t>
            </a:r>
            <a:r>
              <a:rPr lang="en-US" baseline="0" dirty="0" smtClean="0"/>
              <a:t> stimuli</a:t>
            </a:r>
            <a:r>
              <a:rPr lang="en-US" dirty="0" smtClean="0"/>
              <a:t> provides us best opportunity to investigate perception and related process.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2DD553D-2872-4A34-9714-AFD253905F17}" type="slidenum">
              <a:rPr lang="en-US" smtClean="0"/>
              <a:t>3</a:t>
            </a:fld>
            <a:endParaRPr lang="en-US"/>
          </a:p>
        </p:txBody>
      </p:sp>
    </p:spTree>
    <p:extLst>
      <p:ext uri="{BB962C8B-B14F-4D97-AF65-F5344CB8AC3E}">
        <p14:creationId xmlns:p14="http://schemas.microsoft.com/office/powerpoint/2010/main" val="1766528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Brain responses to a cognitive event can be measured by </a:t>
            </a:r>
            <a:r>
              <a:rPr lang="en-US" baseline="0" dirty="0" err="1" smtClean="0"/>
              <a:t>eeg</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Such brain responses can be analyzed in time - domain by means of Event-related potentials. In this case the P300 ERP component reflects the cognitive part of a brain response to task demands. Analysis of brain responses in time-frequency domain results in so-called ERO.</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EROs can be observed as in low frequency ranges such as delta and theta as well in high ones.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EROs in different frequency ranges were found to correlate with a various number of perceptual and cognitive functions.</a:t>
            </a:r>
            <a:endParaRPr lang="en-US" sz="1200" dirty="0" smtClean="0"/>
          </a:p>
          <a:p>
            <a:r>
              <a:rPr lang="en-US" sz="1200" dirty="0" smtClean="0"/>
              <a:t>It</a:t>
            </a:r>
            <a:r>
              <a:rPr lang="en-US" sz="1200" baseline="0" dirty="0" smtClean="0"/>
              <a:t> was shown that event-related theta oscillations have a frontal maximum and play an important role in top-down regulated processes such </a:t>
            </a:r>
            <a:r>
              <a:rPr lang="en-US" sz="1200" baseline="0" dirty="0" err="1" smtClean="0"/>
              <a:t>focussed</a:t>
            </a:r>
            <a:r>
              <a:rPr lang="en-US" sz="1200" baseline="0" dirty="0" smtClean="0"/>
              <a:t> attention . Control mechanism in working memory or executive functions</a:t>
            </a:r>
            <a:endParaRPr lang="en-US" sz="1200" dirty="0" smtClean="0"/>
          </a:p>
          <a:p>
            <a:endParaRPr lang="en-US" sz="1200" dirty="0" smtClean="0"/>
          </a:p>
          <a:p>
            <a:r>
              <a:rPr lang="en-US" sz="1200" dirty="0" smtClean="0"/>
              <a:t>The frontal theta activity was found to be essential for the perceptual switching and be involved in top-down processing during </a:t>
            </a:r>
            <a:r>
              <a:rPr lang="en-US" sz="1200" dirty="0" err="1" smtClean="0"/>
              <a:t>multistable</a:t>
            </a:r>
            <a:r>
              <a:rPr lang="en-US" sz="1200" dirty="0" smtClean="0"/>
              <a:t> perception (</a:t>
            </a:r>
            <a:r>
              <a:rPr lang="en-US" sz="1200" dirty="0" err="1" smtClean="0"/>
              <a:t>Basar-Eroglu</a:t>
            </a:r>
            <a:r>
              <a:rPr lang="en-US" sz="1200" dirty="0" smtClean="0"/>
              <a:t> </a:t>
            </a:r>
            <a:r>
              <a:rPr lang="en-US" sz="1200" i="1" dirty="0" smtClean="0"/>
              <a:t>et al</a:t>
            </a:r>
            <a:r>
              <a:rPr lang="en-US" sz="1200" dirty="0" smtClean="0"/>
              <a:t>., 1996; </a:t>
            </a:r>
            <a:r>
              <a:rPr lang="en-US" sz="1200" dirty="0" err="1" smtClean="0"/>
              <a:t>Mathes</a:t>
            </a:r>
            <a:r>
              <a:rPr lang="en-US" sz="1200" dirty="0" smtClean="0"/>
              <a:t>,</a:t>
            </a:r>
            <a:r>
              <a:rPr lang="en-US" sz="1200" i="1" dirty="0" smtClean="0"/>
              <a:t> et al</a:t>
            </a:r>
            <a:r>
              <a:rPr lang="en-US" sz="1200" dirty="0" smtClean="0"/>
              <a:t> ., 2014).</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Due to its topography, theta activity (4 – 7 Hz) can</a:t>
            </a:r>
            <a:r>
              <a:rPr lang="en-US" sz="1200" kern="1200" baseline="0" dirty="0" smtClean="0">
                <a:solidFill>
                  <a:schemeClr val="tx1"/>
                </a:solidFill>
                <a:latin typeface="+mn-lt"/>
                <a:ea typeface="+mn-ea"/>
                <a:cs typeface="+mn-cs"/>
              </a:rPr>
              <a:t> be used to investigate development or impairment of top-down driven </a:t>
            </a:r>
            <a:r>
              <a:rPr lang="en-US" sz="1200" kern="1200" baseline="0" dirty="0" err="1" smtClean="0">
                <a:solidFill>
                  <a:schemeClr val="tx1"/>
                </a:solidFill>
                <a:latin typeface="+mn-lt"/>
                <a:ea typeface="+mn-ea"/>
                <a:cs typeface="+mn-cs"/>
              </a:rPr>
              <a:t>organising</a:t>
            </a:r>
            <a:r>
              <a:rPr lang="en-US" sz="1200" kern="1200" baseline="0" dirty="0" smtClean="0">
                <a:solidFill>
                  <a:schemeClr val="tx1"/>
                </a:solidFill>
                <a:latin typeface="+mn-lt"/>
                <a:ea typeface="+mn-ea"/>
                <a:cs typeface="+mn-cs"/>
              </a:rPr>
              <a:t> principles  of visual perception</a:t>
            </a:r>
            <a:r>
              <a:rPr lang="en-US"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EEG is high temporal resolution method which can capture cognitive and perceptual dynamics of bra</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Event-related</a:t>
            </a:r>
            <a:r>
              <a:rPr lang="en-US" baseline="0" dirty="0" smtClean="0"/>
              <a:t> potentials represent a standard technique to analyze such brain responses.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 ERP consists of a sequence of positive and negative voltage deflections, the so-called ERP components.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P300 is one of the most investigated positive components. P300 occurs in the time window from 300 ms </a:t>
            </a:r>
            <a:r>
              <a:rPr lang="en-US" baseline="0" dirty="0" err="1" smtClean="0"/>
              <a:t>upto</a:t>
            </a:r>
            <a:r>
              <a:rPr lang="en-US" baseline="0" dirty="0" smtClean="0"/>
              <a:t> 600 ms and is associated with a various number of cognitive functions.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Generally, ERPs allow us to asses the temporal dynamics of perceptual and cognitive processes.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in last years methods for analyzing of EEG-signals which try to capture both temporal and frequency dynamics underlying cognitive and perceptual processes become more and more popular.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Event-related brain responses which are extracted  from EEG-signal by means of these methods are called EROs.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EROs can be observed as in low frequency ranges such as delta and theta as well in high ones.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EROs in different frequency ranges were found to correlate with a various number of perceptual and cognitive functions.</a:t>
            </a:r>
          </a:p>
          <a:p>
            <a:endParaRPr lang="en-US" sz="1200" dirty="0" smtClean="0"/>
          </a:p>
          <a:p>
            <a:r>
              <a:rPr lang="en-US" sz="1200" dirty="0" smtClean="0"/>
              <a:t>It</a:t>
            </a:r>
            <a:r>
              <a:rPr lang="en-US" sz="1200" baseline="0" dirty="0" smtClean="0"/>
              <a:t> was shown that event-related theta oscillations have a frontal maximum and play an important role in top-down regulated processes such </a:t>
            </a:r>
            <a:r>
              <a:rPr lang="en-US" sz="1200" baseline="0" dirty="0" err="1" smtClean="0"/>
              <a:t>focussed</a:t>
            </a:r>
            <a:r>
              <a:rPr lang="en-US" sz="1200" baseline="0" dirty="0" smtClean="0"/>
              <a:t> attention . Control mechanism in working memory or executive functions</a:t>
            </a:r>
            <a:endParaRPr lang="en-US" sz="1200" dirty="0" smtClean="0"/>
          </a:p>
          <a:p>
            <a:endParaRPr lang="en-US" sz="1200" dirty="0" smtClean="0"/>
          </a:p>
          <a:p>
            <a:r>
              <a:rPr lang="en-US" sz="1200" dirty="0" smtClean="0"/>
              <a:t>The frontal theta activity was found to be essential for the perceptual switching and be involved in top-down processing during </a:t>
            </a:r>
            <a:r>
              <a:rPr lang="en-US" sz="1200" dirty="0" err="1" smtClean="0"/>
              <a:t>multistable</a:t>
            </a:r>
            <a:r>
              <a:rPr lang="en-US" sz="1200" dirty="0" smtClean="0"/>
              <a:t> perception (</a:t>
            </a:r>
            <a:r>
              <a:rPr lang="en-US" sz="1200" dirty="0" err="1" smtClean="0"/>
              <a:t>Basar-Eroglu</a:t>
            </a:r>
            <a:r>
              <a:rPr lang="en-US" sz="1200" dirty="0" smtClean="0"/>
              <a:t> </a:t>
            </a:r>
            <a:r>
              <a:rPr lang="en-US" sz="1200" i="1" dirty="0" smtClean="0"/>
              <a:t>et al</a:t>
            </a:r>
            <a:r>
              <a:rPr lang="en-US" sz="1200" dirty="0" smtClean="0"/>
              <a:t>., 1996; </a:t>
            </a:r>
            <a:r>
              <a:rPr lang="en-US" sz="1200" dirty="0" err="1" smtClean="0"/>
              <a:t>Mathes</a:t>
            </a:r>
            <a:r>
              <a:rPr lang="en-US" sz="1200" dirty="0" smtClean="0"/>
              <a:t>,</a:t>
            </a:r>
            <a:r>
              <a:rPr lang="en-US" sz="1200" i="1" dirty="0" smtClean="0"/>
              <a:t> et al</a:t>
            </a:r>
            <a:r>
              <a:rPr lang="en-US" sz="1200" dirty="0" smtClean="0"/>
              <a:t> ., 2014).</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Due to its topography, theta activity (4 – 7 Hz) can</a:t>
            </a:r>
            <a:r>
              <a:rPr lang="en-US" sz="1200" kern="1200" baseline="0" dirty="0" smtClean="0">
                <a:solidFill>
                  <a:schemeClr val="tx1"/>
                </a:solidFill>
                <a:latin typeface="+mn-lt"/>
                <a:ea typeface="+mn-ea"/>
                <a:cs typeface="+mn-cs"/>
              </a:rPr>
              <a:t> be used to investigate development or impairment of top-down driven </a:t>
            </a:r>
            <a:r>
              <a:rPr lang="en-US" sz="1200" kern="1200" baseline="0" dirty="0" err="1" smtClean="0">
                <a:solidFill>
                  <a:schemeClr val="tx1"/>
                </a:solidFill>
                <a:latin typeface="+mn-lt"/>
                <a:ea typeface="+mn-ea"/>
                <a:cs typeface="+mn-cs"/>
              </a:rPr>
              <a:t>organising</a:t>
            </a:r>
            <a:r>
              <a:rPr lang="en-US" sz="1200" kern="1200" baseline="0" dirty="0" smtClean="0">
                <a:solidFill>
                  <a:schemeClr val="tx1"/>
                </a:solidFill>
                <a:latin typeface="+mn-lt"/>
                <a:ea typeface="+mn-ea"/>
                <a:cs typeface="+mn-cs"/>
              </a:rPr>
              <a:t> principles  of visual perception</a:t>
            </a:r>
            <a:r>
              <a:rPr lang="en-US"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2DD553D-2872-4A34-9714-AFD253905F17}" type="slidenum">
              <a:rPr lang="en-US" smtClean="0"/>
              <a:pPr/>
              <a:t>4</a:t>
            </a:fld>
            <a:endParaRPr lang="en-US"/>
          </a:p>
        </p:txBody>
      </p:sp>
    </p:spTree>
    <p:extLst>
      <p:ext uri="{BB962C8B-B14F-4D97-AF65-F5344CB8AC3E}">
        <p14:creationId xmlns:p14="http://schemas.microsoft.com/office/powerpoint/2010/main" val="1445145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our study electrophysiological data (EEG) of 15 adolescent (13 – 15 years) and 15 adult (20 – 27 years) participants was measured. Theta activity was evaluated by means of the wavelet analysis and compared between the age-groups. </a:t>
            </a:r>
            <a:endParaRPr lang="de-DE" sz="12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6AFFD6BA-4B50-4F9F-BE05-F31A88E629B0}" type="slidenum">
              <a:rPr lang="de-DE" smtClean="0"/>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None/>
            </a:pPr>
            <a:r>
              <a:rPr lang="de-DE" sz="1100" b="1" dirty="0" smtClean="0"/>
              <a:t> </a:t>
            </a:r>
            <a:r>
              <a:rPr lang="de-DE" sz="1600" b="1" dirty="0" err="1" smtClean="0"/>
              <a:t>Unambigous</a:t>
            </a:r>
            <a:r>
              <a:rPr lang="de-DE" sz="1600" b="1" dirty="0" smtClean="0"/>
              <a:t> </a:t>
            </a:r>
            <a:r>
              <a:rPr lang="de-DE" sz="1600" b="1" dirty="0" err="1" smtClean="0"/>
              <a:t>task</a:t>
            </a:r>
            <a:endParaRPr lang="de-DE" sz="1600" b="1" dirty="0" smtClean="0"/>
          </a:p>
          <a:p>
            <a:pPr>
              <a:buFontTx/>
              <a:buChar char="-"/>
            </a:pPr>
            <a:endParaRPr lang="en-US" sz="1050" dirty="0" smtClean="0"/>
          </a:p>
          <a:p>
            <a:r>
              <a:rPr lang="en-US" sz="1200" dirty="0" smtClean="0"/>
              <a:t>Enhancement of theta activity elicited by perceptual switching </a:t>
            </a:r>
            <a:r>
              <a:rPr lang="en-US" sz="1200" dirty="0" smtClean="0">
                <a:solidFill>
                  <a:srgbClr val="FF0000"/>
                </a:solidFill>
              </a:rPr>
              <a:t>was not affected by age during the unambiguous task </a:t>
            </a:r>
          </a:p>
          <a:p>
            <a:pPr>
              <a:buFontTx/>
              <a:buChar char="-"/>
            </a:pPr>
            <a:endParaRPr lang="en-US" sz="1200" dirty="0" smtClean="0"/>
          </a:p>
          <a:p>
            <a:r>
              <a:rPr lang="en-US" sz="1200" dirty="0" smtClean="0"/>
              <a:t>Since perceptual switching in this case is driven by a physical change of the stimulus, </a:t>
            </a:r>
            <a:r>
              <a:rPr lang="en-US" sz="1200" dirty="0" smtClean="0">
                <a:solidFill>
                  <a:srgbClr val="FF0000"/>
                </a:solidFill>
              </a:rPr>
              <a:t>more developed perceptual regulation  of the perceptual switches can account for the comparable increase </a:t>
            </a:r>
            <a:r>
              <a:rPr lang="en-US" sz="1200" dirty="0" smtClean="0"/>
              <a:t>of theta activity in both groups</a:t>
            </a:r>
            <a:endParaRPr lang="de-DE" dirty="0"/>
          </a:p>
        </p:txBody>
      </p:sp>
      <p:sp>
        <p:nvSpPr>
          <p:cNvPr id="4" name="Foliennummernplatzhalter 3"/>
          <p:cNvSpPr>
            <a:spLocks noGrp="1"/>
          </p:cNvSpPr>
          <p:nvPr>
            <p:ph type="sldNum" sz="quarter" idx="10"/>
          </p:nvPr>
        </p:nvSpPr>
        <p:spPr/>
        <p:txBody>
          <a:bodyPr/>
          <a:lstStyle/>
          <a:p>
            <a:fld id="{62DD553D-2872-4A34-9714-AFD253905F1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baseline="0" dirty="0" smtClean="0">
                <a:solidFill>
                  <a:srgbClr val="000000"/>
                </a:solidFill>
              </a:rPr>
              <a:t> 12 subjects in each group 11 r/1 l, </a:t>
            </a:r>
            <a:r>
              <a:rPr lang="en-US" baseline="0" dirty="0" err="1" smtClean="0">
                <a:solidFill>
                  <a:srgbClr val="000000"/>
                </a:solidFill>
              </a:rPr>
              <a:t>cntr</a:t>
            </a:r>
            <a:r>
              <a:rPr lang="en-US" baseline="0" dirty="0" smtClean="0">
                <a:solidFill>
                  <a:srgbClr val="000000"/>
                </a:solidFill>
              </a:rPr>
              <a:t> age 31.1; pat age 30</a:t>
            </a:r>
            <a:endParaRPr lang="en-US" dirty="0" smtClean="0">
              <a:solidFill>
                <a:srgbClr val="000000"/>
              </a:solidFill>
            </a:endParaRPr>
          </a:p>
          <a:p>
            <a:pPr>
              <a:buFont typeface="Arial"/>
              <a:buChar char="•"/>
            </a:pPr>
            <a:r>
              <a:rPr lang="en-US" dirty="0" smtClean="0">
                <a:solidFill>
                  <a:srgbClr val="000000"/>
                </a:solidFill>
              </a:rPr>
              <a:t>Theta activity had an frontal maximum during switching tasks of both ambiguous and unambiguous conditions </a:t>
            </a:r>
            <a:r>
              <a:rPr lang="en-US" dirty="0" smtClean="0"/>
              <a:t>(</a:t>
            </a:r>
            <a:r>
              <a:rPr lang="en-US" i="1" dirty="0" smtClean="0"/>
              <a:t>ambiguous</a:t>
            </a:r>
            <a:r>
              <a:rPr lang="en-US" dirty="0" smtClean="0"/>
              <a:t>: F(3,66) = 14.8, p&lt;.001, </a:t>
            </a:r>
            <a:r>
              <a:rPr lang="el-GR" dirty="0" smtClean="0"/>
              <a:t>η2 = .40, </a:t>
            </a:r>
            <a:r>
              <a:rPr lang="en-US" i="1" dirty="0" smtClean="0"/>
              <a:t>unambiguous</a:t>
            </a:r>
            <a:r>
              <a:rPr lang="en-US" dirty="0" smtClean="0"/>
              <a:t>: F(3,66) = 16.6, p&lt;.001, </a:t>
            </a:r>
            <a:r>
              <a:rPr lang="el-GR" dirty="0" smtClean="0"/>
              <a:t>η2 = .42)</a:t>
            </a:r>
            <a:r>
              <a:rPr lang="en-US" dirty="0" smtClean="0">
                <a:solidFill>
                  <a:srgbClr val="000000"/>
                </a:solidFill>
              </a:rPr>
              <a:t>.</a:t>
            </a:r>
          </a:p>
          <a:p>
            <a:pPr>
              <a:buFont typeface="Arial"/>
              <a:buChar char="•"/>
            </a:pPr>
            <a:r>
              <a:rPr lang="en-US" dirty="0" smtClean="0">
                <a:solidFill>
                  <a:srgbClr val="000000"/>
                </a:solidFill>
              </a:rPr>
              <a:t>Switching trials had generally larger theta activity than non-switching trials </a:t>
            </a:r>
            <a:r>
              <a:rPr lang="en-US" dirty="0" smtClean="0"/>
              <a:t>(</a:t>
            </a:r>
            <a:r>
              <a:rPr lang="en-US" i="1" dirty="0" smtClean="0"/>
              <a:t>ambiguous</a:t>
            </a:r>
            <a:r>
              <a:rPr lang="en-US" dirty="0" smtClean="0"/>
              <a:t>: F(1,22) = 9.6, p&lt;.01, </a:t>
            </a:r>
            <a:r>
              <a:rPr lang="el-GR" dirty="0" smtClean="0"/>
              <a:t>η2 = .30, </a:t>
            </a:r>
            <a:r>
              <a:rPr lang="en-US" i="1" dirty="0" smtClean="0"/>
              <a:t>unambiguous</a:t>
            </a:r>
            <a:r>
              <a:rPr lang="en-US" dirty="0" smtClean="0"/>
              <a:t>: F(1,22) = 30.6, p&lt;.001, </a:t>
            </a:r>
            <a:r>
              <a:rPr lang="el-GR" dirty="0" smtClean="0"/>
              <a:t>η2 = .58).</a:t>
            </a:r>
            <a:endParaRPr lang="en-US" dirty="0" smtClean="0"/>
          </a:p>
          <a:p>
            <a:pPr>
              <a:buFont typeface="Arial"/>
              <a:buChar char="•"/>
            </a:pPr>
            <a:r>
              <a:rPr lang="en-US" dirty="0" smtClean="0">
                <a:solidFill>
                  <a:srgbClr val="000000"/>
                </a:solidFill>
              </a:rPr>
              <a:t> In the unambiguous condition, both the healthy controls and schizophrenia patients displayed an increased theta with frontal maximum during perceptual switch, although the theta increment in patient was lower than the controls, </a:t>
            </a:r>
            <a:r>
              <a:rPr lang="en-US" sz="1200" kern="1200" dirty="0" smtClean="0">
                <a:solidFill>
                  <a:schemeClr val="tx1"/>
                </a:solidFill>
                <a:effectLst/>
                <a:latin typeface="+mn-lt"/>
                <a:ea typeface="+mn-ea"/>
                <a:cs typeface="+mn-cs"/>
              </a:rPr>
              <a:t>F(1,22) = </a:t>
            </a:r>
            <a:r>
              <a:rPr lang="el-GR" sz="1200" kern="1200" dirty="0" smtClean="0">
                <a:solidFill>
                  <a:schemeClr val="tx1"/>
                </a:solidFill>
                <a:effectLst/>
                <a:latin typeface="+mn-lt"/>
                <a:ea typeface="+mn-ea"/>
                <a:cs typeface="+mn-cs"/>
              </a:rPr>
              <a:t>5.1, p&lt;.05, η2 = .19</a:t>
            </a:r>
            <a:r>
              <a:rPr lang="en-US" dirty="0" smtClean="0">
                <a:solidFill>
                  <a:srgbClr val="000000"/>
                </a:solidFill>
              </a:rPr>
              <a:t>.</a:t>
            </a:r>
            <a:endParaRPr lang="en-US" dirty="0" smtClean="0"/>
          </a:p>
          <a:p>
            <a:pPr>
              <a:buFont typeface="Arial"/>
              <a:buChar char="•"/>
            </a:pPr>
            <a:r>
              <a:rPr lang="en-US" dirty="0" smtClean="0">
                <a:solidFill>
                  <a:srgbClr val="000000"/>
                </a:solidFill>
              </a:rPr>
              <a:t> In ambiguous condition, the controls displayed increased theta with frontal maximum whereas the patients failed to display an increased theta, </a:t>
            </a:r>
            <a:r>
              <a:rPr lang="en-US" sz="1200" kern="1200" dirty="0" smtClean="0">
                <a:solidFill>
                  <a:schemeClr val="tx1"/>
                </a:solidFill>
                <a:effectLst/>
                <a:latin typeface="+mn-lt"/>
                <a:ea typeface="+mn-ea"/>
                <a:cs typeface="+mn-cs"/>
              </a:rPr>
              <a:t>F(1,22) = 4.5, p&lt;.05, </a:t>
            </a:r>
            <a:r>
              <a:rPr lang="en-US" sz="1200" kern="1200" dirty="0" err="1" smtClean="0">
                <a:solidFill>
                  <a:schemeClr val="tx1"/>
                </a:solidFill>
                <a:effectLst/>
                <a:latin typeface="+mn-lt"/>
                <a:ea typeface="+mn-ea"/>
                <a:cs typeface="+mn-cs"/>
              </a:rPr>
              <a:t>η2</a:t>
            </a:r>
            <a:r>
              <a:rPr lang="en-US" sz="1200" kern="1200" dirty="0" smtClean="0">
                <a:solidFill>
                  <a:schemeClr val="tx1"/>
                </a:solidFill>
                <a:effectLst/>
                <a:latin typeface="+mn-lt"/>
                <a:ea typeface="+mn-ea"/>
                <a:cs typeface="+mn-cs"/>
              </a:rPr>
              <a:t> = .17</a:t>
            </a:r>
            <a:r>
              <a:rPr lang="en-US" dirty="0" smtClean="0">
                <a:solidFill>
                  <a:srgbClr val="000000"/>
                </a:solidFill>
              </a:rPr>
              <a:t>.</a:t>
            </a:r>
          </a:p>
          <a:p>
            <a:endParaRPr lang="en-US" dirty="0"/>
          </a:p>
        </p:txBody>
      </p:sp>
      <p:sp>
        <p:nvSpPr>
          <p:cNvPr id="4" name="Slide Number Placeholder 3"/>
          <p:cNvSpPr>
            <a:spLocks noGrp="1"/>
          </p:cNvSpPr>
          <p:nvPr>
            <p:ph type="sldNum" sz="quarter" idx="10"/>
          </p:nvPr>
        </p:nvSpPr>
        <p:spPr/>
        <p:txBody>
          <a:bodyPr/>
          <a:lstStyle/>
          <a:p>
            <a:fld id="{62DD553D-2872-4A34-9714-AFD253905F17}" type="slidenum">
              <a:rPr lang="en-US" smtClean="0"/>
              <a:t>7</a:t>
            </a:fld>
            <a:endParaRPr lang="en-US"/>
          </a:p>
        </p:txBody>
      </p:sp>
    </p:spTree>
    <p:extLst>
      <p:ext uri="{BB962C8B-B14F-4D97-AF65-F5344CB8AC3E}">
        <p14:creationId xmlns:p14="http://schemas.microsoft.com/office/powerpoint/2010/main" val="3685783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impairment of patients to increase theta activity during perceptual switching may, therefore, indicate that the patients with schizophrenia indicate a weak top-down guidance of visual object perception.</a:t>
            </a:r>
            <a:endParaRPr lang="en-US" dirty="0"/>
          </a:p>
        </p:txBody>
      </p:sp>
      <p:sp>
        <p:nvSpPr>
          <p:cNvPr id="4" name="Slide Number Placeholder 3"/>
          <p:cNvSpPr>
            <a:spLocks noGrp="1"/>
          </p:cNvSpPr>
          <p:nvPr>
            <p:ph type="sldNum" sz="quarter" idx="10"/>
          </p:nvPr>
        </p:nvSpPr>
        <p:spPr/>
        <p:txBody>
          <a:bodyPr/>
          <a:lstStyle/>
          <a:p>
            <a:fld id="{62DD553D-2872-4A34-9714-AFD253905F17}" type="slidenum">
              <a:rPr lang="en-US" smtClean="0"/>
              <a:t>8</a:t>
            </a:fld>
            <a:endParaRPr lang="en-US"/>
          </a:p>
        </p:txBody>
      </p:sp>
    </p:spTree>
    <p:extLst>
      <p:ext uri="{BB962C8B-B14F-4D97-AF65-F5344CB8AC3E}">
        <p14:creationId xmlns:p14="http://schemas.microsoft.com/office/powerpoint/2010/main" val="1175040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Adolescence</a:t>
            </a:r>
            <a:r>
              <a:rPr lang="en-US" baseline="0" dirty="0" smtClean="0"/>
              <a:t> and schizophrenia have weak cognitive control.  By adolescence: it is because it is not yet developed and by Schizophrenia: it is because it was probably not developed during the later stages of adolescence or it was developed and then impaired during the course of </a:t>
            </a:r>
            <a:r>
              <a:rPr lang="en-US" baseline="0" smtClean="0"/>
              <a:t>the disease.</a:t>
            </a:r>
            <a:endParaRPr lang="en-US" dirty="0" smtClean="0"/>
          </a:p>
          <a:p>
            <a:pPr marL="171450" indent="-171450">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62DD553D-2872-4A34-9714-AFD253905F17}" type="slidenum">
              <a:rPr lang="en-US" smtClean="0"/>
              <a:pPr/>
              <a:t>9</a:t>
            </a:fld>
            <a:endParaRPr lang="en-US"/>
          </a:p>
        </p:txBody>
      </p:sp>
    </p:spTree>
    <p:extLst>
      <p:ext uri="{BB962C8B-B14F-4D97-AF65-F5344CB8AC3E}">
        <p14:creationId xmlns:p14="http://schemas.microsoft.com/office/powerpoint/2010/main" val="370602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176C097-3232-4878-B929-732743415C45}" type="datetime1">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DE97D-B0BF-44A6-A31D-641487E59EEA}" type="slidenum">
              <a:rPr lang="en-US" smtClean="0"/>
              <a:t>‹#›</a:t>
            </a:fld>
            <a:endParaRPr lang="en-US"/>
          </a:p>
        </p:txBody>
      </p:sp>
      <p:cxnSp>
        <p:nvCxnSpPr>
          <p:cNvPr id="9" name="Straight Connector 8"/>
          <p:cNvCxnSpPr/>
          <p:nvPr userDrawn="1"/>
        </p:nvCxnSpPr>
        <p:spPr>
          <a:xfrm>
            <a:off x="152400" y="228600"/>
            <a:ext cx="8763000"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52400" y="228600"/>
            <a:ext cx="0" cy="647700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52400" y="6705600"/>
            <a:ext cx="8763000"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8915400" y="228600"/>
            <a:ext cx="0" cy="647700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2293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353EEE-3E78-469D-905D-B799EB006F4C}" type="datetime1">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DE97D-B0BF-44A6-A31D-641487E59EEA}" type="slidenum">
              <a:rPr lang="en-US" smtClean="0"/>
              <a:t>‹#›</a:t>
            </a:fld>
            <a:endParaRPr lang="en-US"/>
          </a:p>
        </p:txBody>
      </p:sp>
    </p:spTree>
    <p:extLst>
      <p:ext uri="{BB962C8B-B14F-4D97-AF65-F5344CB8AC3E}">
        <p14:creationId xmlns:p14="http://schemas.microsoft.com/office/powerpoint/2010/main" val="1929699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B1597-1EC4-4454-90F5-27877EB5812F}" type="datetime1">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DE97D-B0BF-44A6-A31D-641487E59EEA}" type="slidenum">
              <a:rPr lang="en-US" smtClean="0"/>
              <a:t>‹#›</a:t>
            </a:fld>
            <a:endParaRPr lang="en-US"/>
          </a:p>
        </p:txBody>
      </p:sp>
    </p:spTree>
    <p:extLst>
      <p:ext uri="{BB962C8B-B14F-4D97-AF65-F5344CB8AC3E}">
        <p14:creationId xmlns:p14="http://schemas.microsoft.com/office/powerpoint/2010/main" val="122092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9F33AD8-3335-4995-8525-0634A1F1A243}" type="datetime1">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DE97D-B0BF-44A6-A31D-641487E59EEA}" type="slidenum">
              <a:rPr lang="en-US" smtClean="0"/>
              <a:t>‹#›</a:t>
            </a:fld>
            <a:endParaRPr lang="en-US"/>
          </a:p>
        </p:txBody>
      </p:sp>
    </p:spTree>
    <p:extLst>
      <p:ext uri="{BB962C8B-B14F-4D97-AF65-F5344CB8AC3E}">
        <p14:creationId xmlns:p14="http://schemas.microsoft.com/office/powerpoint/2010/main" val="24704966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7A35A1-3708-49CA-BEA6-080FFE40B5F2}" type="datetime1">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DE97D-B0BF-44A6-A31D-641487E59EEA}" type="slidenum">
              <a:rPr lang="en-US" smtClean="0"/>
              <a:t>‹#›</a:t>
            </a:fld>
            <a:endParaRPr lang="en-US"/>
          </a:p>
        </p:txBody>
      </p:sp>
    </p:spTree>
    <p:extLst>
      <p:ext uri="{BB962C8B-B14F-4D97-AF65-F5344CB8AC3E}">
        <p14:creationId xmlns:p14="http://schemas.microsoft.com/office/powerpoint/2010/main" val="3508570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31527B-8F3F-436A-A3B8-87D4039015FF}" type="datetime1">
              <a:rPr lang="en-US" smtClean="0"/>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DE97D-B0BF-44A6-A31D-641487E59EEA}" type="slidenum">
              <a:rPr lang="en-US" smtClean="0"/>
              <a:t>‹#›</a:t>
            </a:fld>
            <a:endParaRPr lang="en-US"/>
          </a:p>
        </p:txBody>
      </p:sp>
    </p:spTree>
    <p:extLst>
      <p:ext uri="{BB962C8B-B14F-4D97-AF65-F5344CB8AC3E}">
        <p14:creationId xmlns:p14="http://schemas.microsoft.com/office/powerpoint/2010/main" val="3319358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4179DB-70EC-4D71-BE2C-22BF97C536DA}" type="datetime1">
              <a:rPr lang="en-US" smtClean="0"/>
              <a:t>9/18/2014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1DE97D-B0BF-44A6-A31D-641487E59EEA}" type="slidenum">
              <a:rPr lang="en-US" smtClean="0"/>
              <a:t>‹#›</a:t>
            </a:fld>
            <a:endParaRPr lang="en-US"/>
          </a:p>
        </p:txBody>
      </p:sp>
    </p:spTree>
    <p:extLst>
      <p:ext uri="{BB962C8B-B14F-4D97-AF65-F5344CB8AC3E}">
        <p14:creationId xmlns:p14="http://schemas.microsoft.com/office/powerpoint/2010/main" val="4042309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A10E39-001E-4CD8-B6C8-5D956CE09B20}" type="datetime1">
              <a:rPr lang="en-US" smtClean="0"/>
              <a:t>9/18/2014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1DE97D-B0BF-44A6-A31D-641487E59EEA}" type="slidenum">
              <a:rPr lang="en-US" smtClean="0"/>
              <a:t>‹#›</a:t>
            </a:fld>
            <a:endParaRPr lang="en-US"/>
          </a:p>
        </p:txBody>
      </p:sp>
    </p:spTree>
    <p:extLst>
      <p:ext uri="{BB962C8B-B14F-4D97-AF65-F5344CB8AC3E}">
        <p14:creationId xmlns:p14="http://schemas.microsoft.com/office/powerpoint/2010/main" val="344180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7A3F5-86BB-43D1-B421-58134F981D24}" type="datetime1">
              <a:rPr lang="en-US" smtClean="0"/>
              <a:t>9/18/2014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1DE97D-B0BF-44A6-A31D-641487E59EEA}" type="slidenum">
              <a:rPr lang="en-US" smtClean="0"/>
              <a:t>‹#›</a:t>
            </a:fld>
            <a:endParaRPr lang="en-US"/>
          </a:p>
        </p:txBody>
      </p:sp>
    </p:spTree>
    <p:extLst>
      <p:ext uri="{BB962C8B-B14F-4D97-AF65-F5344CB8AC3E}">
        <p14:creationId xmlns:p14="http://schemas.microsoft.com/office/powerpoint/2010/main" val="117384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24CB5E-1CE9-476F-8329-5F72238B2E67}" type="datetime1">
              <a:rPr lang="en-US" smtClean="0"/>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DE97D-B0BF-44A6-A31D-641487E59EEA}" type="slidenum">
              <a:rPr lang="en-US" smtClean="0"/>
              <a:t>‹#›</a:t>
            </a:fld>
            <a:endParaRPr lang="en-US"/>
          </a:p>
        </p:txBody>
      </p:sp>
    </p:spTree>
    <p:extLst>
      <p:ext uri="{BB962C8B-B14F-4D97-AF65-F5344CB8AC3E}">
        <p14:creationId xmlns:p14="http://schemas.microsoft.com/office/powerpoint/2010/main" val="1433981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98564-2832-47C0-9E04-24918A99C96A}" type="datetime1">
              <a:rPr lang="en-US" smtClean="0"/>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DE97D-B0BF-44A6-A31D-641487E59EEA}" type="slidenum">
              <a:rPr lang="en-US" smtClean="0"/>
              <a:t>‹#›</a:t>
            </a:fld>
            <a:endParaRPr lang="en-US"/>
          </a:p>
        </p:txBody>
      </p:sp>
    </p:spTree>
    <p:extLst>
      <p:ext uri="{BB962C8B-B14F-4D97-AF65-F5344CB8AC3E}">
        <p14:creationId xmlns:p14="http://schemas.microsoft.com/office/powerpoint/2010/main" val="2906637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a:t>
            </a:r>
            <a:r>
              <a:rPr lang="en-US" dirty="0" err="1" smtClean="0"/>
              <a:t>leve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F2740-9762-4E13-8F36-E7EBDF3A97AD}" type="datetime1">
              <a:rPr lang="en-US" smtClean="0"/>
              <a:t>9/18/2014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2"/>
                </a:solidFill>
              </a:defRPr>
            </a:lvl1pPr>
          </a:lstStyle>
          <a:p>
            <a:fld id="{901DE97D-B0BF-44A6-A31D-641487E59EEA}" type="slidenum">
              <a:rPr lang="en-US" smtClean="0"/>
              <a:pPr/>
              <a:t>‹#›</a:t>
            </a:fld>
            <a:endParaRPr lang="en-US" dirty="0"/>
          </a:p>
        </p:txBody>
      </p:sp>
      <p:cxnSp>
        <p:nvCxnSpPr>
          <p:cNvPr id="7" name="Straight Connector 6"/>
          <p:cNvCxnSpPr/>
          <p:nvPr userDrawn="1"/>
        </p:nvCxnSpPr>
        <p:spPr>
          <a:xfrm>
            <a:off x="152400" y="228600"/>
            <a:ext cx="8763000"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52400" y="228600"/>
            <a:ext cx="0" cy="647700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52400" y="6705600"/>
            <a:ext cx="8763000"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915400" y="228600"/>
            <a:ext cx="0" cy="647700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841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3800" kern="1200">
          <a:solidFill>
            <a:schemeClr val="accent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shwethakedilaya@gmail.com" TargetMode="External"/><Relationship Id="rId5" Type="http://schemas.openxmlformats.org/officeDocument/2006/relationships/hyperlink" Target="mailto:ksenia.khalaidovski@uni-bremen.de"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gif"/><Relationship Id="rId5" Type="http://schemas.openxmlformats.org/officeDocument/2006/relationships/image" Target="../media/image7.png"/><Relationship Id="rId10" Type="http://schemas.openxmlformats.org/officeDocument/2006/relationships/image" Target="../media/image12.gif"/><Relationship Id="rId4" Type="http://schemas.openxmlformats.org/officeDocument/2006/relationships/image" Target="../media/image6.png"/><Relationship Id="rId9" Type="http://schemas.openxmlformats.org/officeDocument/2006/relationships/image" Target="../media/image11.gif"/></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image" Target="../media/image11.gif"/><Relationship Id="rId7" Type="http://schemas.openxmlformats.org/officeDocument/2006/relationships/image" Target="../media/image20.png"/><Relationship Id="rId12"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Frontal cortex in adolescence and schizophrenia</a:t>
            </a:r>
            <a:endParaRPr lang="en-US" b="1" dirty="0"/>
          </a:p>
        </p:txBody>
      </p:sp>
      <p:sp>
        <p:nvSpPr>
          <p:cNvPr id="3" name="Subtitle 2"/>
          <p:cNvSpPr>
            <a:spLocks noGrp="1"/>
          </p:cNvSpPr>
          <p:nvPr>
            <p:ph type="subTitle" idx="1"/>
          </p:nvPr>
        </p:nvSpPr>
        <p:spPr/>
        <p:txBody>
          <a:bodyPr>
            <a:normAutofit fontScale="92500" lnSpcReduction="20000"/>
          </a:bodyPr>
          <a:lstStyle/>
          <a:p>
            <a:r>
              <a:rPr lang="en-US" dirty="0" smtClean="0"/>
              <a:t>By:</a:t>
            </a:r>
          </a:p>
          <a:p>
            <a:r>
              <a:rPr lang="en-US" dirty="0" err="1" smtClean="0"/>
              <a:t>Ksenia</a:t>
            </a:r>
            <a:r>
              <a:rPr lang="en-US" dirty="0" smtClean="0"/>
              <a:t> </a:t>
            </a:r>
            <a:r>
              <a:rPr lang="en-US" dirty="0" err="1" smtClean="0"/>
              <a:t>Khalaidovski</a:t>
            </a:r>
            <a:endParaRPr lang="en-US" dirty="0" smtClean="0"/>
          </a:p>
          <a:p>
            <a:r>
              <a:rPr lang="en-US" dirty="0" smtClean="0"/>
              <a:t>Shwetha Kedilaya</a:t>
            </a:r>
          </a:p>
          <a:p>
            <a:r>
              <a:rPr lang="en-US" dirty="0" smtClean="0"/>
              <a:t>University of Bremen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650" y="304800"/>
            <a:ext cx="2495550" cy="14097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95275"/>
            <a:ext cx="1752600" cy="1533525"/>
          </a:xfrm>
          <a:prstGeom prst="rect">
            <a:avLst/>
          </a:prstGeom>
        </p:spPr>
      </p:pic>
      <p:sp>
        <p:nvSpPr>
          <p:cNvPr id="6" name="TextBox 5"/>
          <p:cNvSpPr txBox="1"/>
          <p:nvPr/>
        </p:nvSpPr>
        <p:spPr>
          <a:xfrm>
            <a:off x="838200" y="5867400"/>
            <a:ext cx="5257800" cy="923330"/>
          </a:xfrm>
          <a:prstGeom prst="rect">
            <a:avLst/>
          </a:prstGeom>
          <a:noFill/>
        </p:spPr>
        <p:txBody>
          <a:bodyPr wrap="square" rtlCol="0">
            <a:spAutoFit/>
          </a:bodyPr>
          <a:lstStyle/>
          <a:p>
            <a:r>
              <a:rPr lang="en-US" dirty="0" smtClean="0">
                <a:hlinkClick r:id="rId5"/>
              </a:rPr>
              <a:t>ksenia.khalaidovski@uni-bremen.de</a:t>
            </a:r>
            <a:endParaRPr lang="en-US" dirty="0" smtClean="0"/>
          </a:p>
          <a:p>
            <a:r>
              <a:rPr lang="en-US" dirty="0" smtClean="0">
                <a:hlinkClick r:id="rId6"/>
              </a:rPr>
              <a:t>shwethakedilaya@gmail.com</a:t>
            </a:r>
            <a:endParaRPr lang="en-US" dirty="0" smtClean="0"/>
          </a:p>
          <a:p>
            <a:endParaRPr lang="en-US" dirty="0" smtClean="0"/>
          </a:p>
        </p:txBody>
      </p:sp>
    </p:spTree>
    <p:extLst>
      <p:ext uri="{BB962C8B-B14F-4D97-AF65-F5344CB8AC3E}">
        <p14:creationId xmlns:p14="http://schemas.microsoft.com/office/powerpoint/2010/main" val="3136444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r>
              <a:rPr lang="de-DE" dirty="0" smtClean="0">
                <a:solidFill>
                  <a:srgbClr val="000000"/>
                </a:solidFill>
              </a:rPr>
              <a:t>Bibliography</a:t>
            </a:r>
            <a:endParaRPr lang="en-US" dirty="0"/>
          </a:p>
        </p:txBody>
      </p:sp>
      <p:sp>
        <p:nvSpPr>
          <p:cNvPr id="3" name="Content Placeholder 2"/>
          <p:cNvSpPr>
            <a:spLocks noGrp="1"/>
          </p:cNvSpPr>
          <p:nvPr>
            <p:ph idx="1"/>
          </p:nvPr>
        </p:nvSpPr>
        <p:spPr>
          <a:xfrm>
            <a:off x="228600" y="1066800"/>
            <a:ext cx="8610600" cy="5486400"/>
          </a:xfrm>
        </p:spPr>
        <p:txBody>
          <a:bodyPr>
            <a:noAutofit/>
          </a:bodyPr>
          <a:lstStyle/>
          <a:p>
            <a:pPr>
              <a:buFont typeface="Arial"/>
              <a:buChar char="•"/>
            </a:pPr>
            <a:r>
              <a:rPr lang="en-US" sz="1400" dirty="0">
                <a:latin typeface="Arial" pitchFamily="34" charset="0"/>
                <a:cs typeface="Arial" pitchFamily="34" charset="0"/>
              </a:rPr>
              <a:t>Basar-</a:t>
            </a:r>
            <a:r>
              <a:rPr lang="en-US" sz="1400" dirty="0" err="1">
                <a:latin typeface="Arial" pitchFamily="34" charset="0"/>
                <a:cs typeface="Arial" pitchFamily="34" charset="0"/>
              </a:rPr>
              <a:t>Eroglu</a:t>
            </a:r>
            <a:r>
              <a:rPr lang="en-US" sz="1400" dirty="0">
                <a:latin typeface="Arial" pitchFamily="34" charset="0"/>
                <a:cs typeface="Arial" pitchFamily="34" charset="0"/>
              </a:rPr>
              <a:t>, C., </a:t>
            </a:r>
            <a:r>
              <a:rPr lang="en-US" sz="1400" dirty="0" err="1">
                <a:latin typeface="Arial" pitchFamily="34" charset="0"/>
                <a:cs typeface="Arial" pitchFamily="34" charset="0"/>
              </a:rPr>
              <a:t>Demiralp</a:t>
            </a:r>
            <a:r>
              <a:rPr lang="en-US" sz="1400" dirty="0">
                <a:latin typeface="Arial" pitchFamily="34" charset="0"/>
                <a:cs typeface="Arial" pitchFamily="34" charset="0"/>
              </a:rPr>
              <a:t>, T., 2001. Event-related theta oscillations: an integrative </a:t>
            </a:r>
            <a:r>
              <a:rPr lang="en-US" sz="1400" dirty="0" smtClean="0">
                <a:latin typeface="Arial" pitchFamily="34" charset="0"/>
                <a:cs typeface="Arial" pitchFamily="34" charset="0"/>
              </a:rPr>
              <a:t>and comparative </a:t>
            </a:r>
            <a:r>
              <a:rPr lang="en-US" sz="1400" dirty="0">
                <a:latin typeface="Arial" pitchFamily="34" charset="0"/>
                <a:cs typeface="Arial" pitchFamily="34" charset="0"/>
              </a:rPr>
              <a:t>approach in the human and animal brain. </a:t>
            </a:r>
            <a:r>
              <a:rPr lang="en-US" sz="1400" dirty="0" err="1">
                <a:latin typeface="Arial" pitchFamily="34" charset="0"/>
                <a:cs typeface="Arial" pitchFamily="34" charset="0"/>
              </a:rPr>
              <a:t>Int</a:t>
            </a:r>
            <a:r>
              <a:rPr lang="en-US" sz="1400" dirty="0">
                <a:latin typeface="Arial" pitchFamily="34" charset="0"/>
                <a:cs typeface="Arial" pitchFamily="34" charset="0"/>
              </a:rPr>
              <a:t> J </a:t>
            </a:r>
            <a:r>
              <a:rPr lang="en-US" sz="1400" dirty="0" err="1">
                <a:latin typeface="Arial" pitchFamily="34" charset="0"/>
                <a:cs typeface="Arial" pitchFamily="34" charset="0"/>
              </a:rPr>
              <a:t>Psychophysiol</a:t>
            </a:r>
            <a:r>
              <a:rPr lang="en-US" sz="1400" dirty="0">
                <a:latin typeface="Arial" pitchFamily="34" charset="0"/>
                <a:cs typeface="Arial" pitchFamily="34" charset="0"/>
              </a:rPr>
              <a:t> 39, 167-195.</a:t>
            </a:r>
          </a:p>
          <a:p>
            <a:pPr>
              <a:buFont typeface="Arial"/>
              <a:buChar char="•"/>
            </a:pPr>
            <a:endParaRPr lang="en-US" sz="1400" dirty="0" smtClean="0">
              <a:latin typeface="Arial" pitchFamily="34" charset="0"/>
              <a:cs typeface="Arial" pitchFamily="34" charset="0"/>
            </a:endParaRPr>
          </a:p>
          <a:p>
            <a:pPr>
              <a:buFont typeface="Arial"/>
              <a:buChar char="•"/>
            </a:pPr>
            <a:r>
              <a:rPr lang="en-US" sz="1400" dirty="0">
                <a:latin typeface="Arial" pitchFamily="34" charset="0"/>
                <a:cs typeface="Arial" pitchFamily="34" charset="0"/>
              </a:rPr>
              <a:t>Basar, E., Basar-</a:t>
            </a:r>
            <a:r>
              <a:rPr lang="en-US" sz="1400" dirty="0" err="1">
                <a:latin typeface="Arial" pitchFamily="34" charset="0"/>
                <a:cs typeface="Arial" pitchFamily="34" charset="0"/>
              </a:rPr>
              <a:t>Eroglu</a:t>
            </a:r>
            <a:r>
              <a:rPr lang="en-US" sz="1400" dirty="0">
                <a:latin typeface="Arial" pitchFamily="34" charset="0"/>
                <a:cs typeface="Arial" pitchFamily="34" charset="0"/>
              </a:rPr>
              <a:t>, C., Karakas, S., &amp; </a:t>
            </a:r>
            <a:r>
              <a:rPr lang="en-US" sz="1400" dirty="0" err="1">
                <a:latin typeface="Arial" pitchFamily="34" charset="0"/>
                <a:cs typeface="Arial" pitchFamily="34" charset="0"/>
              </a:rPr>
              <a:t>Schurmann</a:t>
            </a:r>
            <a:r>
              <a:rPr lang="en-US" sz="1400" dirty="0">
                <a:latin typeface="Arial" pitchFamily="34" charset="0"/>
                <a:cs typeface="Arial" pitchFamily="34" charset="0"/>
              </a:rPr>
              <a:t>, M. (</a:t>
            </a:r>
            <a:r>
              <a:rPr lang="en-US" sz="1400" dirty="0" err="1">
                <a:latin typeface="Arial" pitchFamily="34" charset="0"/>
                <a:cs typeface="Arial" pitchFamily="34" charset="0"/>
              </a:rPr>
              <a:t>1999a</a:t>
            </a:r>
            <a:r>
              <a:rPr lang="en-US" sz="1400" dirty="0">
                <a:latin typeface="Arial" pitchFamily="34" charset="0"/>
                <a:cs typeface="Arial" pitchFamily="34" charset="0"/>
              </a:rPr>
              <a:t>). Are cognitive processes manifested in event-related gamma, alpha, theta and delta oscillations in the EEG? </a:t>
            </a:r>
            <a:r>
              <a:rPr lang="en-US" sz="1400" i="1" dirty="0" err="1">
                <a:latin typeface="Arial" pitchFamily="34" charset="0"/>
                <a:cs typeface="Arial" pitchFamily="34" charset="0"/>
              </a:rPr>
              <a:t>Neurosci</a:t>
            </a:r>
            <a:r>
              <a:rPr lang="en-US" sz="1400" i="1" dirty="0">
                <a:latin typeface="Arial" pitchFamily="34" charset="0"/>
                <a:cs typeface="Arial" pitchFamily="34" charset="0"/>
              </a:rPr>
              <a:t> </a:t>
            </a:r>
            <a:r>
              <a:rPr lang="en-US" sz="1400" i="1" dirty="0" err="1">
                <a:latin typeface="Arial" pitchFamily="34" charset="0"/>
                <a:cs typeface="Arial" pitchFamily="34" charset="0"/>
              </a:rPr>
              <a:t>Lett</a:t>
            </a:r>
            <a:r>
              <a:rPr lang="en-US" sz="1400" i="1" dirty="0">
                <a:latin typeface="Arial" pitchFamily="34" charset="0"/>
                <a:cs typeface="Arial" pitchFamily="34" charset="0"/>
              </a:rPr>
              <a:t>, 259</a:t>
            </a:r>
            <a:r>
              <a:rPr lang="en-US" sz="1400" dirty="0">
                <a:latin typeface="Arial" pitchFamily="34" charset="0"/>
                <a:cs typeface="Arial" pitchFamily="34" charset="0"/>
              </a:rPr>
              <a:t>(3), 165-168</a:t>
            </a:r>
            <a:r>
              <a:rPr lang="en-US" sz="1400" dirty="0" smtClean="0">
                <a:latin typeface="Arial" pitchFamily="34" charset="0"/>
                <a:cs typeface="Arial" pitchFamily="34" charset="0"/>
              </a:rPr>
              <a:t>.</a:t>
            </a:r>
          </a:p>
          <a:p>
            <a:pPr>
              <a:buFont typeface="Arial"/>
              <a:buChar char="•"/>
            </a:pPr>
            <a:endParaRPr lang="en-US" sz="1400" dirty="0" smtClean="0">
              <a:latin typeface="Arial" pitchFamily="34" charset="0"/>
              <a:cs typeface="Arial" pitchFamily="34" charset="0"/>
            </a:endParaRPr>
          </a:p>
          <a:p>
            <a:pPr>
              <a:buFont typeface="Arial"/>
              <a:buChar char="•"/>
            </a:pPr>
            <a:r>
              <a:rPr lang="en-US" sz="1400" dirty="0" err="1">
                <a:latin typeface="Arial" pitchFamily="34" charset="0"/>
                <a:cs typeface="Arial" pitchFamily="34" charset="0"/>
              </a:rPr>
              <a:t>Dima</a:t>
            </a:r>
            <a:r>
              <a:rPr lang="en-US" sz="1400" dirty="0">
                <a:latin typeface="Arial" pitchFamily="34" charset="0"/>
                <a:cs typeface="Arial" pitchFamily="34" charset="0"/>
              </a:rPr>
              <a:t>, D., </a:t>
            </a:r>
            <a:r>
              <a:rPr lang="en-US" sz="1400" dirty="0" err="1">
                <a:latin typeface="Arial" pitchFamily="34" charset="0"/>
                <a:cs typeface="Arial" pitchFamily="34" charset="0"/>
              </a:rPr>
              <a:t>Roiser</a:t>
            </a:r>
            <a:r>
              <a:rPr lang="en-US" sz="1400" dirty="0">
                <a:latin typeface="Arial" pitchFamily="34" charset="0"/>
                <a:cs typeface="Arial" pitchFamily="34" charset="0"/>
              </a:rPr>
              <a:t>, J. P., Dietrich, D. E., </a:t>
            </a:r>
            <a:r>
              <a:rPr lang="en-US" sz="1400" dirty="0" err="1">
                <a:latin typeface="Arial" pitchFamily="34" charset="0"/>
                <a:cs typeface="Arial" pitchFamily="34" charset="0"/>
              </a:rPr>
              <a:t>Bonnemann</a:t>
            </a:r>
            <a:r>
              <a:rPr lang="en-US" sz="1400" dirty="0">
                <a:latin typeface="Arial" pitchFamily="34" charset="0"/>
                <a:cs typeface="Arial" pitchFamily="34" charset="0"/>
              </a:rPr>
              <a:t>, C., </a:t>
            </a:r>
            <a:r>
              <a:rPr lang="en-US" sz="1400" dirty="0" err="1">
                <a:latin typeface="Arial" pitchFamily="34" charset="0"/>
                <a:cs typeface="Arial" pitchFamily="34" charset="0"/>
              </a:rPr>
              <a:t>Lanfermann</a:t>
            </a:r>
            <a:r>
              <a:rPr lang="en-US" sz="1400" dirty="0">
                <a:latin typeface="Arial" pitchFamily="34" charset="0"/>
                <a:cs typeface="Arial" pitchFamily="34" charset="0"/>
              </a:rPr>
              <a:t>, H., </a:t>
            </a:r>
            <a:r>
              <a:rPr lang="en-US" sz="1400" dirty="0" err="1">
                <a:latin typeface="Arial" pitchFamily="34" charset="0"/>
                <a:cs typeface="Arial" pitchFamily="34" charset="0"/>
              </a:rPr>
              <a:t>Emrich</a:t>
            </a:r>
            <a:r>
              <a:rPr lang="en-US" sz="1400" dirty="0">
                <a:latin typeface="Arial" pitchFamily="34" charset="0"/>
                <a:cs typeface="Arial" pitchFamily="34" charset="0"/>
              </a:rPr>
              <a:t>, H. M., &amp; </a:t>
            </a:r>
            <a:r>
              <a:rPr lang="en-US" sz="1400" dirty="0" err="1">
                <a:latin typeface="Arial" pitchFamily="34" charset="0"/>
                <a:cs typeface="Arial" pitchFamily="34" charset="0"/>
              </a:rPr>
              <a:t>Dillo</a:t>
            </a:r>
            <a:r>
              <a:rPr lang="en-US" sz="1400" dirty="0">
                <a:latin typeface="Arial" pitchFamily="34" charset="0"/>
                <a:cs typeface="Arial" pitchFamily="34" charset="0"/>
              </a:rPr>
              <a:t>, W. (2009). Understanding why patients with schizophrenia do not perceive the hollow-mask illusion using dynamic causal </a:t>
            </a:r>
            <a:r>
              <a:rPr lang="en-US" sz="1400" dirty="0" err="1">
                <a:latin typeface="Arial" pitchFamily="34" charset="0"/>
                <a:cs typeface="Arial" pitchFamily="34" charset="0"/>
              </a:rPr>
              <a:t>modelling</a:t>
            </a:r>
            <a:r>
              <a:rPr lang="en-US" sz="1400" dirty="0">
                <a:latin typeface="Arial" pitchFamily="34" charset="0"/>
                <a:cs typeface="Arial" pitchFamily="34" charset="0"/>
              </a:rPr>
              <a:t>. </a:t>
            </a:r>
            <a:r>
              <a:rPr lang="en-US" sz="1400" i="1" dirty="0" err="1">
                <a:latin typeface="Arial" pitchFamily="34" charset="0"/>
                <a:cs typeface="Arial" pitchFamily="34" charset="0"/>
              </a:rPr>
              <a:t>Neuroimage</a:t>
            </a:r>
            <a:r>
              <a:rPr lang="en-US" sz="1400" i="1" dirty="0">
                <a:latin typeface="Arial" pitchFamily="34" charset="0"/>
                <a:cs typeface="Arial" pitchFamily="34" charset="0"/>
              </a:rPr>
              <a:t>, 46</a:t>
            </a:r>
            <a:r>
              <a:rPr lang="en-US" sz="1400" dirty="0">
                <a:latin typeface="Arial" pitchFamily="34" charset="0"/>
                <a:cs typeface="Arial" pitchFamily="34" charset="0"/>
              </a:rPr>
              <a:t>(4), 1180-1186. </a:t>
            </a:r>
            <a:r>
              <a:rPr lang="en-US" sz="1400" dirty="0" err="1">
                <a:latin typeface="Arial" pitchFamily="34" charset="0"/>
                <a:cs typeface="Arial" pitchFamily="34" charset="0"/>
              </a:rPr>
              <a:t>doi</a:t>
            </a:r>
            <a:r>
              <a:rPr lang="en-US" sz="1400" dirty="0">
                <a:latin typeface="Arial" pitchFamily="34" charset="0"/>
                <a:cs typeface="Arial" pitchFamily="34" charset="0"/>
              </a:rPr>
              <a:t>: </a:t>
            </a:r>
            <a:r>
              <a:rPr lang="en-US" sz="1400" dirty="0" smtClean="0">
                <a:latin typeface="Arial" pitchFamily="34" charset="0"/>
                <a:cs typeface="Arial" pitchFamily="34" charset="0"/>
              </a:rPr>
              <a:t>10.1016 / </a:t>
            </a:r>
            <a:r>
              <a:rPr lang="en-US" sz="1400" dirty="0" err="1" smtClean="0">
                <a:latin typeface="Arial" pitchFamily="34" charset="0"/>
                <a:cs typeface="Arial" pitchFamily="34" charset="0"/>
              </a:rPr>
              <a:t>j.neuroimage</a:t>
            </a:r>
            <a:r>
              <a:rPr lang="en-US" sz="1400" dirty="0" smtClean="0">
                <a:latin typeface="Arial" pitchFamily="34" charset="0"/>
                <a:cs typeface="Arial" pitchFamily="34" charset="0"/>
              </a:rPr>
              <a:t> .2009.03.033</a:t>
            </a:r>
          </a:p>
          <a:p>
            <a:pPr>
              <a:buFont typeface="Arial"/>
              <a:buChar char="•"/>
            </a:pPr>
            <a:endParaRPr lang="en-US" sz="1400" dirty="0">
              <a:latin typeface="Arial" pitchFamily="34" charset="0"/>
              <a:cs typeface="Arial" pitchFamily="34" charset="0"/>
            </a:endParaRPr>
          </a:p>
          <a:p>
            <a:pPr>
              <a:buFont typeface="Arial"/>
              <a:buChar char="•"/>
            </a:pPr>
            <a:r>
              <a:rPr lang="en-US" sz="1400" dirty="0" err="1">
                <a:latin typeface="Arial" pitchFamily="34" charset="0"/>
                <a:cs typeface="Arial" pitchFamily="34" charset="0"/>
              </a:rPr>
              <a:t>Keil</a:t>
            </a:r>
            <a:r>
              <a:rPr lang="en-US" sz="1400" dirty="0">
                <a:latin typeface="Arial" pitchFamily="34" charset="0"/>
                <a:cs typeface="Arial" pitchFamily="34" charset="0"/>
              </a:rPr>
              <a:t>, A., Elbert, T., </a:t>
            </a:r>
            <a:r>
              <a:rPr lang="en-US" sz="1400" dirty="0" err="1">
                <a:latin typeface="Arial" pitchFamily="34" charset="0"/>
                <a:cs typeface="Arial" pitchFamily="34" charset="0"/>
              </a:rPr>
              <a:t>Rockstroh</a:t>
            </a:r>
            <a:r>
              <a:rPr lang="en-US" sz="1400" dirty="0">
                <a:latin typeface="Arial" pitchFamily="34" charset="0"/>
                <a:cs typeface="Arial" pitchFamily="34" charset="0"/>
              </a:rPr>
              <a:t>, B., Ray, W.J., 1998. Dynamical aspects of motor and </a:t>
            </a:r>
            <a:r>
              <a:rPr lang="en-US" sz="1400" dirty="0" smtClean="0">
                <a:latin typeface="Arial" pitchFamily="34" charset="0"/>
                <a:cs typeface="Arial" pitchFamily="34" charset="0"/>
              </a:rPr>
              <a:t>perceptual processes </a:t>
            </a:r>
            <a:r>
              <a:rPr lang="en-US" sz="1400" dirty="0">
                <a:latin typeface="Arial" pitchFamily="34" charset="0"/>
                <a:cs typeface="Arial" pitchFamily="34" charset="0"/>
              </a:rPr>
              <a:t>in schizophrenic patients and healthy controls. Schizophrenia research 33, </a:t>
            </a:r>
            <a:r>
              <a:rPr lang="en-US" sz="1400" dirty="0" smtClean="0">
                <a:latin typeface="Arial" pitchFamily="34" charset="0"/>
                <a:cs typeface="Arial" pitchFamily="34" charset="0"/>
              </a:rPr>
              <a:t>169- 178</a:t>
            </a:r>
            <a:r>
              <a:rPr lang="en-US" sz="1400" dirty="0">
                <a:latin typeface="Arial" pitchFamily="34" charset="0"/>
                <a:cs typeface="Arial" pitchFamily="34" charset="0"/>
              </a:rPr>
              <a:t>.</a:t>
            </a:r>
          </a:p>
          <a:p>
            <a:pPr>
              <a:buFont typeface="Arial"/>
              <a:buChar char="•"/>
            </a:pPr>
            <a:endParaRPr lang="en-US" sz="1400" dirty="0" smtClean="0">
              <a:latin typeface="Arial" pitchFamily="34" charset="0"/>
              <a:cs typeface="Arial" pitchFamily="34" charset="0"/>
            </a:endParaRPr>
          </a:p>
          <a:p>
            <a:pPr>
              <a:buFont typeface="Arial"/>
              <a:buChar char="•"/>
            </a:pPr>
            <a:r>
              <a:rPr lang="en-US" sz="1400" dirty="0" err="1">
                <a:latin typeface="Arial" pitchFamily="34" charset="0"/>
                <a:cs typeface="Arial" pitchFamily="34" charset="0"/>
              </a:rPr>
              <a:t>Knapen</a:t>
            </a:r>
            <a:r>
              <a:rPr lang="en-US" sz="1400" dirty="0">
                <a:latin typeface="Arial" pitchFamily="34" charset="0"/>
                <a:cs typeface="Arial" pitchFamily="34" charset="0"/>
              </a:rPr>
              <a:t>, T., </a:t>
            </a:r>
            <a:r>
              <a:rPr lang="en-US" sz="1400" dirty="0" err="1">
                <a:latin typeface="Arial" pitchFamily="34" charset="0"/>
                <a:cs typeface="Arial" pitchFamily="34" charset="0"/>
              </a:rPr>
              <a:t>Brascamp</a:t>
            </a:r>
            <a:r>
              <a:rPr lang="en-US" sz="1400" dirty="0">
                <a:latin typeface="Arial" pitchFamily="34" charset="0"/>
                <a:cs typeface="Arial" pitchFamily="34" charset="0"/>
              </a:rPr>
              <a:t>, J., Pearson, J., van </a:t>
            </a:r>
            <a:r>
              <a:rPr lang="en-US" sz="1400" dirty="0" err="1">
                <a:latin typeface="Arial" pitchFamily="34" charset="0"/>
                <a:cs typeface="Arial" pitchFamily="34" charset="0"/>
              </a:rPr>
              <a:t>Ee</a:t>
            </a:r>
            <a:r>
              <a:rPr lang="en-US" sz="1400" dirty="0">
                <a:latin typeface="Arial" pitchFamily="34" charset="0"/>
                <a:cs typeface="Arial" pitchFamily="34" charset="0"/>
              </a:rPr>
              <a:t>, R., &amp; Blake, R. (2011). The role of frontal and parietal brain areas in bistable perception. </a:t>
            </a:r>
            <a:r>
              <a:rPr lang="en-US" sz="1400" i="1" dirty="0">
                <a:latin typeface="Arial" pitchFamily="34" charset="0"/>
                <a:cs typeface="Arial" pitchFamily="34" charset="0"/>
              </a:rPr>
              <a:t>J </a:t>
            </a:r>
            <a:r>
              <a:rPr lang="en-US" sz="1400" i="1" dirty="0" err="1">
                <a:latin typeface="Arial" pitchFamily="34" charset="0"/>
                <a:cs typeface="Arial" pitchFamily="34" charset="0"/>
              </a:rPr>
              <a:t>Neurosci</a:t>
            </a:r>
            <a:r>
              <a:rPr lang="en-US" sz="1400" i="1" dirty="0">
                <a:latin typeface="Arial" pitchFamily="34" charset="0"/>
                <a:cs typeface="Arial" pitchFamily="34" charset="0"/>
              </a:rPr>
              <a:t>, 31</a:t>
            </a:r>
            <a:r>
              <a:rPr lang="en-US" sz="1400" dirty="0">
                <a:latin typeface="Arial" pitchFamily="34" charset="0"/>
                <a:cs typeface="Arial" pitchFamily="34" charset="0"/>
              </a:rPr>
              <a:t>(28), 10293-10301. </a:t>
            </a:r>
            <a:r>
              <a:rPr lang="en-US" sz="1400" dirty="0" err="1">
                <a:latin typeface="Arial" pitchFamily="34" charset="0"/>
                <a:cs typeface="Arial" pitchFamily="34" charset="0"/>
              </a:rPr>
              <a:t>doi</a:t>
            </a:r>
            <a:r>
              <a:rPr lang="en-US" sz="1400" dirty="0">
                <a:latin typeface="Arial" pitchFamily="34" charset="0"/>
                <a:cs typeface="Arial" pitchFamily="34" charset="0"/>
              </a:rPr>
              <a:t>: </a:t>
            </a:r>
            <a:r>
              <a:rPr lang="en-US" sz="1400" dirty="0" smtClean="0">
                <a:latin typeface="Arial" pitchFamily="34" charset="0"/>
                <a:cs typeface="Arial" pitchFamily="34" charset="0"/>
              </a:rPr>
              <a:t>10.1523/JNEUROSCI.1727-11.2011</a:t>
            </a:r>
          </a:p>
          <a:p>
            <a:pPr>
              <a:buFont typeface="Arial"/>
              <a:buChar char="•"/>
            </a:pPr>
            <a:endParaRPr lang="de-DE" sz="1400" dirty="0" smtClean="0">
              <a:solidFill>
                <a:srgbClr val="000000"/>
              </a:solidFill>
              <a:latin typeface="Arial" pitchFamily="34" charset="0"/>
              <a:cs typeface="Arial" pitchFamily="34" charset="0"/>
            </a:endParaRPr>
          </a:p>
          <a:p>
            <a:pPr>
              <a:buFont typeface="Arial"/>
              <a:buChar char="•"/>
            </a:pPr>
            <a:r>
              <a:rPr lang="de-DE" sz="1400" dirty="0">
                <a:solidFill>
                  <a:srgbClr val="000000"/>
                </a:solidFill>
                <a:latin typeface="Arial" pitchFamily="34" charset="0"/>
                <a:cs typeface="Arial" pitchFamily="34" charset="0"/>
              </a:rPr>
              <a:t>Mathes, B., Khalaidovski, K., Schmiedt-Fehr, C., Basar-Eroglu, C., 2014. Frontal theta </a:t>
            </a:r>
            <a:r>
              <a:rPr lang="de-DE" sz="1400" dirty="0" smtClean="0">
                <a:solidFill>
                  <a:srgbClr val="000000"/>
                </a:solidFill>
                <a:latin typeface="Arial" pitchFamily="34" charset="0"/>
                <a:cs typeface="Arial" pitchFamily="34" charset="0"/>
              </a:rPr>
              <a:t>activity is </a:t>
            </a:r>
            <a:r>
              <a:rPr lang="de-DE" sz="1400" dirty="0">
                <a:solidFill>
                  <a:srgbClr val="000000"/>
                </a:solidFill>
                <a:latin typeface="Arial" pitchFamily="34" charset="0"/>
                <a:cs typeface="Arial" pitchFamily="34" charset="0"/>
              </a:rPr>
              <a:t>pronounced during illusory perception. resubmitted after minor revisions.</a:t>
            </a:r>
          </a:p>
          <a:p>
            <a:pPr>
              <a:buFont typeface="Arial"/>
              <a:buChar char="•"/>
            </a:pPr>
            <a:endParaRPr lang="en-US" sz="1400" dirty="0" smtClean="0">
              <a:latin typeface="Arial" pitchFamily="34" charset="0"/>
              <a:cs typeface="Arial" pitchFamily="34" charset="0"/>
            </a:endParaRPr>
          </a:p>
          <a:p>
            <a:pPr>
              <a:buFont typeface="Arial"/>
              <a:buChar char="•"/>
            </a:pPr>
            <a:r>
              <a:rPr lang="en-US" sz="1400" dirty="0" err="1" smtClean="0">
                <a:latin typeface="Arial" pitchFamily="34" charset="0"/>
                <a:cs typeface="Arial" pitchFamily="34" charset="0"/>
              </a:rPr>
              <a:t>Sterzer</a:t>
            </a:r>
            <a:r>
              <a:rPr lang="en-US" sz="1400" dirty="0">
                <a:latin typeface="Arial" pitchFamily="34" charset="0"/>
                <a:cs typeface="Arial" pitchFamily="34" charset="0"/>
              </a:rPr>
              <a:t>, P., </a:t>
            </a:r>
            <a:r>
              <a:rPr lang="en-US" sz="1400" dirty="0" err="1">
                <a:latin typeface="Arial" pitchFamily="34" charset="0"/>
                <a:cs typeface="Arial" pitchFamily="34" charset="0"/>
              </a:rPr>
              <a:t>Kleinschmidt</a:t>
            </a:r>
            <a:r>
              <a:rPr lang="en-US" sz="1400" dirty="0">
                <a:latin typeface="Arial" pitchFamily="34" charset="0"/>
                <a:cs typeface="Arial" pitchFamily="34" charset="0"/>
              </a:rPr>
              <a:t>, A., &amp; Rees, G. (2009). The neural bases of multistable perception. </a:t>
            </a:r>
            <a:r>
              <a:rPr lang="en-US" sz="1400" i="1" dirty="0">
                <a:latin typeface="Arial" pitchFamily="34" charset="0"/>
                <a:cs typeface="Arial" pitchFamily="34" charset="0"/>
              </a:rPr>
              <a:t>Trends </a:t>
            </a:r>
            <a:r>
              <a:rPr lang="en-US" sz="1400" i="1" dirty="0" err="1">
                <a:latin typeface="Arial" pitchFamily="34" charset="0"/>
                <a:cs typeface="Arial" pitchFamily="34" charset="0"/>
              </a:rPr>
              <a:t>Cogn</a:t>
            </a:r>
            <a:r>
              <a:rPr lang="en-US" sz="1400" i="1" dirty="0">
                <a:latin typeface="Arial" pitchFamily="34" charset="0"/>
                <a:cs typeface="Arial" pitchFamily="34" charset="0"/>
              </a:rPr>
              <a:t> </a:t>
            </a:r>
            <a:r>
              <a:rPr lang="en-US" sz="1400" i="1" dirty="0" err="1">
                <a:latin typeface="Arial" pitchFamily="34" charset="0"/>
                <a:cs typeface="Arial" pitchFamily="34" charset="0"/>
              </a:rPr>
              <a:t>Sci</a:t>
            </a:r>
            <a:r>
              <a:rPr lang="en-US" sz="1400" i="1" dirty="0">
                <a:latin typeface="Arial" pitchFamily="34" charset="0"/>
                <a:cs typeface="Arial" pitchFamily="34" charset="0"/>
              </a:rPr>
              <a:t>, 13</a:t>
            </a:r>
            <a:r>
              <a:rPr lang="en-US" sz="1400" dirty="0">
                <a:latin typeface="Arial" pitchFamily="34" charset="0"/>
                <a:cs typeface="Arial" pitchFamily="34" charset="0"/>
              </a:rPr>
              <a:t>(7), 310-318. </a:t>
            </a:r>
            <a:r>
              <a:rPr lang="en-US" sz="1400" dirty="0" err="1">
                <a:latin typeface="Arial" pitchFamily="34" charset="0"/>
                <a:cs typeface="Arial" pitchFamily="34" charset="0"/>
              </a:rPr>
              <a:t>doi</a:t>
            </a:r>
            <a:r>
              <a:rPr lang="en-US" sz="1400" dirty="0">
                <a:latin typeface="Arial" pitchFamily="34" charset="0"/>
                <a:cs typeface="Arial" pitchFamily="34" charset="0"/>
              </a:rPr>
              <a:t>: 10.1016/</a:t>
            </a:r>
            <a:r>
              <a:rPr lang="en-US" sz="1400" dirty="0" err="1">
                <a:latin typeface="Arial" pitchFamily="34" charset="0"/>
                <a:cs typeface="Arial" pitchFamily="34" charset="0"/>
              </a:rPr>
              <a:t>j.tics.2009.04.006</a:t>
            </a:r>
            <a:r>
              <a:rPr lang="en-US" sz="1400" dirty="0">
                <a:latin typeface="Arial" pitchFamily="34" charset="0"/>
                <a:cs typeface="Arial" pitchFamily="34" charset="0"/>
              </a:rPr>
              <a:t> </a:t>
            </a:r>
            <a:endParaRPr lang="da-DK" sz="14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r>
              <a:rPr lang="en-US" dirty="0" smtClean="0"/>
              <a:t>9</a:t>
            </a:r>
            <a:endParaRPr lang="en-US" dirty="0"/>
          </a:p>
        </p:txBody>
      </p:sp>
    </p:spTree>
    <p:extLst>
      <p:ext uri="{BB962C8B-B14F-4D97-AF65-F5344CB8AC3E}">
        <p14:creationId xmlns:p14="http://schemas.microsoft.com/office/powerpoint/2010/main" val="904750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Frontal cortex</a:t>
            </a:r>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26490" y="4425123"/>
            <a:ext cx="2302510" cy="212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49746" y="4059107"/>
            <a:ext cx="3917454" cy="2341693"/>
          </a:xfrm>
          <a:ln w="28575">
            <a:solidFill>
              <a:schemeClr val="tx2"/>
            </a:solidFill>
          </a:ln>
        </p:spPr>
        <p:txBody>
          <a:bodyPr>
            <a:normAutofit/>
          </a:bodyPr>
          <a:lstStyle/>
          <a:p>
            <a:pPr marL="0" indent="0">
              <a:buNone/>
            </a:pPr>
            <a:r>
              <a:rPr lang="en-US" dirty="0" smtClean="0"/>
              <a:t>	</a:t>
            </a:r>
            <a:r>
              <a:rPr lang="en-US" dirty="0" smtClean="0">
                <a:solidFill>
                  <a:schemeClr val="accent4"/>
                </a:solidFill>
              </a:rPr>
              <a:t>Adolescence</a:t>
            </a:r>
            <a:r>
              <a:rPr lang="en-US" dirty="0" smtClean="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533272" y="4551771"/>
            <a:ext cx="2083035" cy="1925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4419600" y="1295400"/>
            <a:ext cx="4310380" cy="2667000"/>
          </a:xfrm>
          <a:prstGeom prst="rect">
            <a:avLst/>
          </a:prstGeom>
        </p:spPr>
      </p:pic>
      <p:sp>
        <p:nvSpPr>
          <p:cNvPr id="6" name="Content Placeholder 2"/>
          <p:cNvSpPr txBox="1">
            <a:spLocks/>
          </p:cNvSpPr>
          <p:nvPr/>
        </p:nvSpPr>
        <p:spPr>
          <a:xfrm>
            <a:off x="228600" y="1295401"/>
            <a:ext cx="3886200" cy="2438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pPr>
            <a:r>
              <a:rPr lang="en-US" sz="2800" dirty="0" smtClean="0"/>
              <a:t>Executive function</a:t>
            </a:r>
          </a:p>
          <a:p>
            <a:pPr>
              <a:buFontTx/>
              <a:buChar char="-"/>
            </a:pPr>
            <a:r>
              <a:rPr lang="en-US" sz="2800" dirty="0" smtClean="0"/>
              <a:t>Problem solving</a:t>
            </a:r>
          </a:p>
          <a:p>
            <a:pPr>
              <a:buFontTx/>
              <a:buChar char="-"/>
            </a:pPr>
            <a:r>
              <a:rPr lang="en-US" sz="2800" dirty="0" smtClean="0"/>
              <a:t>High level reasoning </a:t>
            </a:r>
          </a:p>
          <a:p>
            <a:pPr>
              <a:buFontTx/>
              <a:buChar char="-"/>
            </a:pPr>
            <a:r>
              <a:rPr lang="en-US" sz="2800" dirty="0" smtClean="0"/>
              <a:t>Judgment</a:t>
            </a:r>
          </a:p>
          <a:p>
            <a:pPr>
              <a:buFontTx/>
              <a:buChar char="-"/>
            </a:pPr>
            <a:r>
              <a:rPr lang="en-US" sz="2800" dirty="0" smtClean="0"/>
              <a:t>Impulses</a:t>
            </a:r>
            <a:endParaRPr lang="en-US" sz="2800" dirty="0"/>
          </a:p>
        </p:txBody>
      </p:sp>
      <p:sp>
        <p:nvSpPr>
          <p:cNvPr id="7" name="Content Placeholder 2"/>
          <p:cNvSpPr txBox="1">
            <a:spLocks/>
          </p:cNvSpPr>
          <p:nvPr/>
        </p:nvSpPr>
        <p:spPr>
          <a:xfrm>
            <a:off x="4447309" y="4059936"/>
            <a:ext cx="4282671" cy="2340864"/>
          </a:xfrm>
          <a:prstGeom prst="rect">
            <a:avLst/>
          </a:prstGeom>
          <a:ln w="28575">
            <a:solidFill>
              <a:srgbClr val="00B05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	</a:t>
            </a:r>
            <a:r>
              <a:rPr lang="en-US" sz="2800" dirty="0" smtClean="0">
                <a:solidFill>
                  <a:srgbClr val="00B050"/>
                </a:solidFill>
              </a:rPr>
              <a:t>Schizophrenia</a:t>
            </a:r>
          </a:p>
          <a:p>
            <a:pPr marL="0" indent="0">
              <a:buFont typeface="Arial" pitchFamily="34" charset="0"/>
              <a:buNone/>
            </a:pPr>
            <a:endParaRPr lang="en-US" dirty="0"/>
          </a:p>
        </p:txBody>
      </p:sp>
      <p:sp>
        <p:nvSpPr>
          <p:cNvPr id="4" name="TextBox 3"/>
          <p:cNvSpPr txBox="1"/>
          <p:nvPr/>
        </p:nvSpPr>
        <p:spPr>
          <a:xfrm rot="18721760">
            <a:off x="376454" y="4838114"/>
            <a:ext cx="2686520" cy="523220"/>
          </a:xfrm>
          <a:prstGeom prst="rect">
            <a:avLst/>
          </a:prstGeom>
          <a:solidFill>
            <a:schemeClr val="bg1"/>
          </a:solidFill>
        </p:spPr>
        <p:txBody>
          <a:bodyPr wrap="square" rtlCol="0">
            <a:spAutoFit/>
          </a:bodyPr>
          <a:lstStyle/>
          <a:p>
            <a:r>
              <a:rPr lang="en-US" sz="2800" b="1" dirty="0" smtClean="0">
                <a:solidFill>
                  <a:srgbClr val="FF0000"/>
                </a:solidFill>
              </a:rPr>
              <a:t>Work in progress</a:t>
            </a:r>
            <a:endParaRPr lang="en-US" sz="2800" b="1" dirty="0">
              <a:solidFill>
                <a:srgbClr val="FF0000"/>
              </a:solidFill>
            </a:endParaRPr>
          </a:p>
        </p:txBody>
      </p:sp>
      <p:sp>
        <p:nvSpPr>
          <p:cNvPr id="10" name="Slide Number Placeholder 9"/>
          <p:cNvSpPr>
            <a:spLocks noGrp="1"/>
          </p:cNvSpPr>
          <p:nvPr>
            <p:ph type="sldNum" sz="quarter" idx="12"/>
          </p:nvPr>
        </p:nvSpPr>
        <p:spPr/>
        <p:txBody>
          <a:bodyPr/>
          <a:lstStyle/>
          <a:p>
            <a:r>
              <a:rPr lang="en-US" dirty="0"/>
              <a:t>1</a:t>
            </a:r>
            <a:endParaRPr lang="en-US" dirty="0">
              <a:solidFill>
                <a:schemeClr val="accent2"/>
              </a:solidFill>
            </a:endParaRPr>
          </a:p>
        </p:txBody>
      </p:sp>
      <p:sp>
        <p:nvSpPr>
          <p:cNvPr id="11" name="TextBox 10"/>
          <p:cNvSpPr txBox="1"/>
          <p:nvPr/>
        </p:nvSpPr>
        <p:spPr>
          <a:xfrm rot="19007219">
            <a:off x="5306859" y="4853862"/>
            <a:ext cx="1741495" cy="523220"/>
          </a:xfrm>
          <a:prstGeom prst="rect">
            <a:avLst/>
          </a:prstGeom>
          <a:solidFill>
            <a:schemeClr val="bg1"/>
          </a:solidFill>
        </p:spPr>
        <p:txBody>
          <a:bodyPr wrap="square" rtlCol="0">
            <a:spAutoFit/>
          </a:bodyPr>
          <a:lstStyle/>
          <a:p>
            <a:r>
              <a:rPr lang="en-US" sz="2800" b="1" dirty="0" smtClean="0">
                <a:solidFill>
                  <a:srgbClr val="FF0000"/>
                </a:solidFill>
              </a:rPr>
              <a:t>Disturbed</a:t>
            </a:r>
            <a:endParaRPr lang="en-US" sz="2800" b="1" dirty="0">
              <a:solidFill>
                <a:srgbClr val="FF0000"/>
              </a:solidFill>
            </a:endParaRPr>
          </a:p>
        </p:txBody>
      </p:sp>
    </p:spTree>
    <p:extLst>
      <p:ext uri="{BB962C8B-B14F-4D97-AF65-F5344CB8AC3E}">
        <p14:creationId xmlns:p14="http://schemas.microsoft.com/office/powerpoint/2010/main" val="81687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p:bldP spid="7" grpId="0" animBg="1"/>
      <p:bldP spid="4"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517" y="-21336"/>
            <a:ext cx="8229600" cy="1143000"/>
          </a:xfrm>
        </p:spPr>
        <p:txBody>
          <a:bodyPr/>
          <a:lstStyle/>
          <a:p>
            <a:r>
              <a:rPr lang="en-US" dirty="0" smtClean="0"/>
              <a:t>Multistable perception</a:t>
            </a:r>
            <a:endParaRPr lang="en-US" dirty="0"/>
          </a:p>
        </p:txBody>
      </p:sp>
      <p:grpSp>
        <p:nvGrpSpPr>
          <p:cNvPr id="4" name="Group 3"/>
          <p:cNvGrpSpPr/>
          <p:nvPr/>
        </p:nvGrpSpPr>
        <p:grpSpPr>
          <a:xfrm>
            <a:off x="3429000" y="2438400"/>
            <a:ext cx="2507279" cy="3009242"/>
            <a:chOff x="247738" y="4026457"/>
            <a:chExt cx="1524000" cy="1965778"/>
          </a:xfrm>
        </p:grpSpPr>
        <p:pic>
          <p:nvPicPr>
            <p:cNvPr id="5" name="Picture 4"/>
            <p:cNvPicPr>
              <a:picLocks noChangeAspect="1"/>
            </p:cNvPicPr>
            <p:nvPr/>
          </p:nvPicPr>
          <p:blipFill>
            <a:blip r:embed="rId3" cstate="print"/>
            <a:srcRect/>
            <a:stretch>
              <a:fillRect/>
            </a:stretch>
          </p:blipFill>
          <p:spPr bwMode="auto">
            <a:xfrm>
              <a:off x="381000" y="4026457"/>
              <a:ext cx="1257476" cy="1362265"/>
            </a:xfrm>
            <a:prstGeom prst="rect">
              <a:avLst/>
            </a:prstGeom>
            <a:noFill/>
            <a:ln w="9525">
              <a:noFill/>
              <a:miter lim="800000"/>
              <a:headEnd/>
              <a:tailEnd/>
            </a:ln>
          </p:spPr>
        </p:pic>
        <p:sp>
          <p:nvSpPr>
            <p:cNvPr id="6" name="TextBox 5"/>
            <p:cNvSpPr txBox="1"/>
            <p:nvPr/>
          </p:nvSpPr>
          <p:spPr>
            <a:xfrm>
              <a:off x="247738" y="5407460"/>
              <a:ext cx="1524000" cy="584775"/>
            </a:xfrm>
            <a:prstGeom prst="rect">
              <a:avLst/>
            </a:prstGeom>
            <a:noFill/>
          </p:spPr>
          <p:txBody>
            <a:bodyPr wrap="square" rtlCol="0">
              <a:spAutoFit/>
            </a:bodyPr>
            <a:lstStyle/>
            <a:p>
              <a:pPr algn="ctr"/>
              <a:r>
                <a:rPr lang="en-US" dirty="0"/>
                <a:t>Rubin vase </a:t>
              </a:r>
              <a:r>
                <a:rPr lang="en-US" sz="1400" dirty="0" smtClean="0"/>
                <a:t>(</a:t>
              </a:r>
              <a:r>
                <a:rPr lang="en-US" sz="1400" dirty="0"/>
                <a:t>Rubin, 1915) </a:t>
              </a:r>
            </a:p>
          </p:txBody>
        </p:sp>
      </p:grpSp>
      <p:grpSp>
        <p:nvGrpSpPr>
          <p:cNvPr id="17" name="Group 16"/>
          <p:cNvGrpSpPr/>
          <p:nvPr/>
        </p:nvGrpSpPr>
        <p:grpSpPr>
          <a:xfrm>
            <a:off x="3085935" y="3048000"/>
            <a:ext cx="4464956" cy="685800"/>
            <a:chOff x="3085935" y="2895600"/>
            <a:chExt cx="4464956" cy="685800"/>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5935" y="2908212"/>
              <a:ext cx="311891" cy="647772"/>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4282" y="2895600"/>
              <a:ext cx="311891" cy="647772"/>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2933628"/>
              <a:ext cx="311891" cy="647772"/>
            </a:xfrm>
            <a:prstGeom prst="rect">
              <a:avLst/>
            </a:prstGeom>
          </p:spPr>
        </p:pic>
      </p:grpSp>
      <p:grpSp>
        <p:nvGrpSpPr>
          <p:cNvPr id="20" name="Group 19"/>
          <p:cNvGrpSpPr/>
          <p:nvPr/>
        </p:nvGrpSpPr>
        <p:grpSpPr>
          <a:xfrm>
            <a:off x="76200" y="2438400"/>
            <a:ext cx="8534400" cy="619125"/>
            <a:chOff x="76200" y="3886200"/>
            <a:chExt cx="8534400" cy="619125"/>
          </a:xfrm>
        </p:grpSpPr>
        <p:sp>
          <p:nvSpPr>
            <p:cNvPr id="16" name="TextBox 15"/>
            <p:cNvSpPr txBox="1"/>
            <p:nvPr/>
          </p:nvSpPr>
          <p:spPr>
            <a:xfrm>
              <a:off x="76200" y="4004846"/>
              <a:ext cx="2234972" cy="400110"/>
            </a:xfrm>
            <a:prstGeom prst="rect">
              <a:avLst/>
            </a:prstGeom>
            <a:noFill/>
          </p:spPr>
          <p:txBody>
            <a:bodyPr wrap="square" rtlCol="0">
              <a:spAutoFit/>
            </a:bodyPr>
            <a:lstStyle/>
            <a:p>
              <a:r>
                <a:rPr lang="en-US" sz="2000" b="1" dirty="0" smtClean="0"/>
                <a:t>Presumed Percept</a:t>
              </a:r>
              <a:endParaRPr lang="en-US" sz="2000" b="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886200"/>
              <a:ext cx="64770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TextBox 23"/>
          <p:cNvSpPr txBox="1"/>
          <p:nvPr/>
        </p:nvSpPr>
        <p:spPr>
          <a:xfrm>
            <a:off x="1447800" y="838200"/>
            <a:ext cx="6324600" cy="830997"/>
          </a:xfrm>
          <a:prstGeom prst="rect">
            <a:avLst/>
          </a:prstGeom>
          <a:noFill/>
        </p:spPr>
        <p:txBody>
          <a:bodyPr wrap="square" rtlCol="0">
            <a:spAutoFit/>
          </a:bodyPr>
          <a:lstStyle/>
          <a:p>
            <a:pPr algn="ctr"/>
            <a:r>
              <a:rPr lang="en-US" sz="2400" b="1" dirty="0" smtClean="0">
                <a:solidFill>
                  <a:schemeClr val="accent2"/>
                </a:solidFill>
              </a:rPr>
              <a:t>Stroboscopic Alternating Motion (SAM)</a:t>
            </a:r>
          </a:p>
          <a:p>
            <a:pPr algn="ctr"/>
            <a:r>
              <a:rPr lang="en-US" sz="2400" b="1" dirty="0" smtClean="0">
                <a:solidFill>
                  <a:schemeClr val="accent2"/>
                </a:solidFill>
              </a:rPr>
              <a:t>Ambiguous</a:t>
            </a:r>
            <a:endParaRPr lang="en-US" sz="2400" b="1" dirty="0">
              <a:solidFill>
                <a:schemeClr val="accent2"/>
              </a:solidFill>
            </a:endParaRPr>
          </a:p>
        </p:txBody>
      </p:sp>
      <p:sp>
        <p:nvSpPr>
          <p:cNvPr id="34" name="TextBox 33"/>
          <p:cNvSpPr txBox="1"/>
          <p:nvPr/>
        </p:nvSpPr>
        <p:spPr>
          <a:xfrm>
            <a:off x="1676400" y="846083"/>
            <a:ext cx="5943600" cy="830997"/>
          </a:xfrm>
          <a:prstGeom prst="rect">
            <a:avLst/>
          </a:prstGeom>
          <a:noFill/>
        </p:spPr>
        <p:txBody>
          <a:bodyPr wrap="square" rtlCol="0">
            <a:spAutoFit/>
          </a:bodyPr>
          <a:lstStyle/>
          <a:p>
            <a:pPr algn="ctr"/>
            <a:r>
              <a:rPr lang="en-US" sz="2400" b="1" dirty="0">
                <a:solidFill>
                  <a:schemeClr val="accent2"/>
                </a:solidFill>
              </a:rPr>
              <a:t>Stroboscopic Alternating Motion (SAM)</a:t>
            </a:r>
          </a:p>
          <a:p>
            <a:pPr algn="ctr"/>
            <a:r>
              <a:rPr lang="en-US" sz="2400" b="1" dirty="0" smtClean="0">
                <a:solidFill>
                  <a:schemeClr val="accent2"/>
                </a:solidFill>
              </a:rPr>
              <a:t>Unambiguous</a:t>
            </a:r>
            <a:endParaRPr lang="en-US" sz="2400" b="1" dirty="0">
              <a:solidFill>
                <a:schemeClr val="accent2"/>
              </a:solidFill>
            </a:endParaRPr>
          </a:p>
        </p:txBody>
      </p:sp>
      <p:sp>
        <p:nvSpPr>
          <p:cNvPr id="35" name="TextBox 34"/>
          <p:cNvSpPr txBox="1"/>
          <p:nvPr/>
        </p:nvSpPr>
        <p:spPr>
          <a:xfrm>
            <a:off x="228600" y="3200400"/>
            <a:ext cx="2234972" cy="400110"/>
          </a:xfrm>
          <a:prstGeom prst="rect">
            <a:avLst/>
          </a:prstGeom>
          <a:noFill/>
        </p:spPr>
        <p:txBody>
          <a:bodyPr wrap="square" rtlCol="0">
            <a:spAutoFit/>
          </a:bodyPr>
          <a:lstStyle/>
          <a:p>
            <a:r>
              <a:rPr lang="en-US" sz="2000" b="1" dirty="0" smtClean="0">
                <a:solidFill>
                  <a:srgbClr val="FF0000"/>
                </a:solidFill>
              </a:rPr>
              <a:t>Perceptual switch</a:t>
            </a:r>
            <a:endParaRPr lang="en-US" sz="2000" b="1" dirty="0">
              <a:solidFill>
                <a:srgbClr val="FF0000"/>
              </a:solidFill>
            </a:endParaRPr>
          </a:p>
        </p:txBody>
      </p:sp>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8575" y="3693323"/>
            <a:ext cx="6439799" cy="409632"/>
          </a:xfrm>
          <a:prstGeom prst="rect">
            <a:avLst/>
          </a:prstGeom>
        </p:spPr>
      </p:pic>
      <p:grpSp>
        <p:nvGrpSpPr>
          <p:cNvPr id="47" name="Group 46"/>
          <p:cNvGrpSpPr/>
          <p:nvPr/>
        </p:nvGrpSpPr>
        <p:grpSpPr>
          <a:xfrm>
            <a:off x="4086373" y="3048000"/>
            <a:ext cx="781050" cy="2437620"/>
            <a:chOff x="4038600" y="2115330"/>
            <a:chExt cx="781050" cy="2437620"/>
          </a:xfrm>
        </p:grpSpPr>
        <p:pic>
          <p:nvPicPr>
            <p:cNvPr id="48"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9814" y="2115330"/>
              <a:ext cx="62644" cy="238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4495800"/>
              <a:ext cx="781050" cy="5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0" name="Group 49"/>
          <p:cNvGrpSpPr/>
          <p:nvPr/>
        </p:nvGrpSpPr>
        <p:grpSpPr>
          <a:xfrm>
            <a:off x="6200923" y="3048000"/>
            <a:ext cx="781050" cy="2402514"/>
            <a:chOff x="6153150" y="2115330"/>
            <a:chExt cx="781050" cy="2402514"/>
          </a:xfrm>
        </p:grpSpPr>
        <p:pic>
          <p:nvPicPr>
            <p:cNvPr id="5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5331" y="2115330"/>
              <a:ext cx="62644" cy="238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3150" y="4460694"/>
              <a:ext cx="781050" cy="5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4" name="TextBox 53"/>
          <p:cNvSpPr txBox="1"/>
          <p:nvPr/>
        </p:nvSpPr>
        <p:spPr>
          <a:xfrm>
            <a:off x="228600" y="3714690"/>
            <a:ext cx="2234972" cy="400110"/>
          </a:xfrm>
          <a:prstGeom prst="rect">
            <a:avLst/>
          </a:prstGeom>
          <a:noFill/>
        </p:spPr>
        <p:txBody>
          <a:bodyPr wrap="square" rtlCol="0">
            <a:spAutoFit/>
          </a:bodyPr>
          <a:lstStyle/>
          <a:p>
            <a:r>
              <a:rPr lang="en-US" sz="2000" b="1" dirty="0" smtClean="0">
                <a:solidFill>
                  <a:srgbClr val="00B050"/>
                </a:solidFill>
              </a:rPr>
              <a:t>Motor response</a:t>
            </a:r>
            <a:endParaRPr lang="en-US" sz="2000" b="1" dirty="0">
              <a:solidFill>
                <a:srgbClr val="00B050"/>
              </a:solidFill>
            </a:endParaRPr>
          </a:p>
        </p:txBody>
      </p:sp>
      <p:sp>
        <p:nvSpPr>
          <p:cNvPr id="55" name="TextBox 54"/>
          <p:cNvSpPr txBox="1"/>
          <p:nvPr/>
        </p:nvSpPr>
        <p:spPr>
          <a:xfrm>
            <a:off x="2847827" y="4781490"/>
            <a:ext cx="1647973" cy="400110"/>
          </a:xfrm>
          <a:prstGeom prst="rect">
            <a:avLst/>
          </a:prstGeom>
          <a:noFill/>
        </p:spPr>
        <p:txBody>
          <a:bodyPr wrap="square" rtlCol="0">
            <a:spAutoFit/>
          </a:bodyPr>
          <a:lstStyle/>
          <a:p>
            <a:r>
              <a:rPr lang="en-US" sz="2000" b="1" dirty="0" smtClean="0">
                <a:solidFill>
                  <a:schemeClr val="tx2"/>
                </a:solidFill>
              </a:rPr>
              <a:t>Switching</a:t>
            </a:r>
            <a:endParaRPr lang="en-US" sz="2000" b="1" dirty="0">
              <a:solidFill>
                <a:schemeClr val="tx2"/>
              </a:solidFill>
            </a:endParaRPr>
          </a:p>
        </p:txBody>
      </p:sp>
      <p:sp>
        <p:nvSpPr>
          <p:cNvPr id="56" name="TextBox 55"/>
          <p:cNvSpPr txBox="1"/>
          <p:nvPr/>
        </p:nvSpPr>
        <p:spPr>
          <a:xfrm>
            <a:off x="3657600" y="5410200"/>
            <a:ext cx="1800373" cy="400110"/>
          </a:xfrm>
          <a:prstGeom prst="rect">
            <a:avLst/>
          </a:prstGeom>
          <a:noFill/>
        </p:spPr>
        <p:txBody>
          <a:bodyPr wrap="square" rtlCol="0">
            <a:spAutoFit/>
          </a:bodyPr>
          <a:lstStyle/>
          <a:p>
            <a:r>
              <a:rPr lang="en-US" sz="2000" b="1" dirty="0" smtClean="0">
                <a:solidFill>
                  <a:schemeClr val="accent5"/>
                </a:solidFill>
              </a:rPr>
              <a:t>Non-switching</a:t>
            </a:r>
            <a:endParaRPr lang="en-US" sz="2000" b="1" dirty="0">
              <a:solidFill>
                <a:schemeClr val="accent5"/>
              </a:solidFill>
            </a:endParaRPr>
          </a:p>
        </p:txBody>
      </p:sp>
      <p:sp>
        <p:nvSpPr>
          <p:cNvPr id="57" name="Slide Number Placeholder 3"/>
          <p:cNvSpPr txBox="1">
            <a:spLocks/>
          </p:cNvSpPr>
          <p:nvPr/>
        </p:nvSpPr>
        <p:spPr>
          <a:xfrm>
            <a:off x="6553200" y="62642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a:t>
            </a:r>
          </a:p>
        </p:txBody>
      </p:sp>
      <p:pic>
        <p:nvPicPr>
          <p:cNvPr id="70" name="Picture 6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1887" y="2440814"/>
            <a:ext cx="2271713" cy="2914650"/>
          </a:xfrm>
          <a:prstGeom prst="rect">
            <a:avLst/>
          </a:prstGeom>
        </p:spPr>
      </p:pic>
      <p:pic>
        <p:nvPicPr>
          <p:cNvPr id="71" name="Picture 7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57600" y="2438400"/>
            <a:ext cx="2271713" cy="2914650"/>
          </a:xfrm>
          <a:prstGeom prst="rect">
            <a:avLst/>
          </a:prstGeom>
        </p:spPr>
      </p:pic>
      <p:pic>
        <p:nvPicPr>
          <p:cNvPr id="72" name="Picture 7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71813" y="2438400"/>
            <a:ext cx="2271713" cy="2914650"/>
          </a:xfrm>
          <a:prstGeom prst="rect">
            <a:avLst/>
          </a:prstGeom>
        </p:spPr>
      </p:pic>
      <p:grpSp>
        <p:nvGrpSpPr>
          <p:cNvPr id="18" name="Group 17"/>
          <p:cNvGrpSpPr/>
          <p:nvPr/>
        </p:nvGrpSpPr>
        <p:grpSpPr>
          <a:xfrm>
            <a:off x="2971800" y="3954599"/>
            <a:ext cx="4914735" cy="777602"/>
            <a:chOff x="2971800" y="3954599"/>
            <a:chExt cx="4914735" cy="777602"/>
          </a:xfrm>
        </p:grpSpPr>
        <p:grpSp>
          <p:nvGrpSpPr>
            <p:cNvPr id="15" name="Group 14"/>
            <p:cNvGrpSpPr/>
            <p:nvPr/>
          </p:nvGrpSpPr>
          <p:grpSpPr>
            <a:xfrm>
              <a:off x="2971800" y="3954599"/>
              <a:ext cx="762000" cy="769801"/>
              <a:chOff x="2590800" y="3954599"/>
              <a:chExt cx="762000" cy="769801"/>
            </a:xfrm>
          </p:grpSpPr>
          <p:cxnSp>
            <p:nvCxnSpPr>
              <p:cNvPr id="7" name="Straight Connector 6"/>
              <p:cNvCxnSpPr/>
              <p:nvPr/>
            </p:nvCxnSpPr>
            <p:spPr>
              <a:xfrm>
                <a:off x="3085935" y="3954599"/>
                <a:ext cx="0" cy="73367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90800" y="4724400"/>
                <a:ext cx="762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7124535" y="3962400"/>
              <a:ext cx="762000" cy="769801"/>
              <a:chOff x="2590800" y="3954599"/>
              <a:chExt cx="762000" cy="769801"/>
            </a:xfrm>
          </p:grpSpPr>
          <p:cxnSp>
            <p:nvCxnSpPr>
              <p:cNvPr id="53" name="Straight Connector 52"/>
              <p:cNvCxnSpPr/>
              <p:nvPr/>
            </p:nvCxnSpPr>
            <p:spPr>
              <a:xfrm>
                <a:off x="3085935" y="3954599"/>
                <a:ext cx="0" cy="73367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590800" y="4724400"/>
                <a:ext cx="762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5105400" y="3954599"/>
              <a:ext cx="762000" cy="769801"/>
              <a:chOff x="2531918" y="3954599"/>
              <a:chExt cx="762000" cy="769801"/>
            </a:xfrm>
          </p:grpSpPr>
          <p:cxnSp>
            <p:nvCxnSpPr>
              <p:cNvPr id="60" name="Straight Connector 59"/>
              <p:cNvCxnSpPr/>
              <p:nvPr/>
            </p:nvCxnSpPr>
            <p:spPr>
              <a:xfrm>
                <a:off x="3027053" y="3954599"/>
                <a:ext cx="0" cy="73367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531918" y="4724400"/>
                <a:ext cx="762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grpSp>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71813" y="2438400"/>
            <a:ext cx="2271713" cy="2914650"/>
          </a:xfrm>
          <a:prstGeom prst="rect">
            <a:avLst/>
          </a:prstGeom>
        </p:spPr>
      </p:pic>
    </p:spTree>
    <p:extLst>
      <p:ext uri="{BB962C8B-B14F-4D97-AF65-F5344CB8AC3E}">
        <p14:creationId xmlns:p14="http://schemas.microsoft.com/office/powerpoint/2010/main" val="118869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0"/>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71"/>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7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3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34" grpId="0"/>
      <p:bldP spid="34" grpId="1"/>
      <p:bldP spid="35" grpId="0"/>
      <p:bldP spid="54" grpId="0"/>
      <p:bldP spid="55" grpId="0"/>
      <p:bldP spid="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solidFill>
                  <a:srgbClr val="C00000"/>
                </a:solidFill>
              </a:rPr>
              <a:t>Event-</a:t>
            </a:r>
            <a:r>
              <a:rPr lang="de-DE" dirty="0" err="1" smtClean="0">
                <a:solidFill>
                  <a:srgbClr val="C00000"/>
                </a:solidFill>
              </a:rPr>
              <a:t>Related</a:t>
            </a:r>
            <a:r>
              <a:rPr lang="de-DE" dirty="0" smtClean="0">
                <a:solidFill>
                  <a:srgbClr val="C00000"/>
                </a:solidFill>
              </a:rPr>
              <a:t> </a:t>
            </a:r>
            <a:r>
              <a:rPr lang="de-DE" dirty="0" err="1" smtClean="0">
                <a:solidFill>
                  <a:srgbClr val="C00000"/>
                </a:solidFill>
              </a:rPr>
              <a:t>Oscillations</a:t>
            </a:r>
            <a:endParaRPr lang="en-US" dirty="0">
              <a:solidFill>
                <a:srgbClr val="C00000"/>
              </a:solidFill>
            </a:endParaRPr>
          </a:p>
        </p:txBody>
      </p:sp>
      <p:sp>
        <p:nvSpPr>
          <p:cNvPr id="11" name="Text Placeholder 9"/>
          <p:cNvSpPr txBox="1">
            <a:spLocks/>
          </p:cNvSpPr>
          <p:nvPr/>
        </p:nvSpPr>
        <p:spPr>
          <a:xfrm>
            <a:off x="457197" y="1184573"/>
            <a:ext cx="8305801"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dirty="0" smtClean="0"/>
          </a:p>
        </p:txBody>
      </p:sp>
      <p:sp>
        <p:nvSpPr>
          <p:cNvPr id="12" name="Slide Number Placeholder 11"/>
          <p:cNvSpPr>
            <a:spLocks noGrp="1"/>
          </p:cNvSpPr>
          <p:nvPr>
            <p:ph type="sldNum" sz="quarter" idx="12"/>
          </p:nvPr>
        </p:nvSpPr>
        <p:spPr/>
        <p:txBody>
          <a:bodyPr/>
          <a:lstStyle/>
          <a:p>
            <a:r>
              <a:rPr lang="en-US" dirty="0" smtClean="0"/>
              <a:t>3</a:t>
            </a:r>
            <a:endParaRPr lang="en-US" dirty="0"/>
          </a:p>
        </p:txBody>
      </p:sp>
      <p:grpSp>
        <p:nvGrpSpPr>
          <p:cNvPr id="43" name="Gruppieren 42"/>
          <p:cNvGrpSpPr/>
          <p:nvPr/>
        </p:nvGrpSpPr>
        <p:grpSpPr>
          <a:xfrm>
            <a:off x="5105400" y="1295400"/>
            <a:ext cx="3505201" cy="2514600"/>
            <a:chOff x="5105400" y="1295400"/>
            <a:chExt cx="3505201" cy="2514600"/>
          </a:xfrm>
        </p:grpSpPr>
        <p:grpSp>
          <p:nvGrpSpPr>
            <p:cNvPr id="24" name="Gruppieren 23"/>
            <p:cNvGrpSpPr/>
            <p:nvPr/>
          </p:nvGrpSpPr>
          <p:grpSpPr>
            <a:xfrm>
              <a:off x="6400800" y="1295400"/>
              <a:ext cx="2209801" cy="2209800"/>
              <a:chOff x="7320" y="125311"/>
              <a:chExt cx="2187869" cy="2728000"/>
            </a:xfrm>
          </p:grpSpPr>
          <p:sp>
            <p:nvSpPr>
              <p:cNvPr id="25" name="Abgerundetes Rechteck 24"/>
              <p:cNvSpPr/>
              <p:nvPr/>
            </p:nvSpPr>
            <p:spPr>
              <a:xfrm>
                <a:off x="7320" y="125311"/>
                <a:ext cx="2187869" cy="2728000"/>
              </a:xfrm>
              <a:prstGeom prst="roundRect">
                <a:avLst>
                  <a:gd name="adj" fmla="val 10000"/>
                </a:avLst>
              </a:prstGeom>
              <a:no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Abgerundetes Rechteck 4"/>
              <p:cNvSpPr/>
              <p:nvPr/>
            </p:nvSpPr>
            <p:spPr>
              <a:xfrm>
                <a:off x="137789" y="471597"/>
                <a:ext cx="1993320" cy="23817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dirty="0" err="1" smtClean="0">
                    <a:solidFill>
                      <a:schemeClr val="tx1"/>
                    </a:solidFill>
                  </a:rPr>
                  <a:t>Focussed</a:t>
                </a:r>
                <a:r>
                  <a:rPr lang="en-US" sz="2000" dirty="0" smtClean="0">
                    <a:solidFill>
                      <a:schemeClr val="tx1"/>
                    </a:solidFill>
                  </a:rPr>
                  <a:t> attention</a:t>
                </a:r>
              </a:p>
              <a:p>
                <a:pPr lvl="0" algn="ctr" defTabSz="889000">
                  <a:lnSpc>
                    <a:spcPct val="90000"/>
                  </a:lnSpc>
                  <a:spcBef>
                    <a:spcPct val="0"/>
                  </a:spcBef>
                  <a:spcAft>
                    <a:spcPct val="35000"/>
                  </a:spcAft>
                </a:pPr>
                <a:r>
                  <a:rPr lang="en-US" sz="2000" kern="1200" dirty="0" smtClean="0">
                    <a:solidFill>
                      <a:schemeClr val="tx1"/>
                    </a:solidFill>
                  </a:rPr>
                  <a:t>Memory</a:t>
                </a:r>
              </a:p>
              <a:p>
                <a:pPr lvl="0" algn="ctr" defTabSz="889000">
                  <a:lnSpc>
                    <a:spcPct val="90000"/>
                  </a:lnSpc>
                  <a:spcBef>
                    <a:spcPct val="0"/>
                  </a:spcBef>
                  <a:spcAft>
                    <a:spcPct val="35000"/>
                  </a:spcAft>
                </a:pPr>
                <a:r>
                  <a:rPr lang="en-US" sz="2000" dirty="0" smtClean="0">
                    <a:solidFill>
                      <a:schemeClr val="tx1"/>
                    </a:solidFill>
                  </a:rPr>
                  <a:t>Executive  functions</a:t>
                </a:r>
              </a:p>
              <a:p>
                <a:pPr lvl="0" algn="ctr" defTabSz="889000">
                  <a:lnSpc>
                    <a:spcPct val="90000"/>
                  </a:lnSpc>
                  <a:spcBef>
                    <a:spcPct val="0"/>
                  </a:spcBef>
                  <a:spcAft>
                    <a:spcPct val="35000"/>
                  </a:spcAft>
                </a:pPr>
                <a:r>
                  <a:rPr lang="en-US" sz="1600" dirty="0" smtClean="0">
                    <a:solidFill>
                      <a:schemeClr val="tx1"/>
                    </a:solidFill>
                  </a:rPr>
                  <a:t>(</a:t>
                </a:r>
                <a:r>
                  <a:rPr lang="en-US" sz="1600" dirty="0" err="1" smtClean="0">
                    <a:solidFill>
                      <a:schemeClr val="tx1"/>
                    </a:solidFill>
                  </a:rPr>
                  <a:t>Basar-Eroglu</a:t>
                </a:r>
                <a:r>
                  <a:rPr lang="en-US" sz="1600" dirty="0" smtClean="0">
                    <a:solidFill>
                      <a:schemeClr val="tx1"/>
                    </a:solidFill>
                  </a:rPr>
                  <a:t> et al., 2001)</a:t>
                </a:r>
              </a:p>
              <a:p>
                <a:pPr lvl="0" algn="ctr" defTabSz="889000">
                  <a:lnSpc>
                    <a:spcPct val="90000"/>
                  </a:lnSpc>
                  <a:spcBef>
                    <a:spcPct val="0"/>
                  </a:spcBef>
                  <a:spcAft>
                    <a:spcPct val="35000"/>
                  </a:spcAft>
                </a:pPr>
                <a:endParaRPr lang="en-US" sz="1600" kern="1200" dirty="0">
                  <a:solidFill>
                    <a:schemeClr val="tx1"/>
                  </a:solidFill>
                </a:endParaRPr>
              </a:p>
            </p:txBody>
          </p:sp>
        </p:grpSp>
        <p:cxnSp>
          <p:nvCxnSpPr>
            <p:cNvPr id="33" name="Gerade Verbindung mit Pfeil 32"/>
            <p:cNvCxnSpPr>
              <a:stCxn id="42" idx="3"/>
            </p:cNvCxnSpPr>
            <p:nvPr/>
          </p:nvCxnSpPr>
          <p:spPr>
            <a:xfrm flipV="1">
              <a:off x="5105400" y="2286000"/>
              <a:ext cx="1219200" cy="1524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4" name="Gruppieren 43"/>
          <p:cNvGrpSpPr/>
          <p:nvPr/>
        </p:nvGrpSpPr>
        <p:grpSpPr>
          <a:xfrm>
            <a:off x="5105400" y="3810000"/>
            <a:ext cx="3505201" cy="2514600"/>
            <a:chOff x="5105400" y="3810000"/>
            <a:chExt cx="3505201" cy="2514600"/>
          </a:xfrm>
        </p:grpSpPr>
        <p:grpSp>
          <p:nvGrpSpPr>
            <p:cNvPr id="29" name="Gruppieren 28"/>
            <p:cNvGrpSpPr/>
            <p:nvPr/>
          </p:nvGrpSpPr>
          <p:grpSpPr>
            <a:xfrm>
              <a:off x="6400800" y="3962400"/>
              <a:ext cx="2209801" cy="2362200"/>
              <a:chOff x="7320" y="125311"/>
              <a:chExt cx="2187869" cy="2916138"/>
            </a:xfrm>
          </p:grpSpPr>
          <p:sp>
            <p:nvSpPr>
              <p:cNvPr id="30" name="Abgerundetes Rechteck 29"/>
              <p:cNvSpPr/>
              <p:nvPr/>
            </p:nvSpPr>
            <p:spPr>
              <a:xfrm>
                <a:off x="7320" y="125311"/>
                <a:ext cx="2187869" cy="2728000"/>
              </a:xfrm>
              <a:prstGeom prst="roundRect">
                <a:avLst>
                  <a:gd name="adj" fmla="val 10000"/>
                </a:avLst>
              </a:prstGeom>
              <a:no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1" name="Abgerundetes Rechteck 4"/>
              <p:cNvSpPr/>
              <p:nvPr/>
            </p:nvSpPr>
            <p:spPr>
              <a:xfrm>
                <a:off x="137789" y="659735"/>
                <a:ext cx="1993320" cy="23817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dirty="0" smtClean="0">
                    <a:solidFill>
                      <a:schemeClr val="tx1"/>
                    </a:solidFill>
                  </a:rPr>
                  <a:t>Involvement in top-down processing during </a:t>
                </a:r>
                <a:r>
                  <a:rPr lang="en-US" sz="2000" dirty="0" err="1" smtClean="0">
                    <a:solidFill>
                      <a:schemeClr val="tx1"/>
                    </a:solidFill>
                  </a:rPr>
                  <a:t>multistable</a:t>
                </a:r>
                <a:r>
                  <a:rPr lang="en-US" sz="2000" dirty="0" smtClean="0">
                    <a:solidFill>
                      <a:schemeClr val="tx1"/>
                    </a:solidFill>
                  </a:rPr>
                  <a:t> perception</a:t>
                </a:r>
              </a:p>
              <a:p>
                <a:pPr lvl="0" algn="ctr" defTabSz="889000">
                  <a:lnSpc>
                    <a:spcPct val="90000"/>
                  </a:lnSpc>
                  <a:spcBef>
                    <a:spcPct val="0"/>
                  </a:spcBef>
                  <a:spcAft>
                    <a:spcPct val="35000"/>
                  </a:spcAft>
                </a:pPr>
                <a:r>
                  <a:rPr lang="en-US" sz="1600" dirty="0" smtClean="0">
                    <a:solidFill>
                      <a:schemeClr val="tx1"/>
                    </a:solidFill>
                  </a:rPr>
                  <a:t>(</a:t>
                </a:r>
                <a:r>
                  <a:rPr lang="en-US" sz="1600" dirty="0" err="1" smtClean="0">
                    <a:solidFill>
                      <a:schemeClr val="tx1"/>
                    </a:solidFill>
                  </a:rPr>
                  <a:t>Mathes</a:t>
                </a:r>
                <a:r>
                  <a:rPr lang="en-US" sz="1600" dirty="0" smtClean="0">
                    <a:solidFill>
                      <a:schemeClr val="tx1"/>
                    </a:solidFill>
                  </a:rPr>
                  <a:t> et al., 2014)</a:t>
                </a:r>
              </a:p>
              <a:p>
                <a:pPr lvl="0" algn="ctr" defTabSz="889000">
                  <a:lnSpc>
                    <a:spcPct val="90000"/>
                  </a:lnSpc>
                  <a:spcBef>
                    <a:spcPct val="0"/>
                  </a:spcBef>
                  <a:spcAft>
                    <a:spcPct val="35000"/>
                  </a:spcAft>
                </a:pPr>
                <a:r>
                  <a:rPr lang="en-US" sz="2000" dirty="0" smtClean="0">
                    <a:solidFill>
                      <a:schemeClr val="tx1"/>
                    </a:solidFill>
                  </a:rPr>
                  <a:t> </a:t>
                </a:r>
              </a:p>
              <a:p>
                <a:pPr lvl="0" algn="ctr" defTabSz="889000">
                  <a:lnSpc>
                    <a:spcPct val="90000"/>
                  </a:lnSpc>
                  <a:spcBef>
                    <a:spcPct val="0"/>
                  </a:spcBef>
                  <a:spcAft>
                    <a:spcPct val="35000"/>
                  </a:spcAft>
                </a:pPr>
                <a:endParaRPr lang="en-US" sz="1600" kern="1200" dirty="0">
                  <a:solidFill>
                    <a:schemeClr val="tx1"/>
                  </a:solidFill>
                </a:endParaRPr>
              </a:p>
            </p:txBody>
          </p:sp>
        </p:grpSp>
        <p:cxnSp>
          <p:nvCxnSpPr>
            <p:cNvPr id="34" name="Gerade Verbindung mit Pfeil 33"/>
            <p:cNvCxnSpPr>
              <a:stCxn id="42" idx="3"/>
            </p:cNvCxnSpPr>
            <p:nvPr/>
          </p:nvCxnSpPr>
          <p:spPr>
            <a:xfrm>
              <a:off x="5105400" y="3810000"/>
              <a:ext cx="1143000" cy="1219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5" name="Group 3"/>
          <p:cNvGrpSpPr/>
          <p:nvPr/>
        </p:nvGrpSpPr>
        <p:grpSpPr>
          <a:xfrm>
            <a:off x="369870" y="1676400"/>
            <a:ext cx="5726130" cy="4191000"/>
            <a:chOff x="722550" y="1694686"/>
            <a:chExt cx="5726130" cy="3219450"/>
          </a:xfrm>
        </p:grpSpPr>
        <p:pic>
          <p:nvPicPr>
            <p:cNvPr id="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550" y="1694686"/>
              <a:ext cx="344805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CustomShape 3"/>
            <p:cNvSpPr/>
            <p:nvPr/>
          </p:nvSpPr>
          <p:spPr>
            <a:xfrm>
              <a:off x="3865790" y="3728520"/>
              <a:ext cx="2109600" cy="363960"/>
            </a:xfrm>
            <a:prstGeom prst="rect">
              <a:avLst/>
            </a:prstGeom>
          </p:spPr>
          <p:txBody>
            <a:bodyPr lIns="90000" tIns="45000" rIns="90000" bIns="45000"/>
            <a:lstStyle/>
            <a:p>
              <a:pPr>
                <a:lnSpc>
                  <a:spcPct val="100000"/>
                </a:lnSpc>
              </a:pPr>
              <a:r>
                <a:rPr lang="de-DE" dirty="0">
                  <a:latin typeface="Arial"/>
                </a:rPr>
                <a:t>Delta (0.5-4 Hz)</a:t>
              </a:r>
              <a:endParaRPr dirty="0"/>
            </a:p>
          </p:txBody>
        </p:sp>
        <p:sp>
          <p:nvSpPr>
            <p:cNvPr id="38" name="CustomShape 4"/>
            <p:cNvSpPr/>
            <p:nvPr/>
          </p:nvSpPr>
          <p:spPr>
            <a:xfrm>
              <a:off x="3827892" y="3157920"/>
              <a:ext cx="2109600" cy="363960"/>
            </a:xfrm>
            <a:prstGeom prst="rect">
              <a:avLst/>
            </a:prstGeom>
          </p:spPr>
          <p:txBody>
            <a:bodyPr lIns="90000" tIns="45000" rIns="90000" bIns="45000"/>
            <a:lstStyle/>
            <a:p>
              <a:pPr>
                <a:lnSpc>
                  <a:spcPct val="100000"/>
                </a:lnSpc>
              </a:pPr>
              <a:r>
                <a:rPr lang="de-DE" dirty="0">
                  <a:latin typeface="Arial"/>
                </a:rPr>
                <a:t>Theta (4-7 Hz)</a:t>
              </a:r>
              <a:endParaRPr dirty="0"/>
            </a:p>
          </p:txBody>
        </p:sp>
        <p:sp>
          <p:nvSpPr>
            <p:cNvPr id="39" name="CustomShape 5"/>
            <p:cNvSpPr/>
            <p:nvPr/>
          </p:nvSpPr>
          <p:spPr>
            <a:xfrm>
              <a:off x="3827892" y="2571026"/>
              <a:ext cx="2109600" cy="363960"/>
            </a:xfrm>
            <a:prstGeom prst="rect">
              <a:avLst/>
            </a:prstGeom>
          </p:spPr>
          <p:txBody>
            <a:bodyPr lIns="90000" tIns="45000" rIns="90000" bIns="45000"/>
            <a:lstStyle/>
            <a:p>
              <a:pPr>
                <a:lnSpc>
                  <a:spcPct val="100000"/>
                </a:lnSpc>
              </a:pPr>
              <a:r>
                <a:rPr lang="de-DE" dirty="0">
                  <a:latin typeface="Arial"/>
                </a:rPr>
                <a:t>Alpha (8-13 Hz)</a:t>
              </a:r>
              <a:endParaRPr dirty="0"/>
            </a:p>
          </p:txBody>
        </p:sp>
        <p:sp>
          <p:nvSpPr>
            <p:cNvPr id="40" name="CustomShape 6"/>
            <p:cNvSpPr/>
            <p:nvPr/>
          </p:nvSpPr>
          <p:spPr>
            <a:xfrm>
              <a:off x="3827892" y="2079171"/>
              <a:ext cx="2109600" cy="363960"/>
            </a:xfrm>
            <a:prstGeom prst="rect">
              <a:avLst/>
            </a:prstGeom>
          </p:spPr>
          <p:txBody>
            <a:bodyPr lIns="90000" tIns="45000" rIns="90000" bIns="45000"/>
            <a:lstStyle/>
            <a:p>
              <a:pPr>
                <a:lnSpc>
                  <a:spcPct val="100000"/>
                </a:lnSpc>
              </a:pPr>
              <a:r>
                <a:rPr lang="de-DE" dirty="0">
                  <a:latin typeface="Arial"/>
                </a:rPr>
                <a:t>Beta (15-30 Hz)</a:t>
              </a:r>
              <a:endParaRPr dirty="0"/>
            </a:p>
          </p:txBody>
        </p:sp>
        <p:sp>
          <p:nvSpPr>
            <p:cNvPr id="41" name="CustomShape 7"/>
            <p:cNvSpPr/>
            <p:nvPr/>
          </p:nvSpPr>
          <p:spPr>
            <a:xfrm>
              <a:off x="3832920" y="1694686"/>
              <a:ext cx="2615760" cy="363960"/>
            </a:xfrm>
            <a:prstGeom prst="rect">
              <a:avLst/>
            </a:prstGeom>
          </p:spPr>
          <p:txBody>
            <a:bodyPr lIns="90000" tIns="45000" rIns="90000" bIns="45000"/>
            <a:lstStyle/>
            <a:p>
              <a:pPr>
                <a:lnSpc>
                  <a:spcPct val="100000"/>
                </a:lnSpc>
              </a:pPr>
              <a:r>
                <a:rPr lang="de-DE" dirty="0">
                  <a:latin typeface="Arial"/>
                </a:rPr>
                <a:t>Gamma (28-48 Hz)</a:t>
              </a:r>
              <a:endParaRPr dirty="0"/>
            </a:p>
          </p:txBody>
        </p:sp>
      </p:grpSp>
      <p:sp>
        <p:nvSpPr>
          <p:cNvPr id="42" name="Rechteck 41"/>
          <p:cNvSpPr/>
          <p:nvPr/>
        </p:nvSpPr>
        <p:spPr>
          <a:xfrm>
            <a:off x="533400" y="3352800"/>
            <a:ext cx="4572000" cy="9144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accent2"/>
              </a:solidFill>
            </a:endParaRPr>
          </a:p>
        </p:txBody>
      </p:sp>
    </p:spTree>
    <p:extLst>
      <p:ext uri="{BB962C8B-B14F-4D97-AF65-F5344CB8AC3E}">
        <p14:creationId xmlns:p14="http://schemas.microsoft.com/office/powerpoint/2010/main" val="80852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pieren 41"/>
          <p:cNvGrpSpPr/>
          <p:nvPr/>
        </p:nvGrpSpPr>
        <p:grpSpPr>
          <a:xfrm>
            <a:off x="147938" y="2985590"/>
            <a:ext cx="1680862" cy="2958009"/>
            <a:chOff x="147938" y="2985590"/>
            <a:chExt cx="1680862" cy="2958009"/>
          </a:xfrm>
        </p:grpSpPr>
        <p:pic>
          <p:nvPicPr>
            <p:cNvPr id="9" name="Grafik 8" descr="GA_wt_amp_single_freqofint_5_5_cycle6_ver_1k_swlist_R_bc_1.png"/>
            <p:cNvPicPr>
              <a:picLocks noChangeAspect="1"/>
            </p:cNvPicPr>
            <p:nvPr/>
          </p:nvPicPr>
          <p:blipFill>
            <a:blip r:embed="rId3" cstate="print"/>
            <a:srcRect t="65761" r="88972"/>
            <a:stretch>
              <a:fillRect/>
            </a:stretch>
          </p:blipFill>
          <p:spPr>
            <a:xfrm>
              <a:off x="1060696" y="3352800"/>
              <a:ext cx="768104" cy="1648544"/>
            </a:xfrm>
            <a:prstGeom prst="rect">
              <a:avLst/>
            </a:prstGeom>
          </p:spPr>
        </p:pic>
        <p:sp>
          <p:nvSpPr>
            <p:cNvPr id="18" name="Textfeld 17"/>
            <p:cNvSpPr txBox="1"/>
            <p:nvPr/>
          </p:nvSpPr>
          <p:spPr>
            <a:xfrm rot="16200000">
              <a:off x="-869402" y="4002930"/>
              <a:ext cx="2958009" cy="923330"/>
            </a:xfrm>
            <a:prstGeom prst="rect">
              <a:avLst/>
            </a:prstGeom>
            <a:noFill/>
          </p:spPr>
          <p:txBody>
            <a:bodyPr wrap="square" rtlCol="0">
              <a:spAutoFit/>
            </a:bodyPr>
            <a:lstStyle/>
            <a:p>
              <a:pPr algn="ctr"/>
              <a:r>
                <a:rPr lang="de-DE" dirty="0" smtClean="0"/>
                <a:t>Relation </a:t>
              </a:r>
            </a:p>
            <a:p>
              <a:pPr algn="ctr"/>
              <a:r>
                <a:rPr lang="de-DE" dirty="0" err="1" smtClean="0">
                  <a:solidFill>
                    <a:srgbClr val="FF0000"/>
                  </a:solidFill>
                </a:rPr>
                <a:t>switching</a:t>
              </a:r>
              <a:r>
                <a:rPr lang="de-DE" dirty="0" smtClean="0"/>
                <a:t> vs. </a:t>
              </a:r>
              <a:r>
                <a:rPr lang="de-DE" dirty="0" smtClean="0">
                  <a:solidFill>
                    <a:srgbClr val="FF0000"/>
                  </a:solidFill>
                </a:rPr>
                <a:t>non-</a:t>
              </a:r>
              <a:r>
                <a:rPr lang="de-DE" dirty="0" err="1" smtClean="0">
                  <a:solidFill>
                    <a:srgbClr val="FF0000"/>
                  </a:solidFill>
                </a:rPr>
                <a:t>switching</a:t>
              </a:r>
              <a:r>
                <a:rPr lang="de-DE" dirty="0" smtClean="0"/>
                <a:t> time </a:t>
              </a:r>
              <a:r>
                <a:rPr lang="de-DE" dirty="0" err="1" smtClean="0"/>
                <a:t>periods</a:t>
              </a:r>
              <a:r>
                <a:rPr lang="de-DE" dirty="0" smtClean="0"/>
                <a:t> in dB</a:t>
              </a:r>
              <a:endParaRPr lang="de-DE" dirty="0"/>
            </a:p>
          </p:txBody>
        </p:sp>
      </p:grpSp>
      <p:grpSp>
        <p:nvGrpSpPr>
          <p:cNvPr id="25" name="Gruppieren 24"/>
          <p:cNvGrpSpPr/>
          <p:nvPr/>
        </p:nvGrpSpPr>
        <p:grpSpPr>
          <a:xfrm>
            <a:off x="1370112" y="3822917"/>
            <a:ext cx="2592288" cy="2501683"/>
            <a:chOff x="1447800" y="3695580"/>
            <a:chExt cx="2592288" cy="2501683"/>
          </a:xfrm>
        </p:grpSpPr>
        <p:pic>
          <p:nvPicPr>
            <p:cNvPr id="14" name="Grafik 13" descr="GA_wt_amp_single_freqofint_5_5_cycle6_ver_1k_swlist_R_bc_1.png"/>
            <p:cNvPicPr>
              <a:picLocks noChangeAspect="1"/>
            </p:cNvPicPr>
            <p:nvPr/>
          </p:nvPicPr>
          <p:blipFill>
            <a:blip r:embed="rId3" cstate="print"/>
            <a:srcRect l="19298" r="47618" b="72186"/>
            <a:stretch>
              <a:fillRect/>
            </a:stretch>
          </p:blipFill>
          <p:spPr>
            <a:xfrm>
              <a:off x="1676400" y="3695580"/>
              <a:ext cx="1728192" cy="1440160"/>
            </a:xfrm>
            <a:prstGeom prst="rect">
              <a:avLst/>
            </a:prstGeom>
          </p:spPr>
        </p:pic>
        <p:sp>
          <p:nvSpPr>
            <p:cNvPr id="21" name="Textfeld 20"/>
            <p:cNvSpPr txBox="1"/>
            <p:nvPr/>
          </p:nvSpPr>
          <p:spPr>
            <a:xfrm>
              <a:off x="1447800" y="5181600"/>
              <a:ext cx="2592288" cy="1015663"/>
            </a:xfrm>
            <a:prstGeom prst="rect">
              <a:avLst/>
            </a:prstGeom>
            <a:noFill/>
          </p:spPr>
          <p:txBody>
            <a:bodyPr wrap="square" rtlCol="0">
              <a:spAutoFit/>
            </a:bodyPr>
            <a:lstStyle/>
            <a:p>
              <a:r>
                <a:rPr lang="de-DE" sz="2000" b="1" dirty="0"/>
                <a:t> </a:t>
              </a:r>
              <a:r>
                <a:rPr lang="de-DE" sz="2000" b="1" dirty="0" smtClean="0"/>
                <a:t>     </a:t>
              </a:r>
              <a:r>
                <a:rPr lang="de-DE" sz="2000" b="1" dirty="0" err="1" smtClean="0"/>
                <a:t>Adolescents</a:t>
              </a:r>
              <a:endParaRPr lang="de-DE" sz="2000" b="1" dirty="0" smtClean="0"/>
            </a:p>
            <a:p>
              <a:r>
                <a:rPr lang="de-DE" sz="2000" b="1" dirty="0" smtClean="0"/>
                <a:t>     </a:t>
              </a:r>
              <a:r>
                <a:rPr lang="de-DE" dirty="0" smtClean="0"/>
                <a:t>(13-15 </a:t>
              </a:r>
              <a:r>
                <a:rPr lang="de-DE" dirty="0" err="1" smtClean="0"/>
                <a:t>years</a:t>
              </a:r>
              <a:r>
                <a:rPr lang="de-DE" dirty="0" smtClean="0"/>
                <a:t>;</a:t>
              </a:r>
            </a:p>
            <a:p>
              <a:r>
                <a:rPr lang="de-DE" dirty="0" smtClean="0"/>
                <a:t>           N = 15) </a:t>
              </a:r>
              <a:endParaRPr lang="de-DE" dirty="0"/>
            </a:p>
          </p:txBody>
        </p:sp>
      </p:grpSp>
      <p:grpSp>
        <p:nvGrpSpPr>
          <p:cNvPr id="27" name="Gruppieren 26"/>
          <p:cNvGrpSpPr/>
          <p:nvPr/>
        </p:nvGrpSpPr>
        <p:grpSpPr>
          <a:xfrm>
            <a:off x="3505200" y="3636783"/>
            <a:ext cx="2593776" cy="2611617"/>
            <a:chOff x="3579912" y="3505200"/>
            <a:chExt cx="2593776" cy="2611617"/>
          </a:xfrm>
        </p:grpSpPr>
        <p:pic>
          <p:nvPicPr>
            <p:cNvPr id="15" name="Grafik 14" descr="GA_wt_amp_single_freqofint_5_5_cycle6_ver_1k_swlist_R_bc_1.png"/>
            <p:cNvPicPr>
              <a:picLocks noChangeAspect="1"/>
            </p:cNvPicPr>
            <p:nvPr/>
          </p:nvPicPr>
          <p:blipFill>
            <a:blip r:embed="rId3" cstate="print"/>
            <a:srcRect l="20517" t="69772" r="47099"/>
            <a:stretch>
              <a:fillRect/>
            </a:stretch>
          </p:blipFill>
          <p:spPr>
            <a:xfrm>
              <a:off x="3579912" y="3505200"/>
              <a:ext cx="1691680" cy="1565176"/>
            </a:xfrm>
            <a:prstGeom prst="rect">
              <a:avLst/>
            </a:prstGeom>
          </p:spPr>
        </p:pic>
        <p:sp>
          <p:nvSpPr>
            <p:cNvPr id="22" name="Textfeld 21"/>
            <p:cNvSpPr txBox="1"/>
            <p:nvPr/>
          </p:nvSpPr>
          <p:spPr>
            <a:xfrm>
              <a:off x="3581400" y="5162710"/>
              <a:ext cx="2592288" cy="954107"/>
            </a:xfrm>
            <a:prstGeom prst="rect">
              <a:avLst/>
            </a:prstGeom>
            <a:noFill/>
          </p:spPr>
          <p:txBody>
            <a:bodyPr wrap="square" rtlCol="0">
              <a:spAutoFit/>
            </a:bodyPr>
            <a:lstStyle/>
            <a:p>
              <a:r>
                <a:rPr lang="de-DE" sz="2000" b="1" dirty="0" smtClean="0"/>
                <a:t>Young </a:t>
              </a:r>
              <a:r>
                <a:rPr lang="de-DE" sz="2000" b="1" dirty="0" err="1" smtClean="0"/>
                <a:t>adults</a:t>
              </a:r>
              <a:endParaRPr lang="de-DE" sz="2000" b="1" dirty="0" smtClean="0"/>
            </a:p>
            <a:p>
              <a:r>
                <a:rPr lang="de-DE" dirty="0" smtClean="0"/>
                <a:t>(20-27 </a:t>
              </a:r>
              <a:r>
                <a:rPr lang="de-DE" dirty="0" err="1" smtClean="0"/>
                <a:t>years</a:t>
              </a:r>
              <a:r>
                <a:rPr lang="de-DE" dirty="0" smtClean="0"/>
                <a:t>;</a:t>
              </a:r>
            </a:p>
            <a:p>
              <a:r>
                <a:rPr lang="de-DE" dirty="0" smtClean="0"/>
                <a:t>       N = 15) </a:t>
              </a:r>
              <a:endParaRPr lang="de-DE" dirty="0"/>
            </a:p>
          </p:txBody>
        </p:sp>
      </p:grpSp>
      <p:sp>
        <p:nvSpPr>
          <p:cNvPr id="24" name="Textfeld 23"/>
          <p:cNvSpPr txBox="1"/>
          <p:nvPr/>
        </p:nvSpPr>
        <p:spPr>
          <a:xfrm>
            <a:off x="2385864" y="2510135"/>
            <a:ext cx="3024336" cy="461665"/>
          </a:xfrm>
          <a:prstGeom prst="rect">
            <a:avLst/>
          </a:prstGeom>
          <a:noFill/>
        </p:spPr>
        <p:txBody>
          <a:bodyPr wrap="square" rtlCol="0">
            <a:spAutoFit/>
          </a:bodyPr>
          <a:lstStyle/>
          <a:p>
            <a:r>
              <a:rPr lang="de-DE" sz="2400" b="1" dirty="0" err="1" smtClean="0"/>
              <a:t>Ambigous</a:t>
            </a:r>
            <a:r>
              <a:rPr lang="de-DE" sz="2400" b="1" dirty="0" smtClean="0"/>
              <a:t> </a:t>
            </a:r>
            <a:r>
              <a:rPr lang="de-DE" sz="2400" b="1" dirty="0" err="1" smtClean="0"/>
              <a:t>task</a:t>
            </a:r>
            <a:endParaRPr lang="de-DE" sz="2400" b="1" dirty="0"/>
          </a:p>
        </p:txBody>
      </p:sp>
      <p:sp>
        <p:nvSpPr>
          <p:cNvPr id="26" name="Textfeld 25"/>
          <p:cNvSpPr txBox="1"/>
          <p:nvPr/>
        </p:nvSpPr>
        <p:spPr>
          <a:xfrm>
            <a:off x="5967264" y="2510135"/>
            <a:ext cx="3024336" cy="461665"/>
          </a:xfrm>
          <a:prstGeom prst="rect">
            <a:avLst/>
          </a:prstGeom>
          <a:noFill/>
        </p:spPr>
        <p:txBody>
          <a:bodyPr wrap="square" rtlCol="0">
            <a:spAutoFit/>
          </a:bodyPr>
          <a:lstStyle/>
          <a:p>
            <a:r>
              <a:rPr lang="de-DE" sz="2400" b="1" dirty="0" err="1" smtClean="0"/>
              <a:t>Unambigous</a:t>
            </a:r>
            <a:r>
              <a:rPr lang="de-DE" sz="2400" b="1" dirty="0" smtClean="0"/>
              <a:t> </a:t>
            </a:r>
            <a:r>
              <a:rPr lang="de-DE" sz="2400" b="1" dirty="0" err="1" smtClean="0"/>
              <a:t>task</a:t>
            </a:r>
            <a:endParaRPr lang="de-DE" sz="2400" b="1" dirty="0"/>
          </a:p>
        </p:txBody>
      </p:sp>
      <p:sp>
        <p:nvSpPr>
          <p:cNvPr id="29" name="Title 1"/>
          <p:cNvSpPr txBox="1">
            <a:spLocks/>
          </p:cNvSpPr>
          <p:nvPr/>
        </p:nvSpPr>
        <p:spPr>
          <a:xfrm>
            <a:off x="609600" y="3810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800" kern="1200">
                <a:solidFill>
                  <a:schemeClr val="tx1"/>
                </a:solidFill>
                <a:latin typeface="+mj-lt"/>
                <a:ea typeface="+mj-ea"/>
                <a:cs typeface="+mj-cs"/>
              </a:defRPr>
            </a:lvl1pPr>
          </a:lstStyle>
          <a:p>
            <a:r>
              <a:rPr lang="en-US" dirty="0" smtClean="0">
                <a:solidFill>
                  <a:schemeClr val="accent1"/>
                </a:solidFill>
              </a:rPr>
              <a:t>Modulation of theta activity during adolescence</a:t>
            </a:r>
            <a:endParaRPr lang="en-US" dirty="0">
              <a:solidFill>
                <a:schemeClr val="accent1"/>
              </a:solidFill>
            </a:endParaRPr>
          </a:p>
        </p:txBody>
      </p:sp>
      <p:grpSp>
        <p:nvGrpSpPr>
          <p:cNvPr id="43" name="Gruppieren 42"/>
          <p:cNvGrpSpPr/>
          <p:nvPr/>
        </p:nvGrpSpPr>
        <p:grpSpPr>
          <a:xfrm>
            <a:off x="2490192" y="3028890"/>
            <a:ext cx="2615208" cy="628710"/>
            <a:chOff x="2490192" y="3028890"/>
            <a:chExt cx="2615208" cy="628710"/>
          </a:xfrm>
        </p:grpSpPr>
        <p:sp>
          <p:nvSpPr>
            <p:cNvPr id="35" name="Textfeld 34"/>
            <p:cNvSpPr txBox="1"/>
            <p:nvPr/>
          </p:nvSpPr>
          <p:spPr>
            <a:xfrm>
              <a:off x="2667000" y="3028890"/>
              <a:ext cx="2438400" cy="400110"/>
            </a:xfrm>
            <a:prstGeom prst="rect">
              <a:avLst/>
            </a:prstGeom>
            <a:noFill/>
          </p:spPr>
          <p:txBody>
            <a:bodyPr wrap="square" rtlCol="0">
              <a:spAutoFit/>
            </a:bodyPr>
            <a:lstStyle/>
            <a:p>
              <a:r>
                <a:rPr lang="de-DE" sz="2000" dirty="0" smtClean="0">
                  <a:solidFill>
                    <a:srgbClr val="FF0000"/>
                  </a:solidFill>
                </a:rPr>
                <a:t>** (p &lt; 0.005)</a:t>
              </a:r>
              <a:endParaRPr lang="de-DE" dirty="0">
                <a:solidFill>
                  <a:srgbClr val="FF0000"/>
                </a:solidFill>
              </a:endParaRPr>
            </a:p>
          </p:txBody>
        </p:sp>
        <p:grpSp>
          <p:nvGrpSpPr>
            <p:cNvPr id="30" name="Gruppieren 29"/>
            <p:cNvGrpSpPr/>
            <p:nvPr/>
          </p:nvGrpSpPr>
          <p:grpSpPr>
            <a:xfrm>
              <a:off x="2490192" y="3429000"/>
              <a:ext cx="1853208" cy="228600"/>
              <a:chOff x="7380312" y="1268760"/>
              <a:chExt cx="1440160" cy="216024"/>
            </a:xfrm>
          </p:grpSpPr>
          <p:cxnSp>
            <p:nvCxnSpPr>
              <p:cNvPr id="31" name="Gerade Verbindung 30"/>
              <p:cNvCxnSpPr/>
              <p:nvPr/>
            </p:nvCxnSpPr>
            <p:spPr>
              <a:xfrm>
                <a:off x="7380312" y="1268760"/>
                <a:ext cx="14401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a:off x="7380312" y="126876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p:nvCxnSpPr>
            <p:spPr>
              <a:xfrm>
                <a:off x="8820472" y="126876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4" name="Gruppieren 43"/>
          <p:cNvGrpSpPr/>
          <p:nvPr/>
        </p:nvGrpSpPr>
        <p:grpSpPr>
          <a:xfrm>
            <a:off x="6172200" y="3028890"/>
            <a:ext cx="1853208" cy="628710"/>
            <a:chOff x="6300192" y="3028890"/>
            <a:chExt cx="1853208" cy="628710"/>
          </a:xfrm>
        </p:grpSpPr>
        <p:sp>
          <p:nvSpPr>
            <p:cNvPr id="49" name="Textfeld 48"/>
            <p:cNvSpPr txBox="1"/>
            <p:nvPr/>
          </p:nvSpPr>
          <p:spPr>
            <a:xfrm>
              <a:off x="6488832" y="3028890"/>
              <a:ext cx="1512168" cy="400110"/>
            </a:xfrm>
            <a:prstGeom prst="rect">
              <a:avLst/>
            </a:prstGeom>
            <a:noFill/>
          </p:spPr>
          <p:txBody>
            <a:bodyPr wrap="square" rtlCol="0">
              <a:spAutoFit/>
            </a:bodyPr>
            <a:lstStyle/>
            <a:p>
              <a:r>
                <a:rPr lang="de-DE" sz="2000" dirty="0" smtClean="0">
                  <a:solidFill>
                    <a:srgbClr val="FF0000"/>
                  </a:solidFill>
                </a:rPr>
                <a:t>        n. s.</a:t>
              </a:r>
              <a:endParaRPr lang="de-DE" dirty="0">
                <a:solidFill>
                  <a:srgbClr val="FF0000"/>
                </a:solidFill>
              </a:endParaRPr>
            </a:p>
          </p:txBody>
        </p:sp>
        <p:grpSp>
          <p:nvGrpSpPr>
            <p:cNvPr id="36" name="Gruppieren 35"/>
            <p:cNvGrpSpPr/>
            <p:nvPr/>
          </p:nvGrpSpPr>
          <p:grpSpPr>
            <a:xfrm>
              <a:off x="6300192" y="3429000"/>
              <a:ext cx="1853208" cy="228600"/>
              <a:chOff x="7380312" y="1268760"/>
              <a:chExt cx="1440160" cy="216024"/>
            </a:xfrm>
          </p:grpSpPr>
          <p:cxnSp>
            <p:nvCxnSpPr>
              <p:cNvPr id="37" name="Gerade Verbindung 36"/>
              <p:cNvCxnSpPr/>
              <p:nvPr/>
            </p:nvCxnSpPr>
            <p:spPr>
              <a:xfrm>
                <a:off x="7380312" y="1268760"/>
                <a:ext cx="14401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a:xfrm>
                <a:off x="7380312" y="126876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8820472" y="1268760"/>
                <a:ext cx="0"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8" name="Gruppieren 27"/>
          <p:cNvGrpSpPr/>
          <p:nvPr/>
        </p:nvGrpSpPr>
        <p:grpSpPr>
          <a:xfrm>
            <a:off x="5103912" y="3787914"/>
            <a:ext cx="2592288" cy="2231886"/>
            <a:chOff x="5332512" y="3657600"/>
            <a:chExt cx="2592288" cy="2231886"/>
          </a:xfrm>
        </p:grpSpPr>
        <p:pic>
          <p:nvPicPr>
            <p:cNvPr id="16" name="Grafik 15" descr="GA_wt_amp_single_freqofint_5_5_cycle6_ver_1k_swlist_R_bc_1.png"/>
            <p:cNvPicPr>
              <a:picLocks noChangeAspect="1"/>
            </p:cNvPicPr>
            <p:nvPr/>
          </p:nvPicPr>
          <p:blipFill>
            <a:blip r:embed="rId3" cstate="print"/>
            <a:srcRect l="71680" t="-1154" r="-628" b="71949"/>
            <a:stretch>
              <a:fillRect/>
            </a:stretch>
          </p:blipFill>
          <p:spPr>
            <a:xfrm>
              <a:off x="5574432" y="3657600"/>
              <a:ext cx="1512168" cy="1512168"/>
            </a:xfrm>
            <a:prstGeom prst="rect">
              <a:avLst/>
            </a:prstGeom>
          </p:spPr>
        </p:pic>
        <p:sp>
          <p:nvSpPr>
            <p:cNvPr id="40" name="Textfeld 39"/>
            <p:cNvSpPr txBox="1"/>
            <p:nvPr/>
          </p:nvSpPr>
          <p:spPr>
            <a:xfrm>
              <a:off x="5332512" y="5181600"/>
              <a:ext cx="2592288" cy="707886"/>
            </a:xfrm>
            <a:prstGeom prst="rect">
              <a:avLst/>
            </a:prstGeom>
            <a:noFill/>
          </p:spPr>
          <p:txBody>
            <a:bodyPr wrap="square" rtlCol="0">
              <a:spAutoFit/>
            </a:bodyPr>
            <a:lstStyle/>
            <a:p>
              <a:r>
                <a:rPr lang="de-DE" sz="2000" b="1" dirty="0"/>
                <a:t> </a:t>
              </a:r>
              <a:r>
                <a:rPr lang="de-DE" sz="2000" b="1" dirty="0" smtClean="0"/>
                <a:t>     </a:t>
              </a:r>
              <a:r>
                <a:rPr lang="de-DE" sz="2000" b="1" dirty="0" err="1" smtClean="0"/>
                <a:t>Adolescents</a:t>
              </a:r>
              <a:endParaRPr lang="de-DE" sz="2000" b="1" dirty="0" smtClean="0"/>
            </a:p>
            <a:p>
              <a:r>
                <a:rPr lang="de-DE" sz="2000" b="1" dirty="0" smtClean="0"/>
                <a:t>     </a:t>
              </a:r>
              <a:r>
                <a:rPr lang="de-DE" sz="2000" dirty="0" smtClean="0"/>
                <a:t> </a:t>
              </a:r>
              <a:endParaRPr lang="de-DE" sz="2000" dirty="0"/>
            </a:p>
          </p:txBody>
        </p:sp>
      </p:grpSp>
      <p:grpSp>
        <p:nvGrpSpPr>
          <p:cNvPr id="34" name="Gruppieren 33"/>
          <p:cNvGrpSpPr/>
          <p:nvPr/>
        </p:nvGrpSpPr>
        <p:grpSpPr>
          <a:xfrm>
            <a:off x="7246640" y="3742546"/>
            <a:ext cx="2659360" cy="2277254"/>
            <a:chOff x="7322840" y="3612232"/>
            <a:chExt cx="2659360" cy="2277254"/>
          </a:xfrm>
        </p:grpSpPr>
        <p:pic>
          <p:nvPicPr>
            <p:cNvPr id="17" name="Grafik 16" descr="GA_wt_amp_single_freqofint_5_5_cycle6_ver_1k_swlist_R_bc_1.png"/>
            <p:cNvPicPr>
              <a:picLocks noChangeAspect="1"/>
            </p:cNvPicPr>
            <p:nvPr/>
          </p:nvPicPr>
          <p:blipFill>
            <a:blip r:embed="rId3" cstate="print"/>
            <a:srcRect l="71520" t="71162" r="911"/>
            <a:stretch>
              <a:fillRect/>
            </a:stretch>
          </p:blipFill>
          <p:spPr>
            <a:xfrm>
              <a:off x="7322840" y="3612232"/>
              <a:ext cx="1440160" cy="1493168"/>
            </a:xfrm>
            <a:prstGeom prst="rect">
              <a:avLst/>
            </a:prstGeom>
          </p:spPr>
        </p:pic>
        <p:sp>
          <p:nvSpPr>
            <p:cNvPr id="41" name="Textfeld 40"/>
            <p:cNvSpPr txBox="1"/>
            <p:nvPr/>
          </p:nvSpPr>
          <p:spPr>
            <a:xfrm>
              <a:off x="7389912" y="5181600"/>
              <a:ext cx="2592288" cy="707886"/>
            </a:xfrm>
            <a:prstGeom prst="rect">
              <a:avLst/>
            </a:prstGeom>
            <a:noFill/>
          </p:spPr>
          <p:txBody>
            <a:bodyPr wrap="square" rtlCol="0">
              <a:spAutoFit/>
            </a:bodyPr>
            <a:lstStyle/>
            <a:p>
              <a:r>
                <a:rPr lang="de-DE" sz="2000" b="1" dirty="0" smtClean="0"/>
                <a:t>Young </a:t>
              </a:r>
              <a:r>
                <a:rPr lang="de-DE" sz="2000" b="1" dirty="0" err="1" smtClean="0"/>
                <a:t>adults</a:t>
              </a:r>
              <a:endParaRPr lang="de-DE" sz="2000" b="1" dirty="0" smtClean="0"/>
            </a:p>
            <a:p>
              <a:r>
                <a:rPr lang="de-DE" sz="2000" dirty="0" smtClean="0"/>
                <a:t> </a:t>
              </a:r>
              <a:endParaRPr lang="de-DE" sz="2000" dirty="0"/>
            </a:p>
          </p:txBody>
        </p:sp>
      </p:grpSp>
      <p:pic>
        <p:nvPicPr>
          <p:cNvPr id="45"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4962" y="1600200"/>
            <a:ext cx="757238" cy="971550"/>
          </a:xfrm>
          <a:prstGeom prst="rect">
            <a:avLst/>
          </a:prstGeom>
        </p:spPr>
      </p:pic>
      <p:pic>
        <p:nvPicPr>
          <p:cNvPr id="46"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1619250"/>
            <a:ext cx="757238" cy="971550"/>
          </a:xfrm>
          <a:prstGeom prst="rect">
            <a:avLst/>
          </a:prstGeom>
        </p:spPr>
      </p:pic>
      <p:sp>
        <p:nvSpPr>
          <p:cNvPr id="4" name="Slide Number Placeholder 3"/>
          <p:cNvSpPr>
            <a:spLocks noGrp="1"/>
          </p:cNvSpPr>
          <p:nvPr>
            <p:ph type="sldNum" sz="quarter" idx="12"/>
          </p:nvPr>
        </p:nvSpPr>
        <p:spPr/>
        <p:txBody>
          <a:bodyPr/>
          <a:lstStyle/>
          <a:p>
            <a:r>
              <a:rPr lang="en-US" dirty="0" smtClean="0"/>
              <a:t>4</a:t>
            </a:r>
            <a:endParaRPr lang="en-US" dirty="0"/>
          </a:p>
        </p:txBody>
      </p:sp>
    </p:spTree>
    <p:extLst>
      <p:ext uri="{BB962C8B-B14F-4D97-AF65-F5344CB8AC3E}">
        <p14:creationId xmlns:p14="http://schemas.microsoft.com/office/powerpoint/2010/main" val="210639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6" grpId="0"/>
      <p:bldP spid="2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1"/>
                </a:solidFill>
              </a:rPr>
              <a:t>Theta modulation by adolescence</a:t>
            </a:r>
            <a:endParaRPr lang="en-US" dirty="0">
              <a:solidFill>
                <a:schemeClr val="accent1"/>
              </a:solidFill>
            </a:endParaRPr>
          </a:p>
        </p:txBody>
      </p:sp>
      <p:sp>
        <p:nvSpPr>
          <p:cNvPr id="2" name="Slide Number Placeholder 1"/>
          <p:cNvSpPr>
            <a:spLocks noGrp="1"/>
          </p:cNvSpPr>
          <p:nvPr>
            <p:ph type="sldNum" sz="quarter" idx="12"/>
          </p:nvPr>
        </p:nvSpPr>
        <p:spPr/>
        <p:txBody>
          <a:bodyPr/>
          <a:lstStyle/>
          <a:p>
            <a:r>
              <a:rPr lang="en-US" dirty="0" smtClean="0"/>
              <a:t>5</a:t>
            </a:r>
            <a:endParaRPr lang="en-US" dirty="0"/>
          </a:p>
        </p:txBody>
      </p:sp>
      <p:grpSp>
        <p:nvGrpSpPr>
          <p:cNvPr id="24" name="Gruppieren 23"/>
          <p:cNvGrpSpPr/>
          <p:nvPr/>
        </p:nvGrpSpPr>
        <p:grpSpPr>
          <a:xfrm>
            <a:off x="479131" y="2065000"/>
            <a:ext cx="2187869" cy="2728000"/>
            <a:chOff x="479131" y="2065000"/>
            <a:chExt cx="2187869" cy="2728000"/>
          </a:xfrm>
        </p:grpSpPr>
        <p:grpSp>
          <p:nvGrpSpPr>
            <p:cNvPr id="7" name="Gruppieren 6"/>
            <p:cNvGrpSpPr/>
            <p:nvPr/>
          </p:nvGrpSpPr>
          <p:grpSpPr>
            <a:xfrm>
              <a:off x="479131" y="2065000"/>
              <a:ext cx="2187869" cy="2728000"/>
              <a:chOff x="7320" y="125311"/>
              <a:chExt cx="2187869" cy="2728000"/>
            </a:xfrm>
          </p:grpSpPr>
          <p:sp>
            <p:nvSpPr>
              <p:cNvPr id="8" name="Abgerundetes Rechteck 7"/>
              <p:cNvSpPr/>
              <p:nvPr/>
            </p:nvSpPr>
            <p:spPr>
              <a:xfrm>
                <a:off x="7320" y="125311"/>
                <a:ext cx="2187869" cy="2728000"/>
              </a:xfrm>
              <a:prstGeom prst="roundRect">
                <a:avLst>
                  <a:gd name="adj" fmla="val 10000"/>
                </a:avLst>
              </a:prstGeom>
              <a:no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Abgerundetes Rechteck 4"/>
              <p:cNvSpPr/>
              <p:nvPr/>
            </p:nvSpPr>
            <p:spPr>
              <a:xfrm>
                <a:off x="71400" y="189391"/>
                <a:ext cx="2059709" cy="25998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1600" kern="1200" dirty="0">
                  <a:solidFill>
                    <a:schemeClr val="tx1"/>
                  </a:solidFill>
                </a:endParaRPr>
              </a:p>
            </p:txBody>
          </p:sp>
        </p:grpSp>
        <p:sp>
          <p:nvSpPr>
            <p:cNvPr id="10" name="Rechteck 9"/>
            <p:cNvSpPr/>
            <p:nvPr/>
          </p:nvSpPr>
          <p:spPr>
            <a:xfrm>
              <a:off x="609600" y="2480608"/>
              <a:ext cx="1981200" cy="1938992"/>
            </a:xfrm>
            <a:prstGeom prst="rect">
              <a:avLst/>
            </a:prstGeom>
          </p:spPr>
          <p:txBody>
            <a:bodyPr wrap="square">
              <a:spAutoFit/>
            </a:bodyPr>
            <a:lstStyle/>
            <a:p>
              <a:r>
                <a:rPr lang="en-US" sz="2000" dirty="0" smtClean="0"/>
                <a:t>Enhancement of theta activity </a:t>
              </a:r>
              <a:r>
                <a:rPr lang="en-US" sz="2000" b="1" dirty="0" smtClean="0"/>
                <a:t>increased with age only during the ambiguous task</a:t>
              </a:r>
            </a:p>
          </p:txBody>
        </p:sp>
      </p:grpSp>
      <p:grpSp>
        <p:nvGrpSpPr>
          <p:cNvPr id="11" name="Gruppieren 10"/>
          <p:cNvGrpSpPr/>
          <p:nvPr/>
        </p:nvGrpSpPr>
        <p:grpSpPr>
          <a:xfrm>
            <a:off x="2895600" y="3157704"/>
            <a:ext cx="463828" cy="542591"/>
            <a:chOff x="2413977" y="1218016"/>
            <a:chExt cx="463828" cy="542591"/>
          </a:xfrm>
        </p:grpSpPr>
        <p:sp>
          <p:nvSpPr>
            <p:cNvPr id="12" name="Pfeil nach rechts 11"/>
            <p:cNvSpPr/>
            <p:nvPr/>
          </p:nvSpPr>
          <p:spPr>
            <a:xfrm>
              <a:off x="2413977" y="1218016"/>
              <a:ext cx="463828" cy="542591"/>
            </a:xfrm>
            <a:prstGeom prst="rightArrow">
              <a:avLst>
                <a:gd name="adj1" fmla="val 60000"/>
                <a:gd name="adj2" fmla="val 50000"/>
              </a:avLst>
            </a:prstGeom>
            <a:solidFill>
              <a:schemeClr val="accent2"/>
            </a:solidFill>
            <a:ln>
              <a:solidFill>
                <a:schemeClr val="accent2"/>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3" name="Pfeil nach rechts 4"/>
            <p:cNvSpPr/>
            <p:nvPr/>
          </p:nvSpPr>
          <p:spPr>
            <a:xfrm>
              <a:off x="2413977" y="1326534"/>
              <a:ext cx="324680" cy="3255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p:txBody>
        </p:sp>
      </p:grpSp>
      <p:grpSp>
        <p:nvGrpSpPr>
          <p:cNvPr id="23" name="Gruppieren 22"/>
          <p:cNvGrpSpPr/>
          <p:nvPr/>
        </p:nvGrpSpPr>
        <p:grpSpPr>
          <a:xfrm>
            <a:off x="3527131" y="2065000"/>
            <a:ext cx="2187869" cy="2728000"/>
            <a:chOff x="3908131" y="2065000"/>
            <a:chExt cx="2187869" cy="2728000"/>
          </a:xfrm>
        </p:grpSpPr>
        <p:grpSp>
          <p:nvGrpSpPr>
            <p:cNvPr id="14" name="Gruppieren 13"/>
            <p:cNvGrpSpPr/>
            <p:nvPr/>
          </p:nvGrpSpPr>
          <p:grpSpPr>
            <a:xfrm>
              <a:off x="3908131" y="2065000"/>
              <a:ext cx="2187869" cy="2728000"/>
              <a:chOff x="3070338" y="125311"/>
              <a:chExt cx="2187869" cy="2728000"/>
            </a:xfrm>
          </p:grpSpPr>
          <p:sp>
            <p:nvSpPr>
              <p:cNvPr id="15" name="Abgerundetes Rechteck 14"/>
              <p:cNvSpPr/>
              <p:nvPr/>
            </p:nvSpPr>
            <p:spPr>
              <a:xfrm>
                <a:off x="3070338" y="125311"/>
                <a:ext cx="2187869" cy="2728000"/>
              </a:xfrm>
              <a:prstGeom prst="roundRect">
                <a:avLst>
                  <a:gd name="adj" fmla="val 10000"/>
                </a:avLst>
              </a:prstGeom>
              <a:no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Abgerundetes Rechteck 4"/>
              <p:cNvSpPr/>
              <p:nvPr/>
            </p:nvSpPr>
            <p:spPr>
              <a:xfrm>
                <a:off x="3134418" y="189391"/>
                <a:ext cx="2059709" cy="25998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a-DK" sz="1600" b="0" i="0" u="none" strike="noStrike" kern="1200" baseline="0" dirty="0" smtClean="0">
                    <a:solidFill>
                      <a:schemeClr val="tx1"/>
                    </a:solidFill>
                    <a:latin typeface="+mn-lt"/>
                    <a:ea typeface="+mn-ea"/>
                    <a:cs typeface="+mn-cs"/>
                  </a:rPr>
                  <a:t> </a:t>
                </a:r>
                <a:endParaRPr lang="en-US" sz="1600" kern="1200" dirty="0">
                  <a:solidFill>
                    <a:schemeClr val="tx1"/>
                  </a:solidFill>
                </a:endParaRPr>
              </a:p>
            </p:txBody>
          </p:sp>
        </p:grpSp>
        <p:sp>
          <p:nvSpPr>
            <p:cNvPr id="17" name="Rechteck 16"/>
            <p:cNvSpPr/>
            <p:nvPr/>
          </p:nvSpPr>
          <p:spPr>
            <a:xfrm>
              <a:off x="4038600" y="2325231"/>
              <a:ext cx="1905000" cy="2246769"/>
            </a:xfrm>
            <a:prstGeom prst="rect">
              <a:avLst/>
            </a:prstGeom>
          </p:spPr>
          <p:txBody>
            <a:bodyPr wrap="square">
              <a:spAutoFit/>
            </a:bodyPr>
            <a:lstStyle/>
            <a:p>
              <a:r>
                <a:rPr lang="en-US" sz="2000" dirty="0" smtClean="0"/>
                <a:t>This may imply that</a:t>
              </a:r>
              <a:r>
                <a:rPr lang="en-US" sz="2000" dirty="0" smtClean="0">
                  <a:solidFill>
                    <a:srgbClr val="FF0000"/>
                  </a:solidFill>
                </a:rPr>
                <a:t> </a:t>
              </a:r>
              <a:r>
                <a:rPr lang="en-US" sz="2000" b="1" dirty="0" smtClean="0">
                  <a:solidFill>
                    <a:srgbClr val="FF0000"/>
                  </a:solidFill>
                </a:rPr>
                <a:t>cognitive regulation of the perceptual switches develops during adolescence </a:t>
              </a:r>
              <a:endParaRPr lang="de-DE" sz="2000" b="1" dirty="0"/>
            </a:p>
          </p:txBody>
        </p:sp>
      </p:grpSp>
      <p:grpSp>
        <p:nvGrpSpPr>
          <p:cNvPr id="25" name="Gruppieren 24"/>
          <p:cNvGrpSpPr/>
          <p:nvPr/>
        </p:nvGrpSpPr>
        <p:grpSpPr>
          <a:xfrm>
            <a:off x="6498931" y="2072600"/>
            <a:ext cx="2264069" cy="2804200"/>
            <a:chOff x="6498931" y="2072600"/>
            <a:chExt cx="2264069" cy="2804200"/>
          </a:xfrm>
        </p:grpSpPr>
        <p:grpSp>
          <p:nvGrpSpPr>
            <p:cNvPr id="19" name="Gruppieren 18"/>
            <p:cNvGrpSpPr/>
            <p:nvPr/>
          </p:nvGrpSpPr>
          <p:grpSpPr>
            <a:xfrm>
              <a:off x="6498931" y="2072600"/>
              <a:ext cx="2187869" cy="2728000"/>
              <a:chOff x="3070338" y="125311"/>
              <a:chExt cx="2187869" cy="2728000"/>
            </a:xfrm>
          </p:grpSpPr>
          <p:sp>
            <p:nvSpPr>
              <p:cNvPr id="20" name="Abgerundetes Rechteck 19"/>
              <p:cNvSpPr/>
              <p:nvPr/>
            </p:nvSpPr>
            <p:spPr>
              <a:xfrm>
                <a:off x="3070338" y="125311"/>
                <a:ext cx="2187869" cy="2728000"/>
              </a:xfrm>
              <a:prstGeom prst="roundRect">
                <a:avLst>
                  <a:gd name="adj" fmla="val 10000"/>
                </a:avLst>
              </a:prstGeom>
              <a:no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Abgerundetes Rechteck 4"/>
              <p:cNvSpPr/>
              <p:nvPr/>
            </p:nvSpPr>
            <p:spPr>
              <a:xfrm>
                <a:off x="3134418" y="189391"/>
                <a:ext cx="2059709" cy="25998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a-DK" sz="1600" b="0" i="0" u="none" strike="noStrike" kern="1200" baseline="0" dirty="0" smtClean="0">
                    <a:solidFill>
                      <a:schemeClr val="tx1"/>
                    </a:solidFill>
                    <a:latin typeface="+mn-lt"/>
                    <a:ea typeface="+mn-ea"/>
                    <a:cs typeface="+mn-cs"/>
                  </a:rPr>
                  <a:t> </a:t>
                </a:r>
                <a:endParaRPr lang="en-US" sz="1600" kern="1200" dirty="0">
                  <a:solidFill>
                    <a:schemeClr val="tx1"/>
                  </a:solidFill>
                </a:endParaRPr>
              </a:p>
            </p:txBody>
          </p:sp>
        </p:grpSp>
        <p:sp>
          <p:nvSpPr>
            <p:cNvPr id="22" name="Rechteck 21"/>
            <p:cNvSpPr/>
            <p:nvPr/>
          </p:nvSpPr>
          <p:spPr>
            <a:xfrm>
              <a:off x="6629400" y="2322255"/>
              <a:ext cx="2133600" cy="2554545"/>
            </a:xfrm>
            <a:prstGeom prst="rect">
              <a:avLst/>
            </a:prstGeom>
          </p:spPr>
          <p:txBody>
            <a:bodyPr wrap="square">
              <a:spAutoFit/>
            </a:bodyPr>
            <a:lstStyle/>
            <a:p>
              <a:r>
                <a:rPr lang="en-US" sz="2000" dirty="0" smtClean="0"/>
                <a:t>This may reflect maturation of </a:t>
              </a:r>
              <a:r>
                <a:rPr lang="en-US" sz="2000" b="1" dirty="0" smtClean="0"/>
                <a:t>focused attention</a:t>
              </a:r>
              <a:r>
                <a:rPr lang="en-US" sz="2000" dirty="0" smtClean="0"/>
                <a:t>, which plays an important role for cognitive control of the current percept</a:t>
              </a:r>
              <a:endParaRPr lang="de-DE" sz="2000" dirty="0"/>
            </a:p>
          </p:txBody>
        </p:sp>
      </p:grpSp>
      <p:grpSp>
        <p:nvGrpSpPr>
          <p:cNvPr id="26" name="Gruppieren 25"/>
          <p:cNvGrpSpPr/>
          <p:nvPr/>
        </p:nvGrpSpPr>
        <p:grpSpPr>
          <a:xfrm>
            <a:off x="5867400" y="3191209"/>
            <a:ext cx="463828" cy="542591"/>
            <a:chOff x="2413977" y="1218016"/>
            <a:chExt cx="463828" cy="542591"/>
          </a:xfrm>
        </p:grpSpPr>
        <p:sp>
          <p:nvSpPr>
            <p:cNvPr id="27" name="Pfeil nach rechts 26"/>
            <p:cNvSpPr/>
            <p:nvPr/>
          </p:nvSpPr>
          <p:spPr>
            <a:xfrm>
              <a:off x="2413977" y="1218016"/>
              <a:ext cx="463828" cy="542591"/>
            </a:xfrm>
            <a:prstGeom prst="rightArrow">
              <a:avLst>
                <a:gd name="adj1" fmla="val 60000"/>
                <a:gd name="adj2" fmla="val 50000"/>
              </a:avLst>
            </a:prstGeom>
            <a:solidFill>
              <a:schemeClr val="accent2"/>
            </a:solidFill>
            <a:ln>
              <a:solidFill>
                <a:schemeClr val="accent2"/>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28" name="Pfeil nach rechts 4"/>
            <p:cNvSpPr/>
            <p:nvPr/>
          </p:nvSpPr>
          <p:spPr>
            <a:xfrm>
              <a:off x="2413977" y="1326534"/>
              <a:ext cx="324680" cy="3255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p:txBody>
        </p:sp>
      </p:grpSp>
    </p:spTree>
    <p:extLst>
      <p:ext uri="{BB962C8B-B14F-4D97-AF65-F5344CB8AC3E}">
        <p14:creationId xmlns:p14="http://schemas.microsoft.com/office/powerpoint/2010/main" val="337038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rPr>
              <a:t>Modulation of theta activity in schizophrenia patients</a:t>
            </a:r>
            <a:endParaRPr lang="en-US" dirty="0">
              <a:solidFill>
                <a:srgbClr val="00B050"/>
              </a:solidFill>
            </a:endParaRPr>
          </a:p>
        </p:txBody>
      </p:sp>
      <p:sp>
        <p:nvSpPr>
          <p:cNvPr id="3" name="Slide Number Placeholder 2"/>
          <p:cNvSpPr>
            <a:spLocks noGrp="1"/>
          </p:cNvSpPr>
          <p:nvPr>
            <p:ph type="sldNum" sz="quarter" idx="12"/>
          </p:nvPr>
        </p:nvSpPr>
        <p:spPr/>
        <p:txBody>
          <a:bodyPr/>
          <a:lstStyle/>
          <a:p>
            <a:r>
              <a:rPr lang="en-US" dirty="0"/>
              <a:t>6</a:t>
            </a:r>
          </a:p>
        </p:txBody>
      </p:sp>
      <p:sp>
        <p:nvSpPr>
          <p:cNvPr id="6" name="TextBox 5"/>
          <p:cNvSpPr txBox="1"/>
          <p:nvPr/>
        </p:nvSpPr>
        <p:spPr>
          <a:xfrm>
            <a:off x="5131593" y="5649310"/>
            <a:ext cx="2286000" cy="923330"/>
          </a:xfrm>
          <a:prstGeom prst="rect">
            <a:avLst/>
          </a:prstGeom>
          <a:noFill/>
        </p:spPr>
        <p:txBody>
          <a:bodyPr wrap="square" rtlCol="0">
            <a:spAutoFit/>
          </a:bodyPr>
          <a:lstStyle/>
          <a:p>
            <a:r>
              <a:rPr lang="en-US" dirty="0" smtClean="0"/>
              <a:t>Unambiguous</a:t>
            </a:r>
            <a:r>
              <a:rPr lang="en-US" dirty="0"/>
              <a:t>: </a:t>
            </a:r>
            <a:endParaRPr lang="en-US" dirty="0" smtClean="0"/>
          </a:p>
          <a:p>
            <a:r>
              <a:rPr lang="en-US" dirty="0" smtClean="0"/>
              <a:t>Controls &gt; Patients</a:t>
            </a:r>
          </a:p>
          <a:p>
            <a:r>
              <a:rPr lang="en-US" dirty="0" smtClean="0">
                <a:solidFill>
                  <a:srgbClr val="FF0000"/>
                </a:solidFill>
              </a:rPr>
              <a:t>F(1,22</a:t>
            </a:r>
            <a:r>
              <a:rPr lang="en-US" dirty="0">
                <a:solidFill>
                  <a:srgbClr val="FF0000"/>
                </a:solidFill>
              </a:rPr>
              <a:t>) = </a:t>
            </a:r>
            <a:r>
              <a:rPr lang="el-GR" dirty="0">
                <a:solidFill>
                  <a:srgbClr val="FF0000"/>
                </a:solidFill>
              </a:rPr>
              <a:t>5.1, p&lt;.</a:t>
            </a:r>
            <a:r>
              <a:rPr lang="el-GR" dirty="0" smtClean="0">
                <a:solidFill>
                  <a:srgbClr val="FF0000"/>
                </a:solidFill>
              </a:rPr>
              <a:t>05</a:t>
            </a:r>
            <a:endParaRPr lang="en-US" dirty="0">
              <a:solidFill>
                <a:srgbClr val="FF0000"/>
              </a:solidFill>
            </a:endParaRPr>
          </a:p>
        </p:txBody>
      </p:sp>
      <p:sp>
        <p:nvSpPr>
          <p:cNvPr id="7" name="TextBox 6"/>
          <p:cNvSpPr txBox="1"/>
          <p:nvPr/>
        </p:nvSpPr>
        <p:spPr>
          <a:xfrm>
            <a:off x="1983006" y="5638800"/>
            <a:ext cx="2590800" cy="923330"/>
          </a:xfrm>
          <a:prstGeom prst="rect">
            <a:avLst/>
          </a:prstGeom>
          <a:noFill/>
        </p:spPr>
        <p:txBody>
          <a:bodyPr wrap="square" rtlCol="0">
            <a:spAutoFit/>
          </a:bodyPr>
          <a:lstStyle/>
          <a:p>
            <a:r>
              <a:rPr lang="en-US" dirty="0" smtClean="0"/>
              <a:t>Ambiguous:</a:t>
            </a:r>
          </a:p>
          <a:p>
            <a:r>
              <a:rPr lang="en-US" dirty="0" smtClean="0"/>
              <a:t>Controls &gt; Patients</a:t>
            </a:r>
          </a:p>
          <a:p>
            <a:r>
              <a:rPr lang="en-US" dirty="0" smtClean="0">
                <a:solidFill>
                  <a:srgbClr val="FF0000"/>
                </a:solidFill>
              </a:rPr>
              <a:t>F(1,22</a:t>
            </a:r>
            <a:r>
              <a:rPr lang="en-US" dirty="0">
                <a:solidFill>
                  <a:srgbClr val="FF0000"/>
                </a:solidFill>
              </a:rPr>
              <a:t>) = 4.5, p&lt;.</a:t>
            </a:r>
            <a:r>
              <a:rPr lang="en-US" dirty="0" smtClean="0">
                <a:solidFill>
                  <a:srgbClr val="FF0000"/>
                </a:solidFill>
              </a:rPr>
              <a:t>05</a:t>
            </a:r>
          </a:p>
        </p:txBody>
      </p:sp>
      <p:pic>
        <p:nvPicPr>
          <p:cNvPr id="9"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847850"/>
            <a:ext cx="757238" cy="971550"/>
          </a:xfrm>
          <a:prstGeom prst="rect">
            <a:avLst/>
          </a:prstGeom>
        </p:spPr>
      </p:pic>
      <p:grpSp>
        <p:nvGrpSpPr>
          <p:cNvPr id="12" name="Group 11"/>
          <p:cNvGrpSpPr/>
          <p:nvPr/>
        </p:nvGrpSpPr>
        <p:grpSpPr>
          <a:xfrm>
            <a:off x="1295400" y="1371600"/>
            <a:ext cx="6324600" cy="4267200"/>
            <a:chOff x="1295400" y="1371600"/>
            <a:chExt cx="6324600" cy="4267200"/>
          </a:xfrm>
        </p:grpSpPr>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395413"/>
              <a:ext cx="271463" cy="401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1987" y="1676400"/>
              <a:ext cx="256381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1676400"/>
              <a:ext cx="2441575" cy="196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25750" y="1371600"/>
              <a:ext cx="831850"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7175" y="1371600"/>
              <a:ext cx="758825"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0875" y="3657600"/>
              <a:ext cx="2574925" cy="192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29150" y="3657600"/>
              <a:ext cx="2381250" cy="195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15187" y="4257675"/>
              <a:ext cx="404813"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5762" y="4267200"/>
            <a:ext cx="757238" cy="971550"/>
          </a:xfrm>
          <a:prstGeom prst="rect">
            <a:avLst/>
          </a:prstGeom>
        </p:spPr>
      </p:pic>
      <p:pic>
        <p:nvPicPr>
          <p:cNvPr id="1039"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V="1">
            <a:off x="8362950" y="3687379"/>
            <a:ext cx="333954" cy="275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3054618"/>
            <a:ext cx="1965278" cy="923330"/>
          </a:xfrm>
          <a:prstGeom prst="rect">
            <a:avLst/>
          </a:prstGeom>
          <a:noFill/>
        </p:spPr>
        <p:txBody>
          <a:bodyPr wrap="square" rtlCol="0">
            <a:spAutoFit/>
          </a:bodyPr>
          <a:lstStyle/>
          <a:p>
            <a:pPr algn="ctr"/>
            <a:r>
              <a:rPr lang="en-US" dirty="0" smtClean="0">
                <a:solidFill>
                  <a:srgbClr val="FF0000"/>
                </a:solidFill>
              </a:rPr>
              <a:t>Switching </a:t>
            </a:r>
            <a:endParaRPr lang="en-US" dirty="0" smtClean="0">
              <a:solidFill>
                <a:srgbClr val="FF0000"/>
              </a:solidFill>
            </a:endParaRPr>
          </a:p>
          <a:p>
            <a:pPr algn="ctr"/>
            <a:r>
              <a:rPr lang="en-US" dirty="0" err="1" smtClean="0"/>
              <a:t>vs</a:t>
            </a:r>
            <a:r>
              <a:rPr lang="en-US" dirty="0" smtClean="0"/>
              <a:t> </a:t>
            </a:r>
          </a:p>
          <a:p>
            <a:pPr algn="ctr"/>
            <a:r>
              <a:rPr lang="en-US" dirty="0">
                <a:solidFill>
                  <a:srgbClr val="FF0000"/>
                </a:solidFill>
              </a:rPr>
              <a:t>N</a:t>
            </a:r>
            <a:r>
              <a:rPr lang="en-US" dirty="0" smtClean="0">
                <a:solidFill>
                  <a:srgbClr val="FF0000"/>
                </a:solidFill>
              </a:rPr>
              <a:t>on-switching</a:t>
            </a:r>
            <a:endParaRPr lang="en-US" dirty="0"/>
          </a:p>
        </p:txBody>
      </p:sp>
      <p:pic>
        <p:nvPicPr>
          <p:cNvPr id="1040"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0400" y="2894724"/>
            <a:ext cx="188595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48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300" b="1" dirty="0" smtClean="0"/>
              <a:t>Role of frontal theta during multistable perception</a:t>
            </a:r>
            <a:endParaRPr lang="en-US" sz="3300" b="1" dirty="0"/>
          </a:p>
        </p:txBody>
      </p:sp>
      <p:sp>
        <p:nvSpPr>
          <p:cNvPr id="4" name="Title 1"/>
          <p:cNvSpPr txBox="1">
            <a:spLocks/>
          </p:cNvSpPr>
          <p:nvPr/>
        </p:nvSpPr>
        <p:spPr>
          <a:xfrm>
            <a:off x="381000" y="33528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smtClean="0">
                <a:solidFill>
                  <a:srgbClr val="00B050"/>
                </a:solidFill>
              </a:rPr>
              <a:t>Theta modulation by schizophrenia patients</a:t>
            </a:r>
          </a:p>
        </p:txBody>
      </p:sp>
      <p:sp>
        <p:nvSpPr>
          <p:cNvPr id="6" name="Slide Number Placeholder 5"/>
          <p:cNvSpPr>
            <a:spLocks noGrp="1"/>
          </p:cNvSpPr>
          <p:nvPr>
            <p:ph type="sldNum" sz="quarter" idx="12"/>
          </p:nvPr>
        </p:nvSpPr>
        <p:spPr>
          <a:xfrm>
            <a:off x="6705600" y="6416675"/>
            <a:ext cx="2133600" cy="365125"/>
          </a:xfrm>
        </p:spPr>
        <p:txBody>
          <a:bodyPr/>
          <a:lstStyle/>
          <a:p>
            <a:r>
              <a:rPr lang="en-US" dirty="0"/>
              <a:t>7</a:t>
            </a:r>
          </a:p>
        </p:txBody>
      </p:sp>
      <p:graphicFrame>
        <p:nvGraphicFramePr>
          <p:cNvPr id="7" name="Content Placeholder 4"/>
          <p:cNvGraphicFramePr>
            <a:graphicFrameLocks/>
          </p:cNvGraphicFramePr>
          <p:nvPr>
            <p:extLst>
              <p:ext uri="{D42A27DB-BD31-4B8C-83A1-F6EECF244321}">
                <p14:modId xmlns:p14="http://schemas.microsoft.com/office/powerpoint/2010/main" val="4061552601"/>
              </p:ext>
            </p:extLst>
          </p:nvPr>
        </p:nvGraphicFramePr>
        <p:xfrm>
          <a:off x="358254" y="838200"/>
          <a:ext cx="8328546" cy="2978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4"/>
          <p:cNvGraphicFramePr>
            <a:graphicFrameLocks/>
          </p:cNvGraphicFramePr>
          <p:nvPr>
            <p:extLst>
              <p:ext uri="{D42A27DB-BD31-4B8C-83A1-F6EECF244321}">
                <p14:modId xmlns:p14="http://schemas.microsoft.com/office/powerpoint/2010/main" val="3454019524"/>
              </p:ext>
            </p:extLst>
          </p:nvPr>
        </p:nvGraphicFramePr>
        <p:xfrm>
          <a:off x="381000" y="3886200"/>
          <a:ext cx="8328546" cy="29786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Plus 2"/>
          <p:cNvSpPr/>
          <p:nvPr/>
        </p:nvSpPr>
        <p:spPr>
          <a:xfrm>
            <a:off x="2667000" y="2057400"/>
            <a:ext cx="609600" cy="533400"/>
          </a:xfrm>
          <a:prstGeom prst="mathPlu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lus 8"/>
          <p:cNvSpPr/>
          <p:nvPr/>
        </p:nvSpPr>
        <p:spPr>
          <a:xfrm>
            <a:off x="2667000" y="5105400"/>
            <a:ext cx="609600" cy="533400"/>
          </a:xfrm>
          <a:prstGeom prst="mathPlu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934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88406A2-0CBC-45E0-A1ED-31F308A696C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1121C765-D679-47EA-B5FA-155BF04BADE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27841CEF-A46F-45CE-857F-A9522AFA391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9043E3B2-46AC-4DD3-9DA9-B8FFE96796B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DA45B661-3578-4C69-87E0-8EF37A83EFCC}"/>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graphicEl>
                                              <a:dgm id="{F88406A2-0CBC-45E0-A1ED-31F308A696C0}"/>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graphicEl>
                                              <a:dgm id="{1121C765-D679-47EA-B5FA-155BF04BADED}"/>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graphicEl>
                                              <a:dgm id="{27841CEF-A46F-45CE-857F-A9522AFA3916}"/>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graphicEl>
                                              <a:dgm id="{9043E3B2-46AC-4DD3-9DA9-B8FFE96796BC}"/>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graphicEl>
                                              <a:dgm id="{DA45B661-3578-4C69-87E0-8EF37A83EFC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7" grpId="0" uiExpand="1">
        <p:bldSub>
          <a:bldDgm bld="one"/>
        </p:bldSub>
      </p:bldGraphic>
      <p:bldGraphic spid="8" grpId="0" uiExpand="1">
        <p:bldSub>
          <a:bldDgm bld="one"/>
        </p:bldSub>
      </p:bldGraphic>
      <p:bldP spid="3"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39893" y="4419600"/>
            <a:ext cx="2302510" cy="212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49746" y="4059107"/>
            <a:ext cx="3917454" cy="2341693"/>
          </a:xfrm>
          <a:ln w="28575">
            <a:solidFill>
              <a:schemeClr val="tx2"/>
            </a:solidFill>
          </a:ln>
        </p:spPr>
        <p:txBody>
          <a:bodyPr>
            <a:normAutofit/>
          </a:bodyPr>
          <a:lstStyle/>
          <a:p>
            <a:pPr marL="0" indent="0">
              <a:buNone/>
            </a:pPr>
            <a:r>
              <a:rPr lang="en-US" dirty="0" smtClean="0"/>
              <a:t>	</a:t>
            </a:r>
            <a:r>
              <a:rPr lang="en-US" dirty="0" smtClean="0">
                <a:solidFill>
                  <a:schemeClr val="accent4"/>
                </a:solidFill>
              </a:rPr>
              <a:t>Adolescence</a:t>
            </a:r>
            <a:r>
              <a:rPr lang="en-US" dirty="0" smtClean="0"/>
              <a:t>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86400" y="4343400"/>
            <a:ext cx="2313432" cy="2138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4343400" y="1295400"/>
            <a:ext cx="4310380" cy="2667000"/>
          </a:xfrm>
          <a:prstGeom prst="rect">
            <a:avLst/>
          </a:prstGeom>
        </p:spPr>
      </p:pic>
      <p:sp>
        <p:nvSpPr>
          <p:cNvPr id="6" name="Content Placeholder 2"/>
          <p:cNvSpPr txBox="1">
            <a:spLocks/>
          </p:cNvSpPr>
          <p:nvPr/>
        </p:nvSpPr>
        <p:spPr>
          <a:xfrm>
            <a:off x="228600" y="1295401"/>
            <a:ext cx="3886200" cy="2438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pPr>
            <a:endParaRPr lang="en-US" sz="2800" dirty="0"/>
          </a:p>
        </p:txBody>
      </p:sp>
      <p:sp>
        <p:nvSpPr>
          <p:cNvPr id="7" name="Content Placeholder 2"/>
          <p:cNvSpPr txBox="1">
            <a:spLocks/>
          </p:cNvSpPr>
          <p:nvPr/>
        </p:nvSpPr>
        <p:spPr>
          <a:xfrm>
            <a:off x="4447309" y="4059936"/>
            <a:ext cx="4282671" cy="2340864"/>
          </a:xfrm>
          <a:prstGeom prst="rect">
            <a:avLst/>
          </a:prstGeom>
          <a:ln w="28575">
            <a:solidFill>
              <a:srgbClr val="00B05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	</a:t>
            </a:r>
            <a:r>
              <a:rPr lang="en-US" sz="2800" dirty="0" smtClean="0">
                <a:solidFill>
                  <a:srgbClr val="00B050"/>
                </a:solidFill>
              </a:rPr>
              <a:t>Schizophrenia</a:t>
            </a:r>
          </a:p>
          <a:p>
            <a:pPr marL="0" indent="0">
              <a:buFont typeface="Arial" pitchFamily="34" charset="0"/>
              <a:buNone/>
            </a:pPr>
            <a:endParaRPr lang="en-US" dirty="0"/>
          </a:p>
        </p:txBody>
      </p:sp>
      <p:sp>
        <p:nvSpPr>
          <p:cNvPr id="4" name="TextBox 3"/>
          <p:cNvSpPr txBox="1"/>
          <p:nvPr/>
        </p:nvSpPr>
        <p:spPr>
          <a:xfrm rot="19800000">
            <a:off x="374554" y="4671884"/>
            <a:ext cx="3050754" cy="523220"/>
          </a:xfrm>
          <a:prstGeom prst="rect">
            <a:avLst/>
          </a:prstGeom>
          <a:solidFill>
            <a:schemeClr val="bg1"/>
          </a:solidFill>
        </p:spPr>
        <p:txBody>
          <a:bodyPr wrap="square" rtlCol="0">
            <a:spAutoFit/>
          </a:bodyPr>
          <a:lstStyle/>
          <a:p>
            <a:r>
              <a:rPr lang="en-US" sz="2800" b="1" dirty="0" smtClean="0">
                <a:solidFill>
                  <a:srgbClr val="FF0000"/>
                </a:solidFill>
              </a:rPr>
              <a:t>Not yet developed</a:t>
            </a:r>
          </a:p>
        </p:txBody>
      </p:sp>
      <p:sp>
        <p:nvSpPr>
          <p:cNvPr id="10" name="Slide Number Placeholder 9"/>
          <p:cNvSpPr>
            <a:spLocks noGrp="1"/>
          </p:cNvSpPr>
          <p:nvPr>
            <p:ph type="sldNum" sz="quarter" idx="12"/>
          </p:nvPr>
        </p:nvSpPr>
        <p:spPr/>
        <p:txBody>
          <a:bodyPr/>
          <a:lstStyle/>
          <a:p>
            <a:r>
              <a:rPr lang="en-US" dirty="0" smtClean="0"/>
              <a:t>8</a:t>
            </a:r>
            <a:endParaRPr lang="en-US" dirty="0"/>
          </a:p>
        </p:txBody>
      </p:sp>
      <p:sp>
        <p:nvSpPr>
          <p:cNvPr id="11" name="TextBox 10"/>
          <p:cNvSpPr txBox="1"/>
          <p:nvPr/>
        </p:nvSpPr>
        <p:spPr>
          <a:xfrm rot="19800000">
            <a:off x="5321634" y="4685358"/>
            <a:ext cx="1556276" cy="523220"/>
          </a:xfrm>
          <a:prstGeom prst="rect">
            <a:avLst/>
          </a:prstGeom>
          <a:solidFill>
            <a:schemeClr val="bg1"/>
          </a:solidFill>
        </p:spPr>
        <p:txBody>
          <a:bodyPr wrap="square" rtlCol="0">
            <a:spAutoFit/>
          </a:bodyPr>
          <a:lstStyle/>
          <a:p>
            <a:r>
              <a:rPr lang="en-US" sz="2800" b="1" dirty="0" smtClean="0">
                <a:solidFill>
                  <a:srgbClr val="FF0000"/>
                </a:solidFill>
              </a:rPr>
              <a:t>Impaired</a:t>
            </a:r>
            <a:endParaRPr lang="en-US" sz="2800" b="1" dirty="0">
              <a:solidFill>
                <a:srgbClr val="FF0000"/>
              </a:solidFill>
            </a:endParaRPr>
          </a:p>
        </p:txBody>
      </p:sp>
      <p:sp>
        <p:nvSpPr>
          <p:cNvPr id="8" name="TextBox 7"/>
          <p:cNvSpPr txBox="1"/>
          <p:nvPr/>
        </p:nvSpPr>
        <p:spPr>
          <a:xfrm>
            <a:off x="469019" y="1524000"/>
            <a:ext cx="3505200" cy="2677656"/>
          </a:xfrm>
          <a:prstGeom prst="rect">
            <a:avLst/>
          </a:prstGeom>
          <a:noFill/>
        </p:spPr>
        <p:txBody>
          <a:bodyPr wrap="square" rtlCol="0">
            <a:spAutoFit/>
          </a:bodyPr>
          <a:lstStyle/>
          <a:p>
            <a:r>
              <a:rPr lang="en-US" sz="2400" dirty="0"/>
              <a:t>In both </a:t>
            </a:r>
            <a:r>
              <a:rPr lang="en-US" sz="2400" dirty="0" smtClean="0"/>
              <a:t>studies healthy adults showed </a:t>
            </a:r>
            <a:r>
              <a:rPr lang="en-US" sz="2400" b="1" dirty="0" smtClean="0">
                <a:solidFill>
                  <a:schemeClr val="accent2"/>
                </a:solidFill>
              </a:rPr>
              <a:t>top-down regulation</a:t>
            </a:r>
            <a:r>
              <a:rPr lang="en-US" sz="2400" dirty="0" smtClean="0"/>
              <a:t> of the perceptual switches reflected by the </a:t>
            </a:r>
            <a:r>
              <a:rPr lang="en-US" sz="2400" b="1" dirty="0" smtClean="0">
                <a:solidFill>
                  <a:schemeClr val="accent2"/>
                </a:solidFill>
              </a:rPr>
              <a:t>enhanced frontal theta activity</a:t>
            </a:r>
            <a:endParaRPr lang="en-US" sz="2400" b="1" dirty="0">
              <a:solidFill>
                <a:schemeClr val="accent2"/>
              </a:solidFill>
            </a:endParaRPr>
          </a:p>
          <a:p>
            <a:endParaRPr lang="en-US" sz="2400" dirty="0"/>
          </a:p>
        </p:txBody>
      </p:sp>
    </p:spTree>
    <p:extLst>
      <p:ext uri="{BB962C8B-B14F-4D97-AF65-F5344CB8AC3E}">
        <p14:creationId xmlns:p14="http://schemas.microsoft.com/office/powerpoint/2010/main" val="157674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P spid="4" grpId="0" animBg="1"/>
      <p:bldP spid="11" grpId="0" animBg="1"/>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876</TotalTime>
  <Words>1709</Words>
  <Application>Microsoft Office PowerPoint</Application>
  <PresentationFormat>On-screen Show (4:3)</PresentationFormat>
  <Paragraphs>167</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Frontal cortex in adolescence and schizophrenia</vt:lpstr>
      <vt:lpstr>Frontal cortex</vt:lpstr>
      <vt:lpstr>Multistable perception</vt:lpstr>
      <vt:lpstr>Event-Related Oscillations</vt:lpstr>
      <vt:lpstr>PowerPoint Presentation</vt:lpstr>
      <vt:lpstr>PowerPoint Presentation</vt:lpstr>
      <vt:lpstr>Modulation of theta activity in schizophrenia patients</vt:lpstr>
      <vt:lpstr>Role of frontal theta during multistable perception</vt:lpstr>
      <vt:lpstr>Take home message</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GNP</dc:title>
  <dc:creator>Shwetha</dc:creator>
  <cp:lastModifiedBy>Shwetha</cp:lastModifiedBy>
  <cp:revision>103</cp:revision>
  <dcterms:created xsi:type="dcterms:W3CDTF">2014-09-08T06:36:04Z</dcterms:created>
  <dcterms:modified xsi:type="dcterms:W3CDTF">2014-09-18T11:10:24Z</dcterms:modified>
</cp:coreProperties>
</file>