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0" r:id="rId2"/>
    <p:sldId id="271" r:id="rId3"/>
    <p:sldId id="272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2" autoAdjust="0"/>
    <p:restoredTop sz="91474" autoAdjust="0"/>
  </p:normalViewPr>
  <p:slideViewPr>
    <p:cSldViewPr>
      <p:cViewPr varScale="1">
        <p:scale>
          <a:sx n="66" d="100"/>
          <a:sy n="66" d="100"/>
        </p:scale>
        <p:origin x="-6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3E372-F273-41EF-89E4-21CDBE0B7211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D553D-2872-4A34-9714-AFD253905F1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3705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decide for each task equally often and in a random order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D553D-2872-4A34-9714-AFD253905F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97-3232-4878-B929-732743415C45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228600"/>
            <a:ext cx="8763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52400" y="228600"/>
            <a:ext cx="0" cy="647700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52400" y="6705600"/>
            <a:ext cx="8763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915400" y="228600"/>
            <a:ext cx="0" cy="647700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01229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3EEE-3E78-469D-905D-B799EB006F4C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969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1597-1EC4-4454-90F5-27877EB5812F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092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33AD8-3335-4995-8525-0634A1F1A243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049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A35A1-3708-49CA-BEA6-080FFE40B5F2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57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527B-8F3F-436A-A3B8-87D4039015FF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9358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179DB-70EC-4D71-BE2C-22BF97C536DA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230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0E39-001E-4CD8-B6C8-5D956CE09B20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180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A3F5-86BB-43D1-B421-58134F981D24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384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CB5E-1CE9-476F-8329-5F72238B2E67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398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8564-2832-47C0-9E04-24918A99C96A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663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</a:t>
            </a:r>
            <a:r>
              <a:rPr lang="en-US" dirty="0" err="1" smtClean="0"/>
              <a:t>leve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F2740-9762-4E13-8F36-E7EBDF3A97AD}" type="datetime1">
              <a:rPr lang="en-US" smtClean="0"/>
              <a:pPr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DE97D-B0BF-44A6-A31D-641487E59EEA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" y="228600"/>
            <a:ext cx="8763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52400" y="228600"/>
            <a:ext cx="0" cy="647700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52400" y="6705600"/>
            <a:ext cx="8763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8915400" y="228600"/>
            <a:ext cx="0" cy="647700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5984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b="1" dirty="0" smtClean="0"/>
              <a:t>Event-</a:t>
            </a:r>
            <a:r>
              <a:rPr lang="de-DE" b="1" dirty="0" err="1"/>
              <a:t>R</a:t>
            </a:r>
            <a:r>
              <a:rPr lang="de-DE" b="1" dirty="0" err="1" smtClean="0"/>
              <a:t>elated</a:t>
            </a:r>
            <a:r>
              <a:rPr lang="de-DE" b="1" dirty="0" smtClean="0"/>
              <a:t> Potentials </a:t>
            </a:r>
            <a:r>
              <a:rPr lang="de-DE" b="1" dirty="0" err="1" smtClean="0"/>
              <a:t>during</a:t>
            </a:r>
            <a:r>
              <a:rPr lang="de-DE" b="1" dirty="0" smtClean="0"/>
              <a:t> </a:t>
            </a:r>
            <a:r>
              <a:rPr lang="de-DE" b="1" dirty="0" err="1" smtClean="0"/>
              <a:t>Cued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Voluntary</a:t>
            </a:r>
            <a:r>
              <a:rPr lang="de-DE" b="1" dirty="0" smtClean="0"/>
              <a:t> Task-</a:t>
            </a:r>
            <a:r>
              <a:rPr lang="de-DE" b="1" dirty="0" err="1" smtClean="0"/>
              <a:t>Switching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Henrike Welpinghus</a:t>
            </a:r>
          </a:p>
          <a:p>
            <a:r>
              <a:rPr lang="de-DE" b="1" dirty="0" smtClean="0"/>
              <a:t>Universität Bremen</a:t>
            </a:r>
            <a:endParaRPr lang="de-DE" sz="2000" b="1" dirty="0" smtClean="0"/>
          </a:p>
          <a:p>
            <a:endParaRPr lang="de-DE" sz="1800" b="1" dirty="0" smtClean="0"/>
          </a:p>
          <a:p>
            <a:r>
              <a:rPr lang="de-DE" sz="2000" b="1" dirty="0" smtClean="0"/>
              <a:t>henrike.welpinghus@gmx.de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76225"/>
            <a:ext cx="2495550" cy="1409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11150"/>
            <a:ext cx="1752600" cy="15335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15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and experiment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5960" y="1492146"/>
            <a:ext cx="7886700" cy="4638198"/>
          </a:xfrm>
        </p:spPr>
        <p:txBody>
          <a:bodyPr>
            <a:normAutofit/>
          </a:bodyPr>
          <a:lstStyle/>
          <a:p>
            <a:r>
              <a:rPr lang="en-US" dirty="0" smtClean="0"/>
              <a:t>Which specific processes underlie voluntarily chosen actions?</a:t>
            </a:r>
          </a:p>
          <a:p>
            <a:pPr lvl="1"/>
            <a:r>
              <a:rPr lang="en-US" dirty="0" smtClean="0"/>
              <a:t>Comparison between cued and voluntary task-switching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EEG </a:t>
            </a:r>
            <a:r>
              <a:rPr lang="en-US" dirty="0" smtClean="0"/>
              <a:t>measurements on 15 healthy participants           </a:t>
            </a:r>
            <a:r>
              <a:rPr lang="en-US" dirty="0"/>
              <a:t>(8 </a:t>
            </a:r>
            <a:r>
              <a:rPr lang="en-US" dirty="0" smtClean="0"/>
              <a:t>male, age: </a:t>
            </a:r>
            <a:r>
              <a:rPr lang="de-DE" dirty="0"/>
              <a:t>23.2 ± 2.9 </a:t>
            </a:r>
            <a:r>
              <a:rPr lang="de-DE" dirty="0" err="1" smtClean="0"/>
              <a:t>years</a:t>
            </a:r>
            <a:r>
              <a:rPr lang="de-DE" dirty="0" smtClean="0"/>
              <a:t>)</a:t>
            </a:r>
          </a:p>
          <a:p>
            <a:r>
              <a:rPr lang="en-US" dirty="0" smtClean="0"/>
              <a:t>Event-related Potentials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P3 </a:t>
            </a:r>
            <a:r>
              <a:rPr lang="en-US" dirty="0" smtClean="0"/>
              <a:t>component on parietal electrodes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006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133" y="4369384"/>
            <a:ext cx="1406337" cy="1147247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225" y="4369384"/>
            <a:ext cx="1406337" cy="1147247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70" y="2979593"/>
            <a:ext cx="1406337" cy="1147247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562" y="2979593"/>
            <a:ext cx="1406337" cy="1147247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848" y="1578594"/>
            <a:ext cx="1401682" cy="1147247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666" y="1589802"/>
            <a:ext cx="1406337" cy="1147247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978219" y="2965009"/>
            <a:ext cx="1713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Repeat</a:t>
            </a:r>
          </a:p>
          <a:p>
            <a:r>
              <a:rPr lang="en-US" sz="2400" b="1" dirty="0" smtClean="0"/>
              <a:t>Horizontal task</a:t>
            </a:r>
            <a:endParaRPr lang="en-US" sz="2400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1459133" y="1524000"/>
            <a:ext cx="2274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Switch</a:t>
            </a:r>
          </a:p>
          <a:p>
            <a:r>
              <a:rPr lang="en-US" sz="2400" b="1" dirty="0" smtClean="0"/>
              <a:t>From horizontal to vertical task</a:t>
            </a:r>
            <a:endParaRPr lang="en-US" sz="2400" b="1" dirty="0"/>
          </a:p>
        </p:txBody>
      </p:sp>
      <p:sp>
        <p:nvSpPr>
          <p:cNvPr id="29" name="Textfeld 28"/>
          <p:cNvSpPr txBox="1"/>
          <p:nvPr/>
        </p:nvSpPr>
        <p:spPr>
          <a:xfrm>
            <a:off x="1234486" y="5574509"/>
            <a:ext cx="1413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Preparation</a:t>
            </a:r>
            <a:endParaRPr lang="en-US" sz="2000" dirty="0"/>
          </a:p>
        </p:txBody>
      </p:sp>
      <p:sp>
        <p:nvSpPr>
          <p:cNvPr id="30" name="Textfeld 29"/>
          <p:cNvSpPr txBox="1"/>
          <p:nvPr/>
        </p:nvSpPr>
        <p:spPr>
          <a:xfrm>
            <a:off x="2906484" y="6229290"/>
            <a:ext cx="1593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Execution</a:t>
            </a:r>
            <a:endParaRPr lang="en-US" sz="20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Cued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8" name="Inhaltsplatzhalter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2907" t="34733" b="50790"/>
          <a:stretch/>
        </p:blipFill>
        <p:spPr>
          <a:xfrm rot="10800000">
            <a:off x="2529114" y="5558970"/>
            <a:ext cx="1936572" cy="756000"/>
          </a:xfrm>
          <a:prstGeom prst="rect">
            <a:avLst/>
          </a:prstGeom>
        </p:spPr>
      </p:pic>
      <p:pic>
        <p:nvPicPr>
          <p:cNvPr id="32" name="Inhaltsplatzhalter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2907" t="34733" b="50790"/>
          <a:stretch/>
        </p:blipFill>
        <p:spPr>
          <a:xfrm>
            <a:off x="4007028" y="4158342"/>
            <a:ext cx="1936572" cy="756000"/>
          </a:xfrm>
          <a:prstGeom prst="rect">
            <a:avLst/>
          </a:prstGeom>
        </p:spPr>
      </p:pic>
      <p:pic>
        <p:nvPicPr>
          <p:cNvPr id="33" name="Inhaltsplatzhalter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2907" t="34733" b="50790"/>
          <a:stretch/>
        </p:blipFill>
        <p:spPr>
          <a:xfrm rot="5400000">
            <a:off x="5429514" y="2785572"/>
            <a:ext cx="1936572" cy="756000"/>
          </a:xfrm>
          <a:prstGeom prst="rect">
            <a:avLst/>
          </a:prstGeom>
        </p:spPr>
      </p:pic>
      <p:sp>
        <p:nvSpPr>
          <p:cNvPr id="34" name="Titel 1"/>
          <p:cNvSpPr txBox="1">
            <a:spLocks/>
          </p:cNvSpPr>
          <p:nvPr/>
        </p:nvSpPr>
        <p:spPr>
          <a:xfrm>
            <a:off x="6096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Voluntary </a:t>
            </a:r>
            <a:r>
              <a: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condition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143" y="4357914"/>
            <a:ext cx="1581378" cy="1188000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799" y="2971800"/>
            <a:ext cx="1581378" cy="1188000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371" y="1571172"/>
            <a:ext cx="1581378" cy="1188000"/>
          </a:xfrm>
          <a:prstGeom prst="rect">
            <a:avLst/>
          </a:prstGeom>
        </p:spPr>
      </p:pic>
      <p:grpSp>
        <p:nvGrpSpPr>
          <p:cNvPr id="38" name="Gruppieren 37"/>
          <p:cNvGrpSpPr/>
          <p:nvPr/>
        </p:nvGrpSpPr>
        <p:grpSpPr>
          <a:xfrm>
            <a:off x="2819400" y="4361544"/>
            <a:ext cx="1533600" cy="1188000"/>
            <a:chOff x="650696" y="2940722"/>
            <a:chExt cx="2396025" cy="1800000"/>
          </a:xfrm>
        </p:grpSpPr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696" y="2940722"/>
              <a:ext cx="2396025" cy="1800000"/>
            </a:xfrm>
            <a:prstGeom prst="rect">
              <a:avLst/>
            </a:prstGeom>
          </p:spPr>
        </p:pic>
        <p:sp>
          <p:nvSpPr>
            <p:cNvPr id="40" name="Ellipse 39"/>
            <p:cNvSpPr/>
            <p:nvPr/>
          </p:nvSpPr>
          <p:spPr>
            <a:xfrm>
              <a:off x="1338942" y="3429000"/>
              <a:ext cx="205200" cy="205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41" name="Grafik 4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288" y="2971800"/>
            <a:ext cx="1586626" cy="1188000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571172"/>
            <a:ext cx="1586626" cy="118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9710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9" grpId="0"/>
      <p:bldP spid="30" grpId="0"/>
      <p:bldP spid="5" grpId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648213" y="152400"/>
            <a:ext cx="7822726" cy="1356360"/>
          </a:xfrm>
        </p:spPr>
        <p:txBody>
          <a:bodyPr>
            <a:normAutofit/>
          </a:bodyPr>
          <a:lstStyle/>
          <a:p>
            <a:r>
              <a:rPr lang="en-US" dirty="0" smtClean="0"/>
              <a:t>P3 component during preparation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118599" y="1235778"/>
            <a:ext cx="28819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P3 range: 300-600 </a:t>
            </a:r>
            <a:r>
              <a:rPr lang="en-US" sz="2000" dirty="0" err="1" smtClean="0"/>
              <a:t>ms</a:t>
            </a:r>
            <a:r>
              <a:rPr lang="en-US" sz="2000" dirty="0" smtClean="0"/>
              <a:t> after warning-stimulus onset</a:t>
            </a:r>
            <a:endParaRPr lang="en-US" sz="20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800" y="1903829"/>
            <a:ext cx="3470077" cy="4320000"/>
          </a:xfrm>
          <a:prstGeom prst="rect">
            <a:avLst/>
          </a:prstGeom>
        </p:spPr>
      </p:pic>
      <p:sp>
        <p:nvSpPr>
          <p:cNvPr id="9" name="Bogen 8"/>
          <p:cNvSpPr/>
          <p:nvPr/>
        </p:nvSpPr>
        <p:spPr>
          <a:xfrm rot="7914668">
            <a:off x="2605142" y="395146"/>
            <a:ext cx="3158994" cy="3543493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ogen 9"/>
          <p:cNvSpPr/>
          <p:nvPr/>
        </p:nvSpPr>
        <p:spPr>
          <a:xfrm rot="18559159">
            <a:off x="2887898" y="3720169"/>
            <a:ext cx="3158994" cy="3543493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4761990" y="3851751"/>
            <a:ext cx="1444515" cy="105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72200" y="3047566"/>
            <a:ext cx="2743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Reduced amplitude </a:t>
            </a:r>
            <a:r>
              <a:rPr lang="en-US" sz="2400" dirty="0" smtClean="0"/>
              <a:t>in </a:t>
            </a:r>
            <a:r>
              <a:rPr lang="en-US" sz="2400" b="1" dirty="0" smtClean="0">
                <a:solidFill>
                  <a:schemeClr val="accent4"/>
                </a:solidFill>
              </a:rPr>
              <a:t>voluntary</a:t>
            </a:r>
            <a:r>
              <a:rPr lang="en-US" sz="2400" dirty="0" smtClean="0"/>
              <a:t> condition</a:t>
            </a:r>
          </a:p>
          <a:p>
            <a:r>
              <a:rPr lang="en-US" sz="2000" dirty="0" smtClean="0"/>
              <a:t>(F(1,14)=15.49, p=0.001)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Textfeld 12"/>
          <p:cNvSpPr txBox="1"/>
          <p:nvPr/>
        </p:nvSpPr>
        <p:spPr>
          <a:xfrm>
            <a:off x="228600" y="3047566"/>
            <a:ext cx="2613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Lateralization</a:t>
            </a:r>
            <a:r>
              <a:rPr lang="en-US" sz="2400" dirty="0" smtClean="0"/>
              <a:t> towards right hemisphere</a:t>
            </a:r>
          </a:p>
          <a:p>
            <a:r>
              <a:rPr lang="en-US" sz="2000" dirty="0" smtClean="0"/>
              <a:t>(F(2,28)=5.04, p=0.014)</a:t>
            </a:r>
          </a:p>
        </p:txBody>
      </p:sp>
    </p:spTree>
    <p:extLst>
      <p:ext uri="{BB962C8B-B14F-4D97-AF65-F5344CB8AC3E}">
        <p14:creationId xmlns="" xmlns:p14="http://schemas.microsoft.com/office/powerpoint/2010/main" val="421131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Lateralization towards right hemisphere </a:t>
            </a:r>
          </a:p>
          <a:p>
            <a:pPr lvl="1"/>
            <a:r>
              <a:rPr lang="en-US" dirty="0" smtClean="0"/>
              <a:t>Spatial attention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de-DE" sz="1500" dirty="0" smtClean="0"/>
              <a:t>(</a:t>
            </a:r>
            <a:r>
              <a:rPr lang="de-DE" sz="1500" dirty="0" err="1" smtClean="0"/>
              <a:t>Macaluso</a:t>
            </a:r>
            <a:r>
              <a:rPr lang="de-DE" sz="1500" dirty="0" smtClean="0"/>
              <a:t> &amp; </a:t>
            </a:r>
            <a:r>
              <a:rPr lang="de-DE" sz="1500" dirty="0" err="1" smtClean="0"/>
              <a:t>Doricchi</a:t>
            </a:r>
            <a:r>
              <a:rPr lang="de-DE" sz="1500" dirty="0" smtClean="0"/>
              <a:t>, 2013)</a:t>
            </a:r>
          </a:p>
          <a:p>
            <a:r>
              <a:rPr lang="en-US" dirty="0" smtClean="0"/>
              <a:t>Reduction of P3 component in </a:t>
            </a:r>
            <a:r>
              <a:rPr lang="en-US" dirty="0" smtClean="0">
                <a:solidFill>
                  <a:schemeClr val="accent4"/>
                </a:solidFill>
              </a:rPr>
              <a:t>voluntary </a:t>
            </a:r>
            <a:r>
              <a:rPr lang="en-US" dirty="0" smtClean="0"/>
              <a:t>condition</a:t>
            </a:r>
          </a:p>
          <a:p>
            <a:pPr lvl="1"/>
            <a:r>
              <a:rPr lang="en-US" dirty="0" smtClean="0"/>
              <a:t>Higher working memory load due to additional </a:t>
            </a:r>
            <a:r>
              <a:rPr lang="en-US" dirty="0"/>
              <a:t>cognitive </a:t>
            </a:r>
            <a:r>
              <a:rPr lang="en-US" dirty="0" smtClean="0"/>
              <a:t>task</a:t>
            </a:r>
            <a:endParaRPr lang="en-US" dirty="0"/>
          </a:p>
          <a:p>
            <a:pPr lvl="1"/>
            <a:r>
              <a:rPr lang="en-US" dirty="0"/>
              <a:t> Working memory increase </a:t>
            </a:r>
            <a:r>
              <a:rPr lang="en-US" dirty="0">
                <a:sym typeface="Wingdings" panose="05000000000000000000" pitchFamily="2" charset="2"/>
              </a:rPr>
              <a:t> r</a:t>
            </a:r>
            <a:r>
              <a:rPr lang="en-US" dirty="0"/>
              <a:t>eduction of P3 component </a:t>
            </a:r>
            <a:r>
              <a:rPr lang="en-US" sz="1500" dirty="0"/>
              <a:t>(</a:t>
            </a:r>
            <a:r>
              <a:rPr lang="en-US" sz="1500" dirty="0" err="1"/>
              <a:t>Kok</a:t>
            </a:r>
            <a:r>
              <a:rPr lang="en-US" sz="1500" dirty="0"/>
              <a:t>, 2001</a:t>
            </a:r>
            <a:r>
              <a:rPr lang="en-US" sz="1500" dirty="0" smtClean="0"/>
              <a:t>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Reflecting decision-making process?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Decision might be jittered</a:t>
            </a:r>
            <a:endParaRPr lang="en-US" dirty="0" smtClean="0"/>
          </a:p>
          <a:p>
            <a:pPr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899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>
              <a:buNone/>
            </a:pPr>
            <a:r>
              <a:rPr lang="en-US" sz="2000" dirty="0" err="1"/>
              <a:t>Kok</a:t>
            </a:r>
            <a:r>
              <a:rPr lang="en-US" sz="2000" dirty="0"/>
              <a:t>, A. (2001). On the utility of P3 amplitude as a measure of processing capacity. </a:t>
            </a:r>
            <a:r>
              <a:rPr lang="en-US" sz="2000" i="1" dirty="0"/>
              <a:t>Psychophysiology, 38</a:t>
            </a:r>
            <a:r>
              <a:rPr lang="en-US" sz="2000" dirty="0"/>
              <a:t>(3), 557-577. </a:t>
            </a:r>
          </a:p>
          <a:p>
            <a:pPr marL="34290" indent="0">
              <a:buNone/>
            </a:pPr>
            <a:r>
              <a:rPr lang="en-US" sz="2000" dirty="0" err="1" smtClean="0"/>
              <a:t>Macaluso</a:t>
            </a:r>
            <a:r>
              <a:rPr lang="en-US" sz="2000" dirty="0"/>
              <a:t>, E., &amp; </a:t>
            </a:r>
            <a:r>
              <a:rPr lang="en-US" sz="2000" dirty="0" err="1"/>
              <a:t>Doricchi</a:t>
            </a:r>
            <a:r>
              <a:rPr lang="en-US" sz="2000" dirty="0"/>
              <a:t>, F. (2013). Attention and predictions: control of spatial attention beyond the endogenous-exogenous dichotomy. </a:t>
            </a:r>
            <a:r>
              <a:rPr lang="en-US" sz="2000" i="1" dirty="0"/>
              <a:t>Front Hum </a:t>
            </a:r>
            <a:r>
              <a:rPr lang="en-US" sz="2000" i="1" dirty="0" err="1"/>
              <a:t>Neurosci</a:t>
            </a:r>
            <a:r>
              <a:rPr lang="en-US" sz="2000" i="1" dirty="0"/>
              <a:t>, 7</a:t>
            </a:r>
            <a:r>
              <a:rPr lang="en-US" sz="2000" dirty="0"/>
              <a:t>, 685. </a:t>
            </a:r>
            <a:r>
              <a:rPr lang="en-US" sz="2000" dirty="0" err="1"/>
              <a:t>doi</a:t>
            </a:r>
            <a:r>
              <a:rPr lang="en-US" sz="2000" dirty="0"/>
              <a:t>: 10.3389/fnhum.2013.00685</a:t>
            </a:r>
          </a:p>
          <a:p>
            <a:pPr marL="3429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DE97D-B0BF-44A6-A31D-641487E59E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225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Bildschirmpräsentation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 Theme</vt:lpstr>
      <vt:lpstr>Event-Related Potentials during Cued and Voluntary Task-Switching</vt:lpstr>
      <vt:lpstr>Question and experiment</vt:lpstr>
      <vt:lpstr>Cued condition</vt:lpstr>
      <vt:lpstr>P3 component during preparation</vt:lpstr>
      <vt:lpstr>Discussion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GNP</dc:title>
  <dc:creator>Shwetha</dc:creator>
  <cp:lastModifiedBy>cockra</cp:lastModifiedBy>
  <cp:revision>41</cp:revision>
  <dcterms:created xsi:type="dcterms:W3CDTF">2014-09-08T06:36:04Z</dcterms:created>
  <dcterms:modified xsi:type="dcterms:W3CDTF">2014-09-19T08:08:32Z</dcterms:modified>
</cp:coreProperties>
</file>