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67" r:id="rId2"/>
    <p:sldId id="268" r:id="rId3"/>
    <p:sldId id="264" r:id="rId4"/>
    <p:sldId id="271" r:id="rId5"/>
    <p:sldId id="270" r:id="rId6"/>
    <p:sldId id="272" r:id="rId7"/>
    <p:sldId id="269" r:id="rId8"/>
  </p:sldIdLst>
  <p:sldSz cx="9144000" cy="6858000" type="screen4x3"/>
  <p:notesSz cx="6858000" cy="97234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82"/>
    <a:srgbClr val="515151"/>
    <a:srgbClr val="B9B9B9"/>
    <a:srgbClr val="9C9C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375" autoAdjust="0"/>
  </p:normalViewPr>
  <p:slideViewPr>
    <p:cSldViewPr>
      <p:cViewPr>
        <p:scale>
          <a:sx n="66" d="100"/>
          <a:sy n="66" d="100"/>
        </p:scale>
        <p:origin x="-936" y="-64"/>
      </p:cViewPr>
      <p:guideLst>
        <p:guide orient="horz" pos="143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8BD61-3547-424D-8836-725BF677DED4}" type="datetimeFigureOut">
              <a:rPr lang="de-DE" smtClean="0"/>
              <a:t>18.09.2014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8538" y="728663"/>
            <a:ext cx="4860925" cy="3646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618633"/>
            <a:ext cx="5486400" cy="437554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97C32-0F4A-40F6-B67C-728988A86F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2018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97C32-0F4A-40F6-B67C-728988A86F3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9230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251520" y="2286000"/>
            <a:ext cx="8892480" cy="4572000"/>
          </a:xfrm>
          <a:prstGeom prst="rect">
            <a:avLst/>
          </a:prstGeom>
          <a:solidFill>
            <a:srgbClr val="005B82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Picture 60" descr="logo_699cm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4225" y="249053"/>
            <a:ext cx="2517775" cy="81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28038" y="2708920"/>
            <a:ext cx="7258907" cy="792088"/>
          </a:xfrm>
          <a:prstGeom prst="rect">
            <a:avLst/>
          </a:prstGeom>
        </p:spPr>
        <p:txBody>
          <a:bodyPr/>
          <a:lstStyle>
            <a:lvl1pPr algn="l">
              <a:defRPr lang="de-DE" sz="48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0" lvl="0" indent="0" algn="l">
              <a:spcBef>
                <a:spcPct val="20000"/>
              </a:spcBef>
              <a:buFont typeface="Arial" pitchFamily="34" charset="0"/>
            </a:pPr>
            <a:r>
              <a:rPr lang="de-DE" dirty="0" smtClean="0"/>
              <a:t>Platzhalter Titel</a:t>
            </a:r>
            <a:endParaRPr lang="de-DE" dirty="0"/>
          </a:p>
        </p:txBody>
      </p:sp>
      <p:sp>
        <p:nvSpPr>
          <p:cNvPr id="12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27584" y="3501008"/>
            <a:ext cx="7272808" cy="576064"/>
          </a:xfrm>
          <a:prstGeom prst="rect">
            <a:avLst/>
          </a:prstGeom>
        </p:spPr>
        <p:txBody>
          <a:bodyPr/>
          <a:lstStyle>
            <a:lvl1pPr marL="342900" indent="-342900">
              <a:buNone/>
              <a:defRPr lang="de-DE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lvl="0" indent="0"/>
            <a:r>
              <a:rPr lang="de-DE" dirty="0" smtClean="0"/>
              <a:t>Platzhalter Untertitel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817795" y="4869160"/>
            <a:ext cx="6490509" cy="576064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None/>
              <a:defRPr lang="de-DE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lvl="0" indent="0"/>
            <a:r>
              <a:rPr lang="de-DE" dirty="0" smtClean="0"/>
              <a:t>Platzhalter Autor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38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AEA1-3281-46F0-9EDB-48FF2E5FF267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728682" y="1156475"/>
            <a:ext cx="7488000" cy="5760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de-DE" sz="2800" b="1" baseline="0">
                <a:solidFill>
                  <a:srgbClr val="005B8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0" lvl="0" indent="0" algn="l">
              <a:spcBef>
                <a:spcPct val="20000"/>
              </a:spcBef>
              <a:buClr>
                <a:srgbClr val="005B82"/>
              </a:buClr>
              <a:buSzPct val="80000"/>
              <a:buFontTx/>
            </a:pPr>
            <a:r>
              <a:rPr lang="de-DE" dirty="0" smtClean="0"/>
              <a:t>Platzhalter Titel</a:t>
            </a:r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742129" y="1916832"/>
            <a:ext cx="7488832" cy="4209331"/>
          </a:xfrm>
          <a:prstGeom prst="rect">
            <a:avLst/>
          </a:prstGeom>
        </p:spPr>
        <p:txBody>
          <a:bodyPr lIns="0" tIns="0"/>
          <a:lstStyle>
            <a:lvl1pPr marL="0" indent="0">
              <a:spcAft>
                <a:spcPts val="500"/>
              </a:spcAft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-342900" algn="l" defTabSz="914400" rtl="0" eaLnBrk="1" latinLnBrk="0" hangingPunct="1">
              <a:spcBef>
                <a:spcPct val="20000"/>
              </a:spcBef>
              <a:buClr>
                <a:srgbClr val="005B82"/>
              </a:buClr>
              <a:buSzPct val="80000"/>
              <a:buFont typeface="Wingdings" pitchFamily="2" charset="2"/>
              <a:buChar char="§"/>
              <a:defRPr lang="de-DE" sz="20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>
              <a:buClr>
                <a:srgbClr val="005B82"/>
              </a:buClr>
              <a:buSzPct val="80000"/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5B82"/>
              </a:buClr>
              <a:buSzPct val="80000"/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5B82"/>
              </a:buClr>
              <a:buSzPct val="80000"/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000" y="151200"/>
            <a:ext cx="1440000" cy="46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1010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r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AEA1-3281-46F0-9EDB-48FF2E5FF267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2"/>
          <p:cNvSpPr>
            <a:spLocks noGrp="1"/>
          </p:cNvSpPr>
          <p:nvPr>
            <p:ph idx="1" hasCustomPrompt="1"/>
          </p:nvPr>
        </p:nvSpPr>
        <p:spPr>
          <a:xfrm>
            <a:off x="720000" y="1990800"/>
            <a:ext cx="8172480" cy="5760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5B82"/>
              </a:buClr>
              <a:buSzPct val="80000"/>
              <a:buFontTx/>
              <a:buNone/>
              <a:defRPr sz="22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Clr>
                <a:srgbClr val="005B82"/>
              </a:buClr>
              <a:buSzPct val="80000"/>
              <a:buFont typeface="Wingdings" pitchFamily="2" charset="2"/>
              <a:buNone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5pPr>
          </a:lstStyle>
          <a:p>
            <a:r>
              <a:rPr lang="de-DE" dirty="0" smtClean="0"/>
              <a:t>Überschrift zu einem Thema mit Objekten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idx="18"/>
          </p:nvPr>
        </p:nvSpPr>
        <p:spPr>
          <a:xfrm>
            <a:off x="723941" y="5408353"/>
            <a:ext cx="3632036" cy="540927"/>
          </a:xfrm>
          <a:prstGeom prst="rect">
            <a:avLst/>
          </a:prstGeom>
        </p:spPr>
        <p:txBody>
          <a:bodyPr lIns="36000" tIns="0" rIns="0" bIns="0"/>
          <a:lstStyle>
            <a:lvl1pPr marL="0" indent="0">
              <a:buFontTx/>
              <a:buNone/>
              <a:defRPr sz="1100" i="1">
                <a:solidFill>
                  <a:srgbClr val="5151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Blindtext für eine Bildunterschrift</a:t>
            </a:r>
            <a:endParaRPr lang="de-DE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728682" y="1156475"/>
            <a:ext cx="7488000" cy="5760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de-DE" sz="2800" b="1" baseline="0">
                <a:solidFill>
                  <a:srgbClr val="005B8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0" lvl="0" indent="0" algn="l">
              <a:spcBef>
                <a:spcPct val="20000"/>
              </a:spcBef>
              <a:buClr>
                <a:srgbClr val="005B82"/>
              </a:buClr>
              <a:buSzPct val="80000"/>
              <a:buFontTx/>
            </a:pPr>
            <a:r>
              <a:rPr lang="de-DE" dirty="0" smtClean="0"/>
              <a:t>Platzhalter Titel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21"/>
          </p:nvPr>
        </p:nvSpPr>
        <p:spPr>
          <a:xfrm>
            <a:off x="755650" y="2852738"/>
            <a:ext cx="3600450" cy="2304454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20" name="Inhaltsplatzhalter 13"/>
          <p:cNvSpPr>
            <a:spLocks noGrp="1"/>
          </p:cNvSpPr>
          <p:nvPr>
            <p:ph idx="22"/>
          </p:nvPr>
        </p:nvSpPr>
        <p:spPr>
          <a:xfrm>
            <a:off x="4756315" y="5408551"/>
            <a:ext cx="3632036" cy="540927"/>
          </a:xfrm>
          <a:prstGeom prst="rect">
            <a:avLst/>
          </a:prstGeom>
        </p:spPr>
        <p:txBody>
          <a:bodyPr lIns="36000" tIns="0" rIns="0" bIns="0"/>
          <a:lstStyle>
            <a:lvl1pPr marL="0" indent="0">
              <a:buFontTx/>
              <a:buNone/>
              <a:defRPr sz="1100" i="1">
                <a:solidFill>
                  <a:srgbClr val="5151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Blindtext für eine Bildunterschrift</a:t>
            </a:r>
            <a:endParaRPr lang="de-DE" dirty="0"/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23"/>
          </p:nvPr>
        </p:nvSpPr>
        <p:spPr>
          <a:xfrm>
            <a:off x="4788024" y="2852936"/>
            <a:ext cx="3600450" cy="2304454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pic>
        <p:nvPicPr>
          <p:cNvPr id="2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000" y="151200"/>
            <a:ext cx="1440000" cy="46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597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e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AEA1-3281-46F0-9EDB-48FF2E5FF267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2"/>
          <p:cNvSpPr>
            <a:spLocks noGrp="1"/>
          </p:cNvSpPr>
          <p:nvPr>
            <p:ph idx="1" hasCustomPrompt="1"/>
          </p:nvPr>
        </p:nvSpPr>
        <p:spPr>
          <a:xfrm>
            <a:off x="720000" y="1990800"/>
            <a:ext cx="8172480" cy="5760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5B82"/>
              </a:buClr>
              <a:buSzPct val="80000"/>
              <a:buFontTx/>
              <a:buNone/>
              <a:defRPr sz="22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Clr>
                <a:srgbClr val="005B82"/>
              </a:buClr>
              <a:buSzPct val="80000"/>
              <a:buFont typeface="Wingdings" pitchFamily="2" charset="2"/>
              <a:buNone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rgbClr val="005B82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5pPr>
          </a:lstStyle>
          <a:p>
            <a:r>
              <a:rPr lang="de-DE" dirty="0" smtClean="0"/>
              <a:t>Überschrift zu einem Thema mit Objekten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idx="18"/>
          </p:nvPr>
        </p:nvSpPr>
        <p:spPr>
          <a:xfrm>
            <a:off x="723941" y="5408353"/>
            <a:ext cx="3632036" cy="540927"/>
          </a:xfrm>
          <a:prstGeom prst="rect">
            <a:avLst/>
          </a:prstGeom>
        </p:spPr>
        <p:txBody>
          <a:bodyPr lIns="36000" tIns="0" rIns="0" bIns="0"/>
          <a:lstStyle>
            <a:lvl1pPr marL="0" indent="0">
              <a:buFontTx/>
              <a:buNone/>
              <a:defRPr sz="1100" i="1">
                <a:solidFill>
                  <a:srgbClr val="5151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Blindtext für eine Bildunterschrift</a:t>
            </a:r>
            <a:endParaRPr lang="de-DE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728682" y="1156475"/>
            <a:ext cx="7488000" cy="5760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de-DE" sz="2800" b="1" baseline="0">
                <a:solidFill>
                  <a:srgbClr val="005B8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0" lvl="0" indent="0" algn="l">
              <a:spcBef>
                <a:spcPct val="20000"/>
              </a:spcBef>
              <a:buClr>
                <a:srgbClr val="005B82"/>
              </a:buClr>
              <a:buSzPct val="80000"/>
              <a:buFontTx/>
            </a:pPr>
            <a:r>
              <a:rPr lang="de-DE" dirty="0" smtClean="0"/>
              <a:t>Platzhalter Titel</a:t>
            </a:r>
            <a:endParaRPr lang="de-DE" dirty="0"/>
          </a:p>
        </p:txBody>
      </p:sp>
      <p:sp>
        <p:nvSpPr>
          <p:cNvPr id="20" name="Inhaltsplatzhalter 13"/>
          <p:cNvSpPr>
            <a:spLocks noGrp="1"/>
          </p:cNvSpPr>
          <p:nvPr>
            <p:ph idx="22"/>
          </p:nvPr>
        </p:nvSpPr>
        <p:spPr>
          <a:xfrm>
            <a:off x="4756315" y="5408551"/>
            <a:ext cx="3632036" cy="540927"/>
          </a:xfrm>
          <a:prstGeom prst="rect">
            <a:avLst/>
          </a:prstGeom>
        </p:spPr>
        <p:txBody>
          <a:bodyPr lIns="36000" tIns="0" rIns="0" bIns="0"/>
          <a:lstStyle>
            <a:lvl1pPr marL="0" indent="0">
              <a:buFontTx/>
              <a:buNone/>
              <a:defRPr sz="1100" i="1">
                <a:solidFill>
                  <a:srgbClr val="5151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Blindtext für eine Bildunterschrift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24"/>
          </p:nvPr>
        </p:nvSpPr>
        <p:spPr>
          <a:xfrm>
            <a:off x="755650" y="2852936"/>
            <a:ext cx="3600326" cy="23040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3" name="Inhaltsplatzhalter 6"/>
          <p:cNvSpPr>
            <a:spLocks noGrp="1"/>
          </p:cNvSpPr>
          <p:nvPr>
            <p:ph sz="quarter" idx="25"/>
          </p:nvPr>
        </p:nvSpPr>
        <p:spPr>
          <a:xfrm>
            <a:off x="4788024" y="2852936"/>
            <a:ext cx="3600326" cy="23040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000" y="151200"/>
            <a:ext cx="1440000" cy="46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0717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20000" y="6356350"/>
            <a:ext cx="21336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EB9AEA1-3281-46F0-9EDB-48FF2E5FF26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0" y="2286000"/>
            <a:ext cx="126000" cy="2286000"/>
          </a:xfrm>
          <a:prstGeom prst="rect">
            <a:avLst/>
          </a:prstGeom>
          <a:solidFill>
            <a:srgbClr val="B9B9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5B82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26000" y="2286000"/>
            <a:ext cx="126000" cy="2286000"/>
          </a:xfrm>
          <a:prstGeom prst="rect">
            <a:avLst/>
          </a:prstGeom>
          <a:solidFill>
            <a:srgbClr val="51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9C9C9C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0"/>
            <a:ext cx="126000" cy="2286000"/>
          </a:xfrm>
          <a:prstGeom prst="rect">
            <a:avLst/>
          </a:prstGeom>
          <a:solidFill>
            <a:srgbClr val="005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5B82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26000" y="0"/>
            <a:ext cx="126000" cy="2286000"/>
          </a:xfrm>
          <a:prstGeom prst="rect">
            <a:avLst/>
          </a:prstGeom>
          <a:solidFill>
            <a:srgbClr val="9C9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9C9C9C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0" y="4572000"/>
            <a:ext cx="126000" cy="22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5B82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26000" y="4572000"/>
            <a:ext cx="126000" cy="2286000"/>
          </a:xfrm>
          <a:prstGeom prst="rect">
            <a:avLst/>
          </a:prstGeom>
          <a:solidFill>
            <a:srgbClr val="9C9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9C9C9C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 rot="-5400000">
            <a:off x="-1076400" y="5665703"/>
            <a:ext cx="2276872" cy="1077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700" dirty="0" smtClean="0">
                <a:solidFill>
                  <a:srgbClr val="515151"/>
                </a:solidFill>
                <a:latin typeface="Arial" pitchFamily="34" charset="0"/>
                <a:cs typeface="Arial" pitchFamily="34" charset="0"/>
              </a:rPr>
              <a:t>Mitglied der Helmholtz-Gemeinschaft</a:t>
            </a:r>
            <a:endParaRPr lang="de-DE" sz="700" dirty="0">
              <a:solidFill>
                <a:srgbClr val="51515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82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6"/>
          </p:nvPr>
        </p:nvSpPr>
        <p:spPr>
          <a:xfrm>
            <a:off x="953075" y="5949280"/>
            <a:ext cx="6490509" cy="576064"/>
          </a:xfrm>
        </p:spPr>
        <p:txBody>
          <a:bodyPr/>
          <a:lstStyle/>
          <a:p>
            <a:r>
              <a:rPr lang="de-DE" dirty="0" smtClean="0"/>
              <a:t>19</a:t>
            </a:r>
            <a:r>
              <a:rPr lang="de-DE" sz="1400" kern="1200" dirty="0" smtClean="0">
                <a:solidFill>
                  <a:schemeClr val="bg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. </a:t>
            </a:r>
            <a:r>
              <a:rPr lang="de-DE" dirty="0" smtClean="0"/>
              <a:t>September</a:t>
            </a:r>
            <a:r>
              <a:rPr lang="de-DE" sz="1400" kern="1200" dirty="0" smtClean="0">
                <a:solidFill>
                  <a:schemeClr val="bg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2014 | </a:t>
            </a:r>
            <a:r>
              <a:rPr lang="de-DE" dirty="0" smtClean="0"/>
              <a:t>Prof. (</a:t>
            </a:r>
            <a:r>
              <a:rPr lang="de-DE" dirty="0" err="1" smtClean="0"/>
              <a:t>apl</a:t>
            </a:r>
            <a:r>
              <a:rPr lang="de-DE" dirty="0" smtClean="0"/>
              <a:t>.) Dr. Silke Lux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27584" y="2708920"/>
            <a:ext cx="7632848" cy="576064"/>
          </a:xfrm>
        </p:spPr>
        <p:txBody>
          <a:bodyPr/>
          <a:lstStyle/>
          <a:p>
            <a:r>
              <a:rPr lang="de-DE" altLang="de-DE" dirty="0"/>
              <a:t>Neuropsychological </a:t>
            </a:r>
            <a:r>
              <a:rPr lang="de-DE" altLang="de-DE" dirty="0" err="1"/>
              <a:t>and</a:t>
            </a:r>
            <a:r>
              <a:rPr lang="de-DE" altLang="de-DE" dirty="0"/>
              <a:t> </a:t>
            </a:r>
            <a:r>
              <a:rPr lang="de-DE" altLang="de-DE" dirty="0" err="1"/>
              <a:t>brain</a:t>
            </a:r>
            <a:r>
              <a:rPr lang="de-DE" altLang="de-DE" dirty="0"/>
              <a:t> </a:t>
            </a:r>
            <a:r>
              <a:rPr lang="de-DE" altLang="de-DE" dirty="0" err="1" smtClean="0"/>
              <a:t>volume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differences</a:t>
            </a:r>
            <a:r>
              <a:rPr lang="de-DE" altLang="de-DE" dirty="0" smtClean="0"/>
              <a:t> </a:t>
            </a:r>
            <a:r>
              <a:rPr lang="de-DE" altLang="de-DE" dirty="0"/>
              <a:t>in </a:t>
            </a:r>
            <a:r>
              <a:rPr lang="de-DE" altLang="de-DE" dirty="0" err="1"/>
              <a:t>patients</a:t>
            </a:r>
            <a:r>
              <a:rPr lang="de-DE" altLang="de-DE" dirty="0"/>
              <a:t> </a:t>
            </a:r>
            <a:r>
              <a:rPr lang="de-DE" altLang="de-DE" dirty="0" err="1"/>
              <a:t>with</a:t>
            </a:r>
            <a:r>
              <a:rPr lang="de-DE" altLang="de-DE" dirty="0"/>
              <a:t> </a:t>
            </a:r>
            <a:r>
              <a:rPr lang="de-DE" altLang="de-DE" dirty="0" err="1"/>
              <a:t>left</a:t>
            </a:r>
            <a:r>
              <a:rPr lang="de-DE" altLang="de-DE" dirty="0"/>
              <a:t> </a:t>
            </a:r>
            <a:r>
              <a:rPr lang="de-DE" altLang="de-DE" dirty="0" err="1"/>
              <a:t>and</a:t>
            </a:r>
            <a:r>
              <a:rPr lang="de-DE" altLang="de-DE" dirty="0"/>
              <a:t> </a:t>
            </a:r>
            <a:r>
              <a:rPr lang="de-DE" altLang="de-DE" dirty="0" err="1"/>
              <a:t>right</a:t>
            </a:r>
            <a:r>
              <a:rPr lang="de-DE" altLang="de-DE" dirty="0"/>
              <a:t> </a:t>
            </a:r>
            <a:r>
              <a:rPr lang="de-DE" altLang="de-DE" dirty="0" err="1"/>
              <a:t>beginning</a:t>
            </a:r>
            <a:r>
              <a:rPr lang="de-DE" altLang="de-DE" dirty="0"/>
              <a:t> </a:t>
            </a:r>
            <a:r>
              <a:rPr lang="de-DE" altLang="de-DE" dirty="0" err="1" smtClean="0"/>
              <a:t>Corticobasal</a:t>
            </a:r>
            <a:r>
              <a:rPr lang="de-DE" altLang="de-DE" dirty="0" smtClean="0"/>
              <a:t> Syndrome</a:t>
            </a:r>
            <a:endParaRPr lang="de-DE" altLang="de-DE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28469"/>
            <a:ext cx="26289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eck 4"/>
          <p:cNvSpPr/>
          <p:nvPr/>
        </p:nvSpPr>
        <p:spPr>
          <a:xfrm>
            <a:off x="971600" y="4616261"/>
            <a:ext cx="727280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de-DE" altLang="de-DE" sz="1400" dirty="0" smtClean="0">
                <a:solidFill>
                  <a:schemeClr val="bg1"/>
                </a:solidFill>
              </a:rPr>
              <a:t>K</a:t>
            </a:r>
            <a:r>
              <a:rPr lang="de-DE" altLang="de-DE" sz="1400" dirty="0">
                <a:solidFill>
                  <a:schemeClr val="bg1"/>
                </a:solidFill>
              </a:rPr>
              <a:t>. </a:t>
            </a:r>
            <a:r>
              <a:rPr lang="de-DE" altLang="de-DE" sz="1400" dirty="0" err="1" smtClean="0">
                <a:solidFill>
                  <a:schemeClr val="bg1"/>
                </a:solidFill>
              </a:rPr>
              <a:t>Jütten</a:t>
            </a:r>
            <a:r>
              <a:rPr lang="de-DE" altLang="de-DE" sz="1400" dirty="0" smtClean="0">
                <a:solidFill>
                  <a:schemeClr val="bg1"/>
                </a:solidFill>
              </a:rPr>
              <a:t>, </a:t>
            </a:r>
            <a:r>
              <a:rPr lang="de-DE" altLang="de-DE" sz="1400" dirty="0">
                <a:solidFill>
                  <a:schemeClr val="bg1"/>
                </a:solidFill>
              </a:rPr>
              <a:t>P. </a:t>
            </a:r>
            <a:r>
              <a:rPr lang="de-DE" altLang="de-DE" sz="1400" dirty="0" smtClean="0">
                <a:solidFill>
                  <a:schemeClr val="bg1"/>
                </a:solidFill>
              </a:rPr>
              <a:t>Pieperhoff, </a:t>
            </a:r>
            <a:r>
              <a:rPr lang="de-DE" altLang="de-DE" sz="1400" dirty="0">
                <a:solidFill>
                  <a:schemeClr val="bg1"/>
                </a:solidFill>
              </a:rPr>
              <a:t>M. </a:t>
            </a:r>
            <a:r>
              <a:rPr lang="de-DE" altLang="de-DE" sz="1400" dirty="0" err="1" smtClean="0">
                <a:solidFill>
                  <a:schemeClr val="bg1"/>
                </a:solidFill>
              </a:rPr>
              <a:t>Südmeyer</a:t>
            </a:r>
            <a:r>
              <a:rPr lang="de-DE" altLang="de-DE" sz="1400" dirty="0" smtClean="0">
                <a:solidFill>
                  <a:schemeClr val="bg1"/>
                </a:solidFill>
              </a:rPr>
              <a:t>, </a:t>
            </a:r>
            <a:r>
              <a:rPr lang="de-DE" altLang="de-DE" sz="1400" dirty="0">
                <a:solidFill>
                  <a:schemeClr val="bg1"/>
                </a:solidFill>
              </a:rPr>
              <a:t>S. </a:t>
            </a:r>
            <a:r>
              <a:rPr lang="de-DE" altLang="de-DE" sz="1400" dirty="0" err="1" smtClean="0">
                <a:solidFill>
                  <a:schemeClr val="bg1"/>
                </a:solidFill>
              </a:rPr>
              <a:t>Ferrea</a:t>
            </a:r>
            <a:r>
              <a:rPr lang="de-DE" altLang="de-DE" sz="1400" dirty="0" smtClean="0">
                <a:solidFill>
                  <a:schemeClr val="bg1"/>
                </a:solidFill>
              </a:rPr>
              <a:t>, </a:t>
            </a:r>
            <a:r>
              <a:rPr lang="de-DE" altLang="de-DE" sz="1400" dirty="0">
                <a:solidFill>
                  <a:schemeClr val="bg1"/>
                </a:solidFill>
              </a:rPr>
              <a:t>S. </a:t>
            </a:r>
            <a:r>
              <a:rPr lang="de-DE" altLang="de-DE" sz="1400" dirty="0" smtClean="0">
                <a:solidFill>
                  <a:schemeClr val="bg1"/>
                </a:solidFill>
              </a:rPr>
              <a:t>Caspers, </a:t>
            </a:r>
            <a:r>
              <a:rPr lang="de-DE" altLang="de-DE" sz="1400" dirty="0">
                <a:solidFill>
                  <a:schemeClr val="bg1"/>
                </a:solidFill>
              </a:rPr>
              <a:t>K. </a:t>
            </a:r>
            <a:r>
              <a:rPr lang="de-DE" altLang="de-DE" sz="1400" dirty="0" smtClean="0">
                <a:solidFill>
                  <a:schemeClr val="bg1"/>
                </a:solidFill>
              </a:rPr>
              <a:t>Zilles, A</a:t>
            </a:r>
            <a:r>
              <a:rPr lang="de-DE" altLang="de-DE" sz="1400" dirty="0">
                <a:solidFill>
                  <a:schemeClr val="bg1"/>
                </a:solidFill>
              </a:rPr>
              <a:t>. </a:t>
            </a:r>
            <a:r>
              <a:rPr lang="de-DE" altLang="de-DE" sz="1400" dirty="0" smtClean="0">
                <a:solidFill>
                  <a:schemeClr val="bg1"/>
                </a:solidFill>
              </a:rPr>
              <a:t>Schnitzler, </a:t>
            </a:r>
          </a:p>
          <a:p>
            <a:pPr algn="ctr">
              <a:spcBef>
                <a:spcPts val="1200"/>
              </a:spcBef>
            </a:pPr>
            <a:r>
              <a:rPr lang="de-DE" altLang="de-DE" sz="1400" dirty="0" smtClean="0">
                <a:solidFill>
                  <a:schemeClr val="bg1"/>
                </a:solidFill>
              </a:rPr>
              <a:t>K</a:t>
            </a:r>
            <a:r>
              <a:rPr lang="de-DE" altLang="de-DE" sz="1400" dirty="0">
                <a:solidFill>
                  <a:schemeClr val="bg1"/>
                </a:solidFill>
              </a:rPr>
              <a:t>. </a:t>
            </a:r>
            <a:r>
              <a:rPr lang="de-DE" altLang="de-DE" sz="1400" dirty="0" err="1" smtClean="0">
                <a:solidFill>
                  <a:schemeClr val="bg1"/>
                </a:solidFill>
              </a:rPr>
              <a:t>Amunts</a:t>
            </a:r>
            <a:r>
              <a:rPr lang="de-DE" altLang="de-DE" sz="1400" dirty="0" smtClean="0">
                <a:solidFill>
                  <a:schemeClr val="bg1"/>
                </a:solidFill>
              </a:rPr>
              <a:t>, </a:t>
            </a:r>
            <a:r>
              <a:rPr lang="de-DE" altLang="de-DE" sz="1400" dirty="0">
                <a:solidFill>
                  <a:schemeClr val="bg1"/>
                </a:solidFill>
              </a:rPr>
              <a:t>S. </a:t>
            </a:r>
            <a:r>
              <a:rPr lang="de-DE" altLang="de-DE" sz="1400" dirty="0" smtClean="0">
                <a:solidFill>
                  <a:schemeClr val="bg1"/>
                </a:solidFill>
              </a:rPr>
              <a:t>Lux</a:t>
            </a:r>
          </a:p>
          <a:p>
            <a:pPr algn="ctr">
              <a:spcBef>
                <a:spcPts val="1200"/>
              </a:spcBef>
            </a:pPr>
            <a:r>
              <a:rPr lang="de-DE" altLang="de-DE" sz="1400" dirty="0" err="1" smtClean="0">
                <a:solidFill>
                  <a:schemeClr val="bg1"/>
                </a:solidFill>
              </a:rPr>
              <a:t>Plos</a:t>
            </a:r>
            <a:r>
              <a:rPr lang="de-DE" altLang="de-DE" sz="1400" dirty="0" smtClean="0">
                <a:solidFill>
                  <a:schemeClr val="bg1"/>
                </a:solidFill>
              </a:rPr>
              <a:t> </a:t>
            </a:r>
            <a:r>
              <a:rPr lang="de-DE" altLang="de-DE" sz="1400" dirty="0" err="1" smtClean="0">
                <a:solidFill>
                  <a:schemeClr val="bg1"/>
                </a:solidFill>
              </a:rPr>
              <a:t>One</a:t>
            </a:r>
            <a:r>
              <a:rPr lang="de-DE" altLang="de-DE" sz="1400" smtClean="0">
                <a:solidFill>
                  <a:schemeClr val="bg1"/>
                </a:solidFill>
              </a:rPr>
              <a:t>, </a:t>
            </a:r>
            <a:r>
              <a:rPr lang="de-DE" altLang="de-DE" sz="1400" dirty="0" smtClean="0">
                <a:solidFill>
                  <a:schemeClr val="bg1"/>
                </a:solidFill>
              </a:rPr>
              <a:t>in press</a:t>
            </a:r>
            <a:endParaRPr lang="de-DE" altLang="de-D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0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756408" y="1124808"/>
            <a:ext cx="7488000" cy="576000"/>
          </a:xfrm>
        </p:spPr>
        <p:txBody>
          <a:bodyPr/>
          <a:lstStyle/>
          <a:p>
            <a:r>
              <a:rPr lang="de-DE" dirty="0" err="1" smtClean="0"/>
              <a:t>Introduction</a:t>
            </a: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611560" y="1772816"/>
            <a:ext cx="3384376" cy="3240359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>
              <a:buClr>
                <a:srgbClr val="005B82"/>
              </a:buClr>
              <a:buSzPct val="80000"/>
            </a:pPr>
            <a:r>
              <a:rPr lang="de-DE" sz="2000" b="1" dirty="0" err="1"/>
              <a:t>Cortico</a:t>
            </a:r>
            <a:r>
              <a:rPr lang="de-DE" sz="2000" b="1" dirty="0"/>
              <a:t> basal </a:t>
            </a:r>
            <a:r>
              <a:rPr lang="de-DE" sz="2000" b="1" dirty="0" err="1"/>
              <a:t>syndorme</a:t>
            </a:r>
            <a:r>
              <a:rPr lang="de-DE" sz="2000" b="1" dirty="0"/>
              <a:t> (CBS) </a:t>
            </a:r>
            <a:r>
              <a:rPr lang="de-DE" sz="2000" b="1" dirty="0" err="1"/>
              <a:t>characteristics</a:t>
            </a:r>
            <a:r>
              <a:rPr lang="de-DE" sz="2000" b="1" dirty="0"/>
              <a:t>:</a:t>
            </a:r>
          </a:p>
          <a:p>
            <a:r>
              <a:rPr lang="de-DE" sz="1600" i="1" dirty="0" smtClean="0"/>
              <a:t>   </a:t>
            </a:r>
            <a:r>
              <a:rPr lang="de-DE" sz="1600" i="1" dirty="0" err="1" smtClean="0"/>
              <a:t>Describtion</a:t>
            </a:r>
            <a:r>
              <a:rPr lang="de-DE" sz="1600" i="1" dirty="0" smtClean="0"/>
              <a:t>:</a:t>
            </a:r>
            <a:endParaRPr lang="de-DE" sz="1600" i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400" dirty="0" smtClean="0">
                <a:latin typeface="+mn-lt"/>
                <a:cs typeface="+mn-cs"/>
              </a:rPr>
              <a:t>        - „</a:t>
            </a:r>
            <a:r>
              <a:rPr lang="de-DE" sz="1400" dirty="0">
                <a:latin typeface="+mn-lt"/>
                <a:cs typeface="+mn-cs"/>
              </a:rPr>
              <a:t>atypical </a:t>
            </a:r>
            <a:r>
              <a:rPr lang="de-DE" sz="1400" dirty="0" err="1">
                <a:latin typeface="+mn-lt"/>
                <a:cs typeface="+mn-cs"/>
              </a:rPr>
              <a:t>parkinson</a:t>
            </a:r>
            <a:r>
              <a:rPr lang="de-DE" sz="1400" dirty="0">
                <a:latin typeface="+mn-lt"/>
                <a:cs typeface="+mn-cs"/>
              </a:rPr>
              <a:t> </a:t>
            </a:r>
            <a:r>
              <a:rPr lang="de-DE" sz="1400" dirty="0" err="1">
                <a:latin typeface="+mn-lt"/>
                <a:cs typeface="+mn-cs"/>
              </a:rPr>
              <a:t>syndrom</a:t>
            </a:r>
            <a:r>
              <a:rPr lang="de-DE" sz="1400" dirty="0">
                <a:latin typeface="+mn-lt"/>
                <a:cs typeface="+mn-cs"/>
              </a:rPr>
              <a:t>“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400" dirty="0" smtClean="0">
                <a:latin typeface="+mn-lt"/>
                <a:cs typeface="+mn-cs"/>
              </a:rPr>
              <a:t>        - </a:t>
            </a:r>
            <a:r>
              <a:rPr lang="de-DE" sz="1400" dirty="0" err="1" smtClean="0">
                <a:latin typeface="+mn-lt"/>
                <a:cs typeface="+mn-cs"/>
              </a:rPr>
              <a:t>very</a:t>
            </a:r>
            <a:r>
              <a:rPr lang="de-DE" sz="1400" dirty="0" smtClean="0">
                <a:latin typeface="+mn-lt"/>
                <a:cs typeface="+mn-cs"/>
              </a:rPr>
              <a:t> </a:t>
            </a:r>
            <a:r>
              <a:rPr lang="de-DE" sz="1400" dirty="0">
                <a:latin typeface="+mn-lt"/>
                <a:cs typeface="+mn-cs"/>
              </a:rPr>
              <a:t>rare (&lt; 4:100 000)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400" dirty="0" smtClean="0">
                <a:latin typeface="+mn-lt"/>
                <a:cs typeface="+mn-cs"/>
              </a:rPr>
              <a:t>        - progressive </a:t>
            </a:r>
            <a:endParaRPr lang="de-DE" sz="1400" dirty="0">
              <a:latin typeface="+mn-lt"/>
              <a:cs typeface="+mn-cs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400" dirty="0" smtClean="0">
                <a:latin typeface="+mn-lt"/>
                <a:cs typeface="+mn-cs"/>
              </a:rPr>
              <a:t>        - </a:t>
            </a:r>
            <a:r>
              <a:rPr lang="de-DE" sz="1400" dirty="0" err="1" smtClean="0">
                <a:latin typeface="+mn-lt"/>
                <a:cs typeface="+mn-cs"/>
              </a:rPr>
              <a:t>begin</a:t>
            </a:r>
            <a:r>
              <a:rPr lang="de-DE" sz="1400" dirty="0" smtClean="0">
                <a:latin typeface="+mn-lt"/>
                <a:cs typeface="+mn-cs"/>
              </a:rPr>
              <a:t> </a:t>
            </a:r>
            <a:r>
              <a:rPr lang="de-DE" sz="1400" dirty="0" err="1">
                <a:latin typeface="+mn-lt"/>
                <a:cs typeface="+mn-cs"/>
              </a:rPr>
              <a:t>around</a:t>
            </a:r>
            <a:r>
              <a:rPr lang="de-DE" sz="1400" dirty="0">
                <a:latin typeface="+mn-lt"/>
                <a:cs typeface="+mn-cs"/>
              </a:rPr>
              <a:t> </a:t>
            </a:r>
            <a:r>
              <a:rPr lang="de-DE" sz="1400" dirty="0" err="1">
                <a:latin typeface="+mn-lt"/>
                <a:cs typeface="+mn-cs"/>
              </a:rPr>
              <a:t>age</a:t>
            </a:r>
            <a:r>
              <a:rPr lang="de-DE" sz="1400" dirty="0">
                <a:latin typeface="+mn-lt"/>
                <a:cs typeface="+mn-cs"/>
              </a:rPr>
              <a:t> 60 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19.09.2014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Prof. (</a:t>
            </a:r>
            <a:r>
              <a:rPr lang="de-DE" dirty="0" err="1" smtClean="0"/>
              <a:t>apl</a:t>
            </a:r>
            <a:r>
              <a:rPr lang="de-DE" dirty="0" smtClean="0"/>
              <a:t>.) Dr. S. Lux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AEA1-3281-46F0-9EDB-48FF2E5FF267}" type="slidenum">
              <a:rPr lang="de-DE" smtClean="0"/>
              <a:t>2</a:t>
            </a:fld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4356126" y="3782768"/>
            <a:ext cx="4252025" cy="206210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Research question</a:t>
            </a:r>
            <a:r>
              <a:rPr lang="en-US" sz="2000" b="1" dirty="0">
                <a:latin typeface="+mj-lt"/>
              </a:rPr>
              <a:t>: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Differences in l-CBS and r-CBS in local brain volume and cognitive functions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</a:t>
            </a:r>
            <a:r>
              <a:rPr lang="en-US" dirty="0" smtClean="0"/>
              <a:t>Evidence of differences </a:t>
            </a:r>
            <a:r>
              <a:rPr lang="en-US" dirty="0"/>
              <a:t>in hemispheric susceptibility to disease-related changes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18456" y="3751991"/>
            <a:ext cx="3384376" cy="212365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de-DE" sz="1600" i="1" dirty="0"/>
              <a:t>Clinical </a:t>
            </a:r>
            <a:r>
              <a:rPr lang="de-DE" sz="1600" i="1" dirty="0" err="1"/>
              <a:t>signs</a:t>
            </a:r>
            <a:r>
              <a:rPr lang="de-DE" sz="1600" i="1" dirty="0"/>
              <a:t>:</a:t>
            </a:r>
          </a:p>
          <a:p>
            <a:r>
              <a:rPr lang="en-US" sz="1400" dirty="0" smtClean="0"/>
              <a:t>    Movement </a:t>
            </a:r>
            <a:r>
              <a:rPr lang="en-US" sz="1400" dirty="0"/>
              <a:t>impairment: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</a:t>
            </a:r>
            <a:r>
              <a:rPr lang="en-US" sz="1400" dirty="0">
                <a:sym typeface="Wingdings" panose="05000000000000000000" pitchFamily="2" charset="2"/>
              </a:rPr>
              <a:t>-</a:t>
            </a:r>
            <a:r>
              <a:rPr lang="en-US" sz="1400" dirty="0" smtClean="0"/>
              <a:t> starts </a:t>
            </a:r>
            <a:r>
              <a:rPr lang="en-US" sz="1400" dirty="0"/>
              <a:t>unilateral (one sided) </a:t>
            </a:r>
            <a:r>
              <a:rPr lang="en-US" sz="1400" dirty="0" smtClean="0"/>
              <a:t> 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</a:t>
            </a:r>
            <a:r>
              <a:rPr lang="en-US" sz="1400" dirty="0" smtClean="0">
                <a:sym typeface="Wingdings" panose="05000000000000000000" pitchFamily="2" charset="2"/>
              </a:rPr>
              <a:t>- </a:t>
            </a:r>
            <a:r>
              <a:rPr lang="en-US" sz="1400" dirty="0" smtClean="0"/>
              <a:t>paucity </a:t>
            </a:r>
            <a:r>
              <a:rPr lang="en-US" sz="1400" dirty="0"/>
              <a:t>of movement </a:t>
            </a:r>
          </a:p>
          <a:p>
            <a:r>
              <a:rPr lang="en-US" sz="1400" dirty="0" smtClean="0"/>
              <a:t>      - muscle </a:t>
            </a:r>
            <a:r>
              <a:rPr lang="en-US" sz="1400" dirty="0"/>
              <a:t>rigidity </a:t>
            </a:r>
          </a:p>
          <a:p>
            <a:r>
              <a:rPr lang="en-US" sz="1400" dirty="0" smtClean="0"/>
              <a:t>      - tremor</a:t>
            </a:r>
            <a:endParaRPr lang="en-US" sz="1400" dirty="0"/>
          </a:p>
          <a:p>
            <a:r>
              <a:rPr lang="en-US" sz="1400" dirty="0" smtClean="0"/>
              <a:t>    Cognitive </a:t>
            </a:r>
            <a:r>
              <a:rPr lang="en-US" sz="1400" dirty="0"/>
              <a:t>impairment:</a:t>
            </a:r>
          </a:p>
          <a:p>
            <a:r>
              <a:rPr lang="en-US" sz="1400" dirty="0" smtClean="0"/>
              <a:t>      - language symptoms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- later other cognitive </a:t>
            </a:r>
            <a:r>
              <a:rPr lang="en-US" sz="1400" dirty="0"/>
              <a:t>symptoms</a:t>
            </a:r>
            <a:r>
              <a:rPr lang="de-DE" dirty="0"/>
              <a:t>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356126" y="1769323"/>
            <a:ext cx="4252025" cy="157222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spcAft>
                <a:spcPts val="500"/>
              </a:spcAft>
              <a:buClr>
                <a:srgbClr val="005B82"/>
              </a:buClr>
              <a:buSzPct val="80000"/>
            </a:pP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Background:</a:t>
            </a:r>
          </a:p>
          <a:p>
            <a:r>
              <a:rPr lang="en-US" dirty="0"/>
              <a:t>Previous studies did not separate </a:t>
            </a:r>
            <a:endParaRPr lang="en-US" dirty="0" smtClean="0"/>
          </a:p>
          <a:p>
            <a:r>
              <a:rPr lang="en-US" dirty="0" smtClean="0"/>
              <a:t>left (l-) from (r-) </a:t>
            </a:r>
            <a:r>
              <a:rPr lang="en-US" dirty="0"/>
              <a:t>right beginning </a:t>
            </a:r>
            <a:r>
              <a:rPr lang="en-US" dirty="0" smtClean="0"/>
              <a:t>CBS patients</a:t>
            </a:r>
            <a:endParaRPr lang="en-US" dirty="0"/>
          </a:p>
          <a:p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041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19.09.2014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Prof. (</a:t>
            </a:r>
            <a:r>
              <a:rPr lang="de-DE" dirty="0" err="1" smtClean="0"/>
              <a:t>apl</a:t>
            </a:r>
            <a:r>
              <a:rPr lang="de-DE" dirty="0" smtClean="0"/>
              <a:t>.) Dr. S. Lux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AEA1-3281-46F0-9EDB-48FF2E5FF267}" type="slidenum">
              <a:rPr lang="de-DE" smtClean="0"/>
              <a:t>3</a:t>
            </a:fld>
            <a:endParaRPr lang="de-DE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Subjects</a:t>
            </a:r>
            <a:endParaRPr lang="de-DE" dirty="0"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Methods</a:t>
            </a:r>
            <a:endParaRPr lang="de-DE" dirty="0"/>
          </a:p>
        </p:txBody>
      </p:sp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956735"/>
              </p:ext>
            </p:extLst>
          </p:nvPr>
        </p:nvGraphicFramePr>
        <p:xfrm>
          <a:off x="611560" y="2636912"/>
          <a:ext cx="4896544" cy="2801427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603603"/>
                <a:gridCol w="1060693"/>
                <a:gridCol w="1080120"/>
                <a:gridCol w="1152128"/>
              </a:tblGrid>
              <a:tr h="6088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noProof="0" dirty="0">
                          <a:effectLst/>
                        </a:rPr>
                        <a:t> </a:t>
                      </a:r>
                      <a:endParaRPr lang="en-US" sz="20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l-CBS</a:t>
                      </a:r>
                      <a:endParaRPr lang="en-US" sz="20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r-CBS</a:t>
                      </a:r>
                      <a:endParaRPr lang="en-US" sz="20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controls</a:t>
                      </a:r>
                      <a:endParaRPr lang="en-US" sz="20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3906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</a:rPr>
                        <a:t>N</a:t>
                      </a:r>
                      <a:endParaRPr lang="en-US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</a:rPr>
                        <a:t>4</a:t>
                      </a:r>
                      <a:endParaRPr lang="en-US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</a:rPr>
                        <a:t>4</a:t>
                      </a:r>
                      <a:endParaRPr lang="en-US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</a:rPr>
                        <a:t>8</a:t>
                      </a:r>
                      <a:endParaRPr lang="en-US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4029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noProof="0" dirty="0">
                          <a:effectLst/>
                        </a:rPr>
                        <a:t>Gender </a:t>
                      </a:r>
                      <a:r>
                        <a:rPr lang="en-US" sz="1800" noProof="0" dirty="0" smtClean="0">
                          <a:effectLst/>
                        </a:rPr>
                        <a:t> (m/f)</a:t>
                      </a:r>
                      <a:endParaRPr lang="en-US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</a:rPr>
                        <a:t>(2/2)</a:t>
                      </a:r>
                      <a:endParaRPr lang="en-US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</a:rPr>
                        <a:t>(2/2)</a:t>
                      </a:r>
                      <a:endParaRPr lang="en-US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</a:rPr>
                        <a:t>(4/4)</a:t>
                      </a:r>
                      <a:endParaRPr lang="en-US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576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noProof="0" dirty="0">
                          <a:effectLst/>
                        </a:rPr>
                        <a:t>Age </a:t>
                      </a:r>
                      <a:r>
                        <a:rPr lang="en-US" sz="1800" noProof="0" dirty="0" smtClean="0">
                          <a:effectLst/>
                        </a:rPr>
                        <a:t>in years (SD</a:t>
                      </a:r>
                      <a:r>
                        <a:rPr lang="en-US" sz="1800" noProof="0" dirty="0">
                          <a:effectLst/>
                        </a:rPr>
                        <a:t>)</a:t>
                      </a:r>
                      <a:endParaRPr lang="en-US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</a:rPr>
                        <a:t>68 </a:t>
                      </a:r>
                      <a:r>
                        <a:rPr lang="en-US" sz="1800" noProof="0" dirty="0">
                          <a:effectLst/>
                        </a:rPr>
                        <a:t>(</a:t>
                      </a:r>
                      <a:r>
                        <a:rPr lang="en-US" sz="1800" noProof="0" dirty="0" smtClean="0">
                          <a:effectLst/>
                        </a:rPr>
                        <a:t>9)</a:t>
                      </a:r>
                      <a:endParaRPr lang="en-US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</a:rPr>
                        <a:t>68 </a:t>
                      </a:r>
                      <a:r>
                        <a:rPr lang="en-US" sz="1800" noProof="0" dirty="0">
                          <a:effectLst/>
                        </a:rPr>
                        <a:t>(</a:t>
                      </a:r>
                      <a:r>
                        <a:rPr lang="en-US" sz="1800" noProof="0" dirty="0" smtClean="0">
                          <a:effectLst/>
                        </a:rPr>
                        <a:t>4)</a:t>
                      </a:r>
                      <a:endParaRPr lang="en-US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</a:rPr>
                        <a:t>65 (8)</a:t>
                      </a:r>
                      <a:endParaRPr lang="en-US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8227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</a:rPr>
                        <a:t>Duration in</a:t>
                      </a:r>
                      <a:r>
                        <a:rPr lang="en-US" sz="1800" baseline="0" noProof="0" dirty="0" smtClean="0">
                          <a:effectLst/>
                        </a:rPr>
                        <a:t> years</a:t>
                      </a:r>
                      <a:r>
                        <a:rPr lang="en-US" sz="1800" noProof="0" dirty="0" smtClean="0">
                          <a:effectLst/>
                        </a:rPr>
                        <a:t> </a:t>
                      </a:r>
                      <a:r>
                        <a:rPr lang="en-US" sz="1800" noProof="0" dirty="0">
                          <a:effectLst/>
                        </a:rPr>
                        <a:t>(SD) </a:t>
                      </a:r>
                      <a:endParaRPr lang="en-US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noProof="0" dirty="0">
                          <a:effectLst/>
                        </a:rPr>
                        <a:t>3,5 (</a:t>
                      </a:r>
                      <a:r>
                        <a:rPr lang="en-US" sz="1800" noProof="0" dirty="0" smtClean="0">
                          <a:effectLst/>
                        </a:rPr>
                        <a:t>1)</a:t>
                      </a:r>
                      <a:endParaRPr lang="en-US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noProof="0" dirty="0">
                          <a:effectLst/>
                        </a:rPr>
                        <a:t>3,8 (</a:t>
                      </a:r>
                      <a:r>
                        <a:rPr lang="en-US" sz="1800" noProof="0" dirty="0" smtClean="0">
                          <a:effectLst/>
                        </a:rPr>
                        <a:t>1)</a:t>
                      </a:r>
                      <a:endParaRPr lang="en-US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noProof="0" dirty="0">
                          <a:effectLst/>
                        </a:rPr>
                        <a:t>-</a:t>
                      </a:r>
                      <a:endParaRPr lang="en-US" sz="18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5796136" y="1946895"/>
            <a:ext cx="2659702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  <a:buClr>
                <a:srgbClr val="005B82"/>
              </a:buClr>
              <a:buSzPct val="80000"/>
            </a:pPr>
            <a:r>
              <a:rPr lang="de-DE" sz="2200" dirty="0" err="1" smtClean="0">
                <a:latin typeface="Arial" pitchFamily="34" charset="0"/>
                <a:cs typeface="Arial" pitchFamily="34" charset="0"/>
              </a:rPr>
              <a:t>Measurements</a:t>
            </a:r>
            <a:endParaRPr lang="de-DE" sz="2200" dirty="0">
              <a:latin typeface="Arial" pitchFamily="34" charset="0"/>
              <a:cs typeface="Arial" pitchFamily="34" charset="0"/>
            </a:endParaRPr>
          </a:p>
          <a:p>
            <a:endParaRPr lang="de-DE" dirty="0" smtClean="0"/>
          </a:p>
          <a:p>
            <a:r>
              <a:rPr lang="de-DE" u="sng" dirty="0" smtClean="0"/>
              <a:t>Brain </a:t>
            </a:r>
            <a:r>
              <a:rPr lang="de-DE" u="sng" dirty="0" err="1" smtClean="0"/>
              <a:t>volume</a:t>
            </a:r>
            <a:endParaRPr lang="de-DE" u="sng" dirty="0" smtClean="0"/>
          </a:p>
          <a:p>
            <a:r>
              <a:rPr lang="de-DE" dirty="0" err="1" smtClean="0"/>
              <a:t>Deformationfield-based</a:t>
            </a:r>
            <a:endParaRPr lang="de-DE" dirty="0"/>
          </a:p>
          <a:p>
            <a:r>
              <a:rPr lang="de-DE" dirty="0" err="1" smtClean="0"/>
              <a:t>Morphometry</a:t>
            </a:r>
            <a:r>
              <a:rPr lang="de-DE" dirty="0" smtClean="0"/>
              <a:t> (DBM) on </a:t>
            </a:r>
          </a:p>
          <a:p>
            <a:r>
              <a:rPr lang="de-DE" dirty="0" err="1" smtClean="0"/>
              <a:t>structural</a:t>
            </a:r>
            <a:r>
              <a:rPr lang="de-DE" dirty="0" smtClean="0"/>
              <a:t> MRI</a:t>
            </a:r>
          </a:p>
          <a:p>
            <a:endParaRPr lang="de-DE" dirty="0"/>
          </a:p>
          <a:p>
            <a:r>
              <a:rPr lang="de-DE" u="sng" dirty="0" err="1" smtClean="0"/>
              <a:t>Cognitive</a:t>
            </a:r>
            <a:r>
              <a:rPr lang="de-DE" u="sng" dirty="0" smtClean="0"/>
              <a:t> </a:t>
            </a:r>
            <a:r>
              <a:rPr lang="de-DE" u="sng" dirty="0" err="1" smtClean="0"/>
              <a:t>functions</a:t>
            </a:r>
            <a:endParaRPr lang="de-DE" u="sng" dirty="0" smtClean="0"/>
          </a:p>
          <a:p>
            <a:r>
              <a:rPr lang="de-DE" dirty="0" smtClean="0"/>
              <a:t>Neuropsychological</a:t>
            </a:r>
          </a:p>
          <a:p>
            <a:r>
              <a:rPr lang="de-DE" dirty="0" err="1"/>
              <a:t>i</a:t>
            </a:r>
            <a:r>
              <a:rPr lang="de-DE" dirty="0" err="1" smtClean="0"/>
              <a:t>nvestigation</a:t>
            </a:r>
            <a:r>
              <a:rPr lang="de-DE" dirty="0" smtClean="0"/>
              <a:t> </a:t>
            </a:r>
            <a:r>
              <a:rPr lang="de-DE" dirty="0"/>
              <a:t>(</a:t>
            </a:r>
            <a:r>
              <a:rPr lang="de-DE" dirty="0" smtClean="0"/>
              <a:t>11 </a:t>
            </a:r>
            <a:r>
              <a:rPr lang="de-DE" dirty="0" err="1" smtClean="0"/>
              <a:t>tests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idx="2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2065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19.09.2014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Prof. (</a:t>
            </a:r>
            <a:r>
              <a:rPr lang="de-DE" dirty="0" err="1" smtClean="0"/>
              <a:t>apl</a:t>
            </a:r>
            <a:r>
              <a:rPr lang="de-DE" dirty="0" smtClean="0"/>
              <a:t>.) Dr. S. Lux</a:t>
            </a:r>
            <a:endParaRPr lang="de-DE" dirty="0"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88000" cy="576000"/>
          </a:xfrm>
        </p:spPr>
        <p:txBody>
          <a:bodyPr/>
          <a:lstStyle/>
          <a:p>
            <a:r>
              <a:rPr lang="de-DE" dirty="0" err="1" smtClean="0"/>
              <a:t>Results</a:t>
            </a:r>
            <a:endParaRPr lang="de-DE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44" y="1248854"/>
            <a:ext cx="3239597" cy="174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44" y="2995550"/>
            <a:ext cx="3239597" cy="1724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362337" y="825596"/>
            <a:ext cx="23823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/>
              <a:t>Brain </a:t>
            </a:r>
            <a:r>
              <a:rPr lang="de-DE" sz="1400" b="1" dirty="0" err="1"/>
              <a:t>volume</a:t>
            </a:r>
            <a:r>
              <a:rPr lang="de-DE" sz="1400" b="1" dirty="0"/>
              <a:t> </a:t>
            </a:r>
            <a:r>
              <a:rPr lang="de-DE" sz="1400" b="1" dirty="0" err="1" smtClean="0"/>
              <a:t>differences</a:t>
            </a:r>
            <a:endParaRPr lang="de-DE" sz="1400" b="1" dirty="0"/>
          </a:p>
        </p:txBody>
      </p:sp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407333"/>
              </p:ext>
            </p:extLst>
          </p:nvPr>
        </p:nvGraphicFramePr>
        <p:xfrm>
          <a:off x="4716016" y="764704"/>
          <a:ext cx="3528391" cy="56163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7147"/>
                <a:gridCol w="608994"/>
                <a:gridCol w="582250"/>
              </a:tblGrid>
              <a:tr h="48529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Cognitive functions</a:t>
                      </a:r>
                      <a:endParaRPr lang="en-US" sz="14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l-CBS</a:t>
                      </a:r>
                      <a:endParaRPr lang="en-US" sz="1200" b="1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r-CBS</a:t>
                      </a:r>
                      <a:endParaRPr lang="en-US" sz="1200" b="1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</a:tr>
              <a:tr h="13202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de-DE" sz="1000" i="1" dirty="0">
                          <a:effectLst/>
                          <a:latin typeface="Arial"/>
                          <a:ea typeface="Calibri"/>
                        </a:rPr>
                        <a:t> </a:t>
                      </a:r>
                      <a:r>
                        <a:rPr lang="en-US" sz="1000" i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</a:rPr>
                        <a:t>Memory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000" i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</a:rPr>
                        <a:t>  </a:t>
                      </a:r>
                      <a:r>
                        <a:rPr lang="en-US" sz="1000" i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</a:rPr>
                        <a:t>verbal working memory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000" i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</a:rPr>
                        <a:t>  visual spatial</a:t>
                      </a:r>
                      <a:r>
                        <a:rPr lang="en-US" sz="1000" i="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</a:rPr>
                        <a:t> working memory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000" i="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</a:rPr>
                        <a:t>  verbal episodic memory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000" i="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</a:rPr>
                        <a:t>  figural memory</a:t>
                      </a:r>
                      <a:endParaRPr lang="de-DE" sz="1000" i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de-DE" sz="1000" b="1" i="1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+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+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-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+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de-DE" sz="1000" b="1" i="1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+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+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+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+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5463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000" i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</a:rPr>
                        <a:t>Attention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000" i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</a:rPr>
                        <a:t>  procession speed</a:t>
                      </a:r>
                    </a:p>
                  </a:txBody>
                  <a:tcPr marL="34925" marR="34925" marT="34924" marB="3492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de-DE" sz="1000" b="1" i="1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+</a:t>
                      </a:r>
                      <a:endParaRPr lang="de-DE" sz="1000" b="1" i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</a:txBody>
                  <a:tcPr marL="34925" marR="34925" marT="34924" marB="3492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de-DE" sz="1000" b="1" i="1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de-DE" sz="1000" b="1" i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+</a:t>
                      </a:r>
                      <a:endParaRPr lang="de-DE" sz="1000" b="1" i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</a:txBody>
                  <a:tcPr marL="34925" marR="34925" marT="34924" marB="34924">
                    <a:solidFill>
                      <a:schemeClr val="bg2"/>
                    </a:solidFill>
                  </a:tcPr>
                </a:tc>
              </a:tr>
              <a:tr h="5463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</a:rPr>
                        <a:t>Executive </a:t>
                      </a:r>
                      <a:r>
                        <a:rPr lang="en-US" sz="1000" i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</a:rPr>
                        <a:t>functions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  </a:t>
                      </a:r>
                      <a:r>
                        <a:rPr 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affinity of interference </a:t>
                      </a:r>
                      <a:endParaRPr lang="de-DE" sz="10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</a:txBody>
                  <a:tcPr marL="34925" marR="34925" marT="34924" marB="3492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1" i="1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i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+</a:t>
                      </a:r>
                      <a:endParaRPr lang="de-DE" sz="1000" b="1" i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</a:txBody>
                  <a:tcPr marL="34925" marR="34925" marT="34924" marB="3492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1" i="1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i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+</a:t>
                      </a:r>
                      <a:endParaRPr lang="de-DE" sz="1000" b="1" i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</a:txBody>
                  <a:tcPr marL="34925" marR="34925" marT="34924" marB="34924">
                    <a:solidFill>
                      <a:schemeClr val="bg2"/>
                    </a:solidFill>
                  </a:tcPr>
                </a:tc>
              </a:tr>
              <a:tr h="9428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i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Language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  </a:t>
                      </a:r>
                      <a:r>
                        <a:rPr lang="de-DE" sz="10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word</a:t>
                      </a:r>
                      <a:r>
                        <a:rPr lang="de-DE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 </a:t>
                      </a:r>
                      <a:r>
                        <a:rPr lang="de-DE" sz="10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fluency</a:t>
                      </a:r>
                      <a:endParaRPr lang="de-DE" sz="10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  </a:t>
                      </a:r>
                      <a:r>
                        <a:rPr lang="de-DE" sz="10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naming</a:t>
                      </a:r>
                      <a:endParaRPr lang="de-DE" sz="10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</a:txBody>
                  <a:tcPr marL="34925" marR="34925" marT="34924" marB="3492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1" i="1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i="1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-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i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+</a:t>
                      </a:r>
                      <a:endParaRPr lang="de-DE" sz="1000" b="1" i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</a:txBody>
                  <a:tcPr marL="34925" marR="34925" marT="34924" marB="3492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1" i="1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i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+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i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+</a:t>
                      </a:r>
                    </a:p>
                  </a:txBody>
                  <a:tcPr marL="34925" marR="34925" marT="34924" marB="34924">
                    <a:solidFill>
                      <a:schemeClr val="bg2"/>
                    </a:solidFill>
                  </a:tcPr>
                </a:tc>
              </a:tr>
              <a:tr h="8459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Perception</a:t>
                      </a:r>
                      <a:endParaRPr lang="de-DE" sz="1000" b="1" i="1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 </a:t>
                      </a:r>
                      <a:r>
                        <a:rPr lang="de-DE" sz="10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object</a:t>
                      </a:r>
                      <a:endParaRPr lang="de-DE" sz="10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 </a:t>
                      </a:r>
                      <a:r>
                        <a:rPr lang="de-DE" sz="10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space</a:t>
                      </a:r>
                      <a:endParaRPr lang="de-DE" sz="10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</a:txBody>
                  <a:tcPr marL="34925" marR="34925" marT="34924" marB="3492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1" i="1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i="1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-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i="1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-</a:t>
                      </a:r>
                      <a:endParaRPr lang="de-DE" sz="1000" b="1" i="1" kern="1200" dirty="0">
                        <a:solidFill>
                          <a:srgbClr val="FF0000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</a:txBody>
                  <a:tcPr marL="34925" marR="34925" marT="34924" marB="34924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1" i="1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i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+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i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+</a:t>
                      </a:r>
                      <a:endParaRPr lang="de-DE" sz="1000" b="1" i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</a:txBody>
                  <a:tcPr marL="34925" marR="34925" marT="34924" marB="34924">
                    <a:solidFill>
                      <a:schemeClr val="bg2"/>
                    </a:solidFill>
                  </a:tcPr>
                </a:tc>
              </a:tr>
              <a:tr h="8779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de-DE" sz="1000" i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</a:rPr>
                        <a:t> </a:t>
                      </a:r>
                      <a:r>
                        <a:rPr lang="en-US" sz="1000" i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</a:rPr>
                        <a:t>Motor </a:t>
                      </a:r>
                      <a:r>
                        <a:rPr lang="en-US" sz="1000" i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</a:rPr>
                        <a:t>functions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  apraxia  left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  </a:t>
                      </a:r>
                      <a:r>
                        <a:rPr lang="de-DE" sz="10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apraxia</a:t>
                      </a:r>
                      <a:r>
                        <a:rPr lang="de-DE" sz="10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  </a:t>
                      </a:r>
                      <a:r>
                        <a:rPr lang="de-DE" sz="10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right</a:t>
                      </a:r>
                      <a:endParaRPr lang="de-DE" sz="10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1" i="1" kern="1200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i="1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--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i="1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-</a:t>
                      </a:r>
                      <a:endParaRPr lang="de-DE" sz="1000" b="1" i="1" kern="1200" dirty="0">
                        <a:solidFill>
                          <a:srgbClr val="FF0000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1" i="1" kern="1200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i="1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-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i="1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+mn-cs"/>
                        </a:rPr>
                        <a:t>--</a:t>
                      </a:r>
                      <a:endParaRPr lang="de-DE" sz="1000" b="1" i="1" kern="1200" dirty="0">
                        <a:solidFill>
                          <a:srgbClr val="FF0000"/>
                        </a:solidFill>
                        <a:effectLst/>
                        <a:latin typeface="Arial"/>
                        <a:ea typeface="Calibri"/>
                        <a:cs typeface="+mn-cs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3" name="Textfeld 12"/>
          <p:cNvSpPr txBox="1"/>
          <p:nvPr/>
        </p:nvSpPr>
        <p:spPr>
          <a:xfrm>
            <a:off x="447136" y="4734249"/>
            <a:ext cx="3921266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u="sng" dirty="0"/>
              <a:t>l-CBS:</a:t>
            </a:r>
          </a:p>
          <a:p>
            <a:r>
              <a:rPr lang="de-DE" sz="1400" b="1" dirty="0" err="1"/>
              <a:t>Atrophy</a:t>
            </a:r>
            <a:r>
              <a:rPr lang="de-DE" sz="1400" b="1" dirty="0"/>
              <a:t>: </a:t>
            </a:r>
            <a:r>
              <a:rPr lang="de-DE" sz="1400" dirty="0" err="1"/>
              <a:t>fronto</a:t>
            </a:r>
            <a:r>
              <a:rPr lang="de-DE" sz="1400" dirty="0"/>
              <a:t>-parietal, </a:t>
            </a:r>
            <a:r>
              <a:rPr lang="de-DE" sz="1400" dirty="0" err="1"/>
              <a:t>orbitofrontal</a:t>
            </a:r>
            <a:r>
              <a:rPr lang="de-DE" sz="1400" dirty="0"/>
              <a:t>, temporal</a:t>
            </a:r>
          </a:p>
          <a:p>
            <a:endParaRPr lang="de-DE" sz="1400" dirty="0" smtClean="0"/>
          </a:p>
          <a:p>
            <a:endParaRPr lang="de-DE" sz="1400" b="1" u="sng" dirty="0" smtClean="0"/>
          </a:p>
          <a:p>
            <a:r>
              <a:rPr lang="de-DE" sz="1400" b="1" u="sng" dirty="0" smtClean="0"/>
              <a:t>r-CBS</a:t>
            </a:r>
            <a:r>
              <a:rPr lang="de-DE" sz="1400" dirty="0" smtClean="0"/>
              <a:t>: </a:t>
            </a:r>
          </a:p>
          <a:p>
            <a:r>
              <a:rPr lang="de-DE" sz="1400" b="1" dirty="0" err="1" smtClean="0"/>
              <a:t>Atrophy</a:t>
            </a:r>
            <a:r>
              <a:rPr lang="de-DE" sz="1400" b="1" dirty="0" smtClean="0"/>
              <a:t>: </a:t>
            </a:r>
            <a:r>
              <a:rPr lang="de-DE" sz="1400" dirty="0" err="1" smtClean="0"/>
              <a:t>predominatly</a:t>
            </a:r>
            <a:r>
              <a:rPr lang="de-DE" sz="1400" dirty="0" smtClean="0"/>
              <a:t> </a:t>
            </a:r>
            <a:r>
              <a:rPr lang="de-DE" sz="1400" dirty="0" err="1" smtClean="0"/>
              <a:t>fronto</a:t>
            </a:r>
            <a:r>
              <a:rPr lang="de-DE" sz="1400" dirty="0" smtClean="0"/>
              <a:t>-parietal </a:t>
            </a:r>
          </a:p>
          <a:p>
            <a:endParaRPr lang="de-DE" sz="1400" dirty="0" smtClean="0"/>
          </a:p>
        </p:txBody>
      </p:sp>
      <p:sp>
        <p:nvSpPr>
          <p:cNvPr id="4" name="Inhaltsplatzhalter 3"/>
          <p:cNvSpPr>
            <a:spLocks noGrp="1"/>
          </p:cNvSpPr>
          <p:nvPr>
            <p:ph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463483" y="5210309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NP: </a:t>
            </a:r>
            <a:r>
              <a:rPr lang="de-DE" sz="1400" dirty="0" err="1"/>
              <a:t>apraxia</a:t>
            </a:r>
            <a:r>
              <a:rPr lang="de-DE" sz="1400" dirty="0"/>
              <a:t>, </a:t>
            </a:r>
            <a:r>
              <a:rPr lang="de-DE" sz="1400" dirty="0" err="1"/>
              <a:t>memory</a:t>
            </a:r>
            <a:r>
              <a:rPr lang="de-DE" sz="1400" dirty="0"/>
              <a:t>, </a:t>
            </a:r>
            <a:r>
              <a:rPr lang="de-DE" sz="1400" dirty="0" err="1"/>
              <a:t>perceptional</a:t>
            </a:r>
            <a:r>
              <a:rPr lang="de-DE" sz="1400" dirty="0"/>
              <a:t> </a:t>
            </a:r>
            <a:r>
              <a:rPr lang="de-DE" sz="1400" dirty="0" err="1"/>
              <a:t>deficits</a:t>
            </a:r>
            <a:endParaRPr lang="de-DE" sz="1400" dirty="0"/>
          </a:p>
          <a:p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462552" y="6032674"/>
            <a:ext cx="1120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/>
              <a:t>NP: </a:t>
            </a:r>
            <a:r>
              <a:rPr lang="de-DE" sz="1400" dirty="0" err="1"/>
              <a:t>apraxia</a:t>
            </a:r>
            <a:endParaRPr lang="de-DE" sz="14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5703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472604" y="1300225"/>
            <a:ext cx="8275860" cy="50191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AEA1-3281-46F0-9EDB-48FF2E5FF267}" type="slidenum">
              <a:rPr lang="de-DE" smtClean="0"/>
              <a:t>5</a:t>
            </a:fld>
            <a:endParaRPr lang="de-DE"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11560" y="692696"/>
            <a:ext cx="7488000" cy="576000"/>
          </a:xfrm>
        </p:spPr>
        <p:txBody>
          <a:bodyPr/>
          <a:lstStyle/>
          <a:p>
            <a:r>
              <a:rPr lang="de-DE" dirty="0" smtClean="0"/>
              <a:t>Summary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Conclusion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472604" y="1216073"/>
            <a:ext cx="819879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à"/>
            </a:pPr>
            <a:r>
              <a:rPr lang="en-US" altLang="de-DE" sz="2400" dirty="0" smtClean="0">
                <a:sym typeface="Wingdings" pitchFamily="2" charset="2"/>
              </a:rPr>
              <a:t>Left- and right-beginning CBS </a:t>
            </a:r>
            <a:r>
              <a:rPr lang="en-US" altLang="de-DE" sz="2400" dirty="0">
                <a:sym typeface="Wingdings" pitchFamily="2" charset="2"/>
              </a:rPr>
              <a:t>are </a:t>
            </a:r>
            <a:r>
              <a:rPr lang="en-US" altLang="de-DE" sz="2400" dirty="0" smtClean="0">
                <a:sym typeface="Wingdings" pitchFamily="2" charset="2"/>
              </a:rPr>
              <a:t>differently </a:t>
            </a:r>
            <a:r>
              <a:rPr lang="en-US" altLang="de-DE" sz="2400" dirty="0">
                <a:sym typeface="Wingdings" pitchFamily="2" charset="2"/>
              </a:rPr>
              <a:t>affected with respect to </a:t>
            </a:r>
            <a:r>
              <a:rPr lang="en-US" altLang="de-DE" sz="2400" dirty="0" smtClean="0">
                <a:sym typeface="Wingdings" pitchFamily="2" charset="2"/>
              </a:rPr>
              <a:t>brain volume reduction </a:t>
            </a:r>
            <a:r>
              <a:rPr lang="en-US" altLang="de-DE" sz="2400" dirty="0">
                <a:sym typeface="Wingdings" pitchFamily="2" charset="2"/>
              </a:rPr>
              <a:t>and extent of </a:t>
            </a:r>
            <a:r>
              <a:rPr lang="en-US" altLang="de-DE" sz="2400" dirty="0" smtClean="0">
                <a:sym typeface="Wingdings" pitchFamily="2" charset="2"/>
              </a:rPr>
              <a:t>NP impairment</a:t>
            </a:r>
          </a:p>
          <a:p>
            <a:pPr algn="just"/>
            <a:r>
              <a:rPr lang="en-US" altLang="de-DE" sz="2400" dirty="0" smtClean="0">
                <a:sym typeface="Wingdings" pitchFamily="2" charset="2"/>
              </a:rPr>
              <a:t> </a:t>
            </a:r>
            <a:endParaRPr lang="en-US" altLang="de-DE" sz="2400" dirty="0">
              <a:sym typeface="Wingdings" pitchFamily="2" charset="2"/>
            </a:endParaRPr>
          </a:p>
          <a:p>
            <a:pPr algn="just">
              <a:spcBef>
                <a:spcPts val="1800"/>
              </a:spcBef>
              <a:buFont typeface="Wingdings" pitchFamily="2" charset="2"/>
              <a:buChar char="à"/>
            </a:pPr>
            <a:r>
              <a:rPr lang="en-US" altLang="de-DE" sz="2400" dirty="0">
                <a:sym typeface="Wingdings" pitchFamily="2" charset="2"/>
              </a:rPr>
              <a:t>Side of clinical onset may have impact on manifestation and development of </a:t>
            </a:r>
            <a:r>
              <a:rPr lang="en-US" altLang="de-DE" sz="2400" dirty="0" smtClean="0">
                <a:sym typeface="Wingdings" pitchFamily="2" charset="2"/>
              </a:rPr>
              <a:t>symptoms</a:t>
            </a:r>
          </a:p>
          <a:p>
            <a:pPr algn="just">
              <a:spcBef>
                <a:spcPts val="1800"/>
              </a:spcBef>
            </a:pPr>
            <a:endParaRPr lang="en-US" altLang="de-DE" sz="2400" dirty="0" smtClean="0">
              <a:sym typeface="Wingdings" pitchFamily="2" charset="2"/>
            </a:endParaRPr>
          </a:p>
          <a:p>
            <a:pPr algn="just">
              <a:buFont typeface="Wingdings" pitchFamily="2" charset="2"/>
              <a:buChar char="à"/>
            </a:pPr>
            <a:r>
              <a:rPr lang="en-US" altLang="de-DE" sz="2400" dirty="0">
                <a:sym typeface="Wingdings" pitchFamily="2" charset="2"/>
              </a:rPr>
              <a:t>Hemispheres might be differently able to cope with disease-related </a:t>
            </a:r>
            <a:r>
              <a:rPr lang="en-US" altLang="de-DE" sz="2400" dirty="0" smtClean="0">
                <a:sym typeface="Wingdings" pitchFamily="2" charset="2"/>
              </a:rPr>
              <a:t>changes</a:t>
            </a:r>
          </a:p>
          <a:p>
            <a:pPr algn="just"/>
            <a:endParaRPr lang="en-US" altLang="de-DE" sz="2400" dirty="0">
              <a:sym typeface="Wingdings" pitchFamily="2" charset="2"/>
            </a:endParaRPr>
          </a:p>
          <a:p>
            <a:pPr algn="just">
              <a:spcBef>
                <a:spcPts val="1800"/>
              </a:spcBef>
              <a:buFont typeface="Wingdings" pitchFamily="2" charset="2"/>
              <a:buChar char="à"/>
            </a:pPr>
            <a:r>
              <a:rPr lang="en-US" altLang="de-DE" sz="2400" dirty="0">
                <a:sym typeface="Wingdings" pitchFamily="2" charset="2"/>
              </a:rPr>
              <a:t>Considering side of clinical onset in CBS can help to reduce the heterogeneity of clinical evidence </a:t>
            </a:r>
          </a:p>
          <a:p>
            <a:pPr algn="just">
              <a:spcBef>
                <a:spcPts val="1800"/>
              </a:spcBef>
            </a:pPr>
            <a:endParaRPr lang="en-US" altLang="de-DE" dirty="0">
              <a:sym typeface="Wingdings" pitchFamily="2" charset="2"/>
            </a:endParaRPr>
          </a:p>
          <a:p>
            <a:endParaRPr lang="de-DE" dirty="0"/>
          </a:p>
        </p:txBody>
      </p:sp>
      <p:sp>
        <p:nvSpPr>
          <p:cNvPr id="14" name="Datumsplatzhalter 1"/>
          <p:cNvSpPr txBox="1">
            <a:spLocks/>
          </p:cNvSpPr>
          <p:nvPr/>
        </p:nvSpPr>
        <p:spPr>
          <a:xfrm>
            <a:off x="729787" y="6366137"/>
            <a:ext cx="21336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mtClean="0"/>
              <a:t>19.09.2014</a:t>
            </a:r>
            <a:endParaRPr lang="de-DE" dirty="0"/>
          </a:p>
        </p:txBody>
      </p:sp>
      <p:sp>
        <p:nvSpPr>
          <p:cNvPr id="15" name="Fußzeilenplatzhalter 5"/>
          <p:cNvSpPr txBox="1">
            <a:spLocks/>
          </p:cNvSpPr>
          <p:nvPr/>
        </p:nvSpPr>
        <p:spPr>
          <a:xfrm>
            <a:off x="3125598" y="6319409"/>
            <a:ext cx="2895600" cy="441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mtClean="0"/>
              <a:t>Prof. (apl.) Dr. S. Lux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570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AEA1-3281-46F0-9EDB-48FF2E5FF267}" type="slidenum">
              <a:rPr lang="de-DE" smtClean="0"/>
              <a:t>6</a:t>
            </a:fld>
            <a:endParaRPr lang="de-DE"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755576" y="260648"/>
            <a:ext cx="7488000" cy="576000"/>
          </a:xfrm>
        </p:spPr>
        <p:txBody>
          <a:bodyPr/>
          <a:lstStyle/>
          <a:p>
            <a:r>
              <a:rPr lang="de-DE" dirty="0" err="1" smtClean="0"/>
              <a:t>Methods</a:t>
            </a:r>
            <a:endParaRPr lang="de-DE" dirty="0"/>
          </a:p>
        </p:txBody>
      </p:sp>
      <p:sp>
        <p:nvSpPr>
          <p:cNvPr id="12" name="Inhaltsplatzhalter 11"/>
          <p:cNvSpPr>
            <a:spLocks noGrp="1"/>
          </p:cNvSpPr>
          <p:nvPr>
            <p:ph idx="2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 smtClean="0"/>
              <a:t>Bildunterschrift</a:t>
            </a: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112036"/>
              </p:ext>
            </p:extLst>
          </p:nvPr>
        </p:nvGraphicFramePr>
        <p:xfrm>
          <a:off x="683568" y="692696"/>
          <a:ext cx="8136904" cy="58529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8452"/>
                <a:gridCol w="4068452"/>
              </a:tblGrid>
              <a:tr h="1946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Function</a:t>
                      </a:r>
                      <a:endParaRPr lang="de-DE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Test</a:t>
                      </a:r>
                      <a:endParaRPr lang="de-DE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1946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Memory</a:t>
                      </a:r>
                      <a:endParaRPr lang="de-DE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194665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Verbal working memory</a:t>
                      </a:r>
                      <a:endParaRPr lang="de-DE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Digit-span </a:t>
                      </a:r>
                      <a:r>
                        <a:rPr lang="en-US" sz="1200" dirty="0" smtClean="0">
                          <a:effectLst/>
                        </a:rPr>
                        <a:t>test,  </a:t>
                      </a:r>
                      <a:r>
                        <a:rPr lang="en-US" sz="1200" dirty="0">
                          <a:effectLst/>
                        </a:rPr>
                        <a:t>Subtest of the </a:t>
                      </a:r>
                      <a:r>
                        <a:rPr lang="en-US" sz="1200" dirty="0" err="1">
                          <a:effectLst/>
                        </a:rPr>
                        <a:t>Nürnberger</a:t>
                      </a:r>
                      <a:r>
                        <a:rPr lang="en-US" sz="1200" dirty="0">
                          <a:effectLst/>
                        </a:rPr>
                        <a:t>-Alters </a:t>
                      </a:r>
                      <a:r>
                        <a:rPr lang="en-US" sz="1200" dirty="0" err="1">
                          <a:effectLst/>
                        </a:rPr>
                        <a:t>Inventar</a:t>
                      </a:r>
                      <a:endParaRPr lang="de-DE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254146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Visual-spatial working memory</a:t>
                      </a:r>
                      <a:endParaRPr lang="de-DE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740" marR="29740" marT="29740" marB="297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Corsi</a:t>
                      </a:r>
                      <a:r>
                        <a:rPr lang="en-US" sz="1200" dirty="0">
                          <a:effectLst/>
                        </a:rPr>
                        <a:t> Block Tapping Test (CBT)</a:t>
                      </a:r>
                      <a:endParaRPr lang="de-DE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740" marR="29740" marT="29740" marB="29740"/>
                </a:tc>
              </a:tr>
              <a:tr h="369553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Verbal episodic </a:t>
                      </a:r>
                      <a:r>
                        <a:rPr lang="en-US" sz="1200" dirty="0" smtClean="0">
                          <a:effectLst/>
                        </a:rPr>
                        <a:t>memory</a:t>
                      </a:r>
                      <a:endParaRPr lang="de-DE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740" marR="29740" marT="29740" marB="297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Verbaler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Gedächtnistest</a:t>
                      </a:r>
                      <a:r>
                        <a:rPr lang="en-US" sz="1200" dirty="0">
                          <a:effectLst/>
                        </a:rPr>
                        <a:t> (VGT)</a:t>
                      </a:r>
                      <a:endParaRPr lang="de-DE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740" marR="29740" marT="29740" marB="29740"/>
                </a:tc>
              </a:tr>
              <a:tr h="254146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Figural memory</a:t>
                      </a:r>
                      <a:endParaRPr lang="de-DE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740" marR="29740" marT="29740" marB="297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Figure test (FT) Subtest of the </a:t>
                      </a:r>
                      <a:r>
                        <a:rPr lang="en-US" sz="1200" dirty="0" err="1">
                          <a:effectLst/>
                        </a:rPr>
                        <a:t>Nürnberger</a:t>
                      </a:r>
                      <a:r>
                        <a:rPr lang="en-US" sz="1200" dirty="0">
                          <a:effectLst/>
                        </a:rPr>
                        <a:t>-Alters </a:t>
                      </a:r>
                      <a:r>
                        <a:rPr lang="en-US" sz="1200" dirty="0" err="1">
                          <a:effectLst/>
                        </a:rPr>
                        <a:t>Inventar</a:t>
                      </a:r>
                      <a:endParaRPr lang="de-DE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740" marR="29740" marT="29740" marB="29740"/>
                </a:tc>
              </a:tr>
              <a:tr h="1946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Attention</a:t>
                      </a:r>
                      <a:endParaRPr lang="de-DE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544008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Processing speed</a:t>
                      </a:r>
                      <a:endParaRPr lang="de-DE" sz="12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de-DE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Zahlen-Verbindungs-Test (ZVT-T1) German </a:t>
                      </a:r>
                      <a:r>
                        <a:rPr lang="de-DE" sz="1200" dirty="0" err="1">
                          <a:effectLst/>
                        </a:rPr>
                        <a:t>subtest</a:t>
                      </a:r>
                      <a:r>
                        <a:rPr lang="de-DE" sz="1200" dirty="0">
                          <a:effectLst/>
                        </a:rPr>
                        <a:t> </a:t>
                      </a:r>
                      <a:r>
                        <a:rPr lang="de-DE" sz="1200" dirty="0" err="1">
                          <a:effectLst/>
                        </a:rPr>
                        <a:t>of</a:t>
                      </a:r>
                      <a:r>
                        <a:rPr lang="de-DE" sz="1200" dirty="0">
                          <a:effectLst/>
                        </a:rPr>
                        <a:t> </a:t>
                      </a:r>
                      <a:r>
                        <a:rPr lang="de-DE" sz="1200" dirty="0" err="1">
                          <a:effectLst/>
                        </a:rPr>
                        <a:t>the</a:t>
                      </a:r>
                      <a:r>
                        <a:rPr lang="de-DE" sz="1200" dirty="0">
                          <a:effectLst/>
                        </a:rPr>
                        <a:t> Nürnberger-Alters Inventar</a:t>
                      </a:r>
                      <a:endParaRPr lang="de-DE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1946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Executive functioning</a:t>
                      </a:r>
                      <a:endParaRPr lang="de-DE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194665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Affinity of interference</a:t>
                      </a:r>
                      <a:endParaRPr lang="de-DE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Farb-Wort-Interferenz Test (FWIT)</a:t>
                      </a:r>
                      <a:r>
                        <a:rPr lang="en-US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1946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Language</a:t>
                      </a:r>
                      <a:endParaRPr lang="de-DE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194665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Word fluency</a:t>
                      </a:r>
                      <a:endParaRPr lang="de-DE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Controlled oral word association test (COWAT)</a:t>
                      </a:r>
                      <a:endParaRPr lang="de-DE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194665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Naming</a:t>
                      </a:r>
                      <a:endParaRPr lang="de-DE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Naming –Subtests of the </a:t>
                      </a:r>
                      <a:r>
                        <a:rPr lang="en-US" sz="1200" dirty="0" err="1">
                          <a:effectLst/>
                        </a:rPr>
                        <a:t>Aachener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Aphasie</a:t>
                      </a:r>
                      <a:r>
                        <a:rPr lang="en-US" sz="1200" dirty="0">
                          <a:effectLst/>
                        </a:rPr>
                        <a:t> Test</a:t>
                      </a:r>
                      <a:endParaRPr lang="de-DE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1946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Perception</a:t>
                      </a:r>
                      <a:endParaRPr lang="de-DE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194665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Object </a:t>
                      </a:r>
                      <a:endParaRPr lang="de-DE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Incomplete letters (IL)</a:t>
                      </a:r>
                      <a:endParaRPr lang="de-DE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389330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Space</a:t>
                      </a:r>
                      <a:endParaRPr lang="de-DE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Number location (NL) Subtests of the Visual Object and Space Perception Battery</a:t>
                      </a:r>
                      <a:endParaRPr lang="de-DE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1946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Motor skills</a:t>
                      </a:r>
                      <a:endParaRPr lang="de-DE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194665">
                <a:tc>
                  <a:txBody>
                    <a:bodyPr/>
                    <a:lstStyle/>
                    <a:p>
                      <a:pPr marL="457200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Apraxia</a:t>
                      </a:r>
                      <a:endParaRPr lang="de-DE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Florida Apraxia Screening Test (FAST)</a:t>
                      </a:r>
                      <a:endParaRPr lang="de-DE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5" name="Inhaltsplatzhalter 14"/>
          <p:cNvSpPr>
            <a:spLocks noGrp="1"/>
          </p:cNvSpPr>
          <p:nvPr>
            <p:ph idx="18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35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5588182" y="5168482"/>
            <a:ext cx="3049025" cy="3487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19.09.2014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de-DE" dirty="0" smtClean="0"/>
              <a:t>Prof. (</a:t>
            </a:r>
            <a:r>
              <a:rPr lang="de-DE" dirty="0" err="1" smtClean="0"/>
              <a:t>apl</a:t>
            </a:r>
            <a:r>
              <a:rPr lang="de-DE" dirty="0" smtClean="0"/>
              <a:t>.) Dr. S. Lux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AEA1-3281-46F0-9EDB-48FF2E5FF267}" type="slidenum">
              <a:rPr lang="de-DE" smtClean="0"/>
              <a:t>7</a:t>
            </a:fld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683568" y="1628800"/>
            <a:ext cx="8172480" cy="576064"/>
          </a:xfrm>
        </p:spPr>
        <p:txBody>
          <a:bodyPr/>
          <a:lstStyle/>
          <a:p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studies</a:t>
            </a:r>
            <a:r>
              <a:rPr lang="de-DE" dirty="0" smtClean="0"/>
              <a:t> (6 </a:t>
            </a:r>
            <a:r>
              <a:rPr lang="de-DE" dirty="0" err="1" smtClean="0"/>
              <a:t>months</a:t>
            </a:r>
            <a:r>
              <a:rPr lang="de-DE" dirty="0" smtClean="0"/>
              <a:t> follow-</a:t>
            </a:r>
            <a:r>
              <a:rPr lang="de-DE" dirty="0" err="1" smtClean="0"/>
              <a:t>up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Results</a:t>
            </a:r>
            <a:endParaRPr lang="de-DE" dirty="0"/>
          </a:p>
        </p:txBody>
      </p:sp>
      <p:graphicFrame>
        <p:nvGraphicFramePr>
          <p:cNvPr id="10" name="Bildplatzhalter 9"/>
          <p:cNvGraphicFramePr>
            <a:graphicFrameLocks noGrp="1"/>
          </p:cNvGraphicFramePr>
          <p:nvPr>
            <p:ph type="pic" sz="quarter" idx="21"/>
            <p:extLst>
              <p:ext uri="{D42A27DB-BD31-4B8C-83A1-F6EECF244321}">
                <p14:modId xmlns:p14="http://schemas.microsoft.com/office/powerpoint/2010/main" val="2148616036"/>
              </p:ext>
            </p:extLst>
          </p:nvPr>
        </p:nvGraphicFramePr>
        <p:xfrm>
          <a:off x="611560" y="2264523"/>
          <a:ext cx="3096343" cy="2826793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531480"/>
                <a:gridCol w="775599"/>
                <a:gridCol w="789264"/>
              </a:tblGrid>
              <a:tr h="77833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noProof="0" dirty="0">
                          <a:effectLst/>
                        </a:rPr>
                        <a:t> </a:t>
                      </a:r>
                      <a:endParaRPr lang="en-US" sz="1600" kern="1200" noProof="0" dirty="0" smtClean="0">
                        <a:effectLst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noProof="0" dirty="0" smtClean="0">
                          <a:effectLst/>
                        </a:rPr>
                        <a:t>Body side of onset</a:t>
                      </a:r>
                      <a:endParaRPr lang="en-US" sz="1600" b="1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noProof="0" dirty="0" smtClean="0"/>
                        <a:t>Left</a:t>
                      </a:r>
                      <a:r>
                        <a:rPr lang="en-US" sz="1600" kern="1200" baseline="0" noProof="0" dirty="0" smtClean="0"/>
                        <a:t> CBS</a:t>
                      </a:r>
                      <a:endParaRPr lang="en-US" sz="1600" kern="1200" noProof="0" dirty="0" smtClean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noProof="0" dirty="0" smtClean="0"/>
                        <a:t>Right CBS</a:t>
                      </a:r>
                      <a:endParaRPr lang="en-US" sz="1600" b="1" kern="1200" noProof="0" dirty="0">
                        <a:solidFill>
                          <a:srgbClr val="00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5822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</a:rPr>
                        <a:t>Years of education</a:t>
                      </a:r>
                      <a:endParaRPr lang="en-US" sz="16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de-DE" sz="1600" noProof="0" dirty="0" smtClean="0">
                          <a:effectLst/>
                        </a:rPr>
                        <a:t>9 </a:t>
                      </a:r>
                      <a:endParaRPr lang="en-US" sz="16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de-DE" sz="1600" noProof="0" dirty="0" smtClean="0">
                          <a:effectLst/>
                        </a:rPr>
                        <a:t>10</a:t>
                      </a:r>
                      <a:endParaRPr lang="en-US" sz="16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4535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dirty="0">
                          <a:effectLst/>
                        </a:rPr>
                        <a:t>Gender </a:t>
                      </a:r>
                      <a:r>
                        <a:rPr lang="en-US" sz="1600" noProof="0" dirty="0" smtClean="0">
                          <a:effectLst/>
                        </a:rPr>
                        <a:t> </a:t>
                      </a:r>
                      <a:endParaRPr lang="en-US" sz="16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</a:rPr>
                        <a:t>f</a:t>
                      </a:r>
                      <a:endParaRPr lang="en-US" sz="16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</a:rPr>
                        <a:t>f</a:t>
                      </a:r>
                      <a:endParaRPr lang="en-US" sz="16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4535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</a:rPr>
                        <a:t>Age at t1</a:t>
                      </a:r>
                      <a:endParaRPr lang="en-US" sz="16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</a:rPr>
                        <a:t>57.6 y</a:t>
                      </a:r>
                      <a:endParaRPr lang="en-US" sz="16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</a:rPr>
                        <a:t>63.4</a:t>
                      </a:r>
                      <a:r>
                        <a:rPr lang="en-US" sz="1600" baseline="0" noProof="0" dirty="0" smtClean="0">
                          <a:effectLst/>
                        </a:rPr>
                        <a:t> y</a:t>
                      </a:r>
                      <a:endParaRPr lang="en-US" sz="16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4535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</a:rPr>
                        <a:t>Duration</a:t>
                      </a:r>
                      <a:r>
                        <a:rPr lang="en-US" sz="1600" baseline="0" noProof="0" dirty="0" smtClean="0">
                          <a:effectLst/>
                        </a:rPr>
                        <a:t> at t1</a:t>
                      </a:r>
                      <a:endParaRPr lang="en-US" sz="16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</a:rPr>
                        <a:t>3.8 y</a:t>
                      </a:r>
                      <a:endParaRPr lang="en-US" sz="16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effectLst/>
                        </a:rPr>
                        <a:t>4.0 y</a:t>
                      </a:r>
                      <a:endParaRPr lang="en-US" sz="16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1026" name="Picture 2" descr="D:\Eigene Dateien\HelMA\1500\Juetten\GNP2014\Figure_3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936" y="2288009"/>
            <a:ext cx="3060271" cy="3006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4502535" y="3861048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</a:t>
            </a:r>
            <a:r>
              <a:rPr lang="de-DE" dirty="0" smtClean="0"/>
              <a:t>-CBS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4520711" y="2276872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</a:t>
            </a:r>
            <a:r>
              <a:rPr lang="de-DE" dirty="0" smtClean="0"/>
              <a:t>-CBS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572000" y="1968698"/>
            <a:ext cx="23823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/>
              <a:t>Brain </a:t>
            </a:r>
            <a:r>
              <a:rPr lang="de-DE" sz="1400" b="1" dirty="0" err="1"/>
              <a:t>volume</a:t>
            </a:r>
            <a:r>
              <a:rPr lang="de-DE" sz="1400" b="1" dirty="0"/>
              <a:t> </a:t>
            </a:r>
            <a:r>
              <a:rPr lang="de-DE" sz="1400" b="1" dirty="0" err="1" smtClean="0"/>
              <a:t>differences</a:t>
            </a:r>
            <a:endParaRPr lang="de-DE" sz="14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683568" y="5517232"/>
            <a:ext cx="826970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 err="1"/>
              <a:t>Cognitive</a:t>
            </a:r>
            <a:r>
              <a:rPr lang="de-DE" sz="1400" b="1" dirty="0"/>
              <a:t> </a:t>
            </a:r>
            <a:r>
              <a:rPr lang="de-DE" sz="1400" b="1" dirty="0" err="1"/>
              <a:t>functions</a:t>
            </a:r>
            <a:r>
              <a:rPr lang="de-DE" sz="1400" b="1" dirty="0"/>
              <a:t>:</a:t>
            </a:r>
          </a:p>
          <a:p>
            <a:r>
              <a:rPr lang="en-US" sz="1400" dirty="0"/>
              <a:t>l</a:t>
            </a:r>
            <a:r>
              <a:rPr lang="en-US" sz="1400" dirty="0" smtClean="0"/>
              <a:t>-CBS : worsening of </a:t>
            </a:r>
            <a:r>
              <a:rPr lang="en-US" altLang="de-DE" sz="1400" dirty="0" smtClean="0"/>
              <a:t>verbal fluency, </a:t>
            </a:r>
            <a:r>
              <a:rPr lang="en-US" altLang="de-DE" sz="1400" dirty="0" err="1" smtClean="0"/>
              <a:t>visuo</a:t>
            </a:r>
            <a:r>
              <a:rPr lang="en-US" altLang="de-DE" sz="1400" dirty="0" smtClean="0"/>
              <a:t>-perception and apraxia, but especially of memory functions</a:t>
            </a:r>
            <a:endParaRPr lang="en-US" altLang="de-DE" sz="1400" dirty="0"/>
          </a:p>
          <a:p>
            <a:r>
              <a:rPr lang="de-DE" sz="1400" dirty="0" smtClean="0"/>
              <a:t>r-CBS </a:t>
            </a:r>
            <a:r>
              <a:rPr lang="de-DE" sz="1400" dirty="0"/>
              <a:t>: </a:t>
            </a:r>
            <a:r>
              <a:rPr lang="en-US" altLang="de-DE" sz="1400" dirty="0"/>
              <a:t>worsening of verbal memory but especially of apraxia</a:t>
            </a:r>
          </a:p>
          <a:p>
            <a:endParaRPr lang="de-DE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145" y="5168482"/>
            <a:ext cx="17907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5008" y="5170273"/>
            <a:ext cx="5810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hteck 15"/>
          <p:cNvSpPr/>
          <p:nvPr/>
        </p:nvSpPr>
        <p:spPr>
          <a:xfrm>
            <a:off x="5614020" y="3774182"/>
            <a:ext cx="576064" cy="457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570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Jülich">
      <a:dk1>
        <a:sysClr val="windowText" lastClr="000000"/>
      </a:dk1>
      <a:lt1>
        <a:sysClr val="window" lastClr="FFFFFF"/>
      </a:lt1>
      <a:dk2>
        <a:srgbClr val="005B82"/>
      </a:dk2>
      <a:lt2>
        <a:srgbClr val="EEECE1"/>
      </a:lt2>
      <a:accent1>
        <a:srgbClr val="002060"/>
      </a:accent1>
      <a:accent2>
        <a:srgbClr val="00007F"/>
      </a:accent2>
      <a:accent3>
        <a:srgbClr val="6565FF"/>
      </a:accent3>
      <a:accent4>
        <a:srgbClr val="9999FF"/>
      </a:accent4>
      <a:accent5>
        <a:srgbClr val="CBCBFF"/>
      </a:accent5>
      <a:accent6>
        <a:srgbClr val="FFFFFF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680</Words>
  <Application>Microsoft Office PowerPoint</Application>
  <PresentationFormat>Bildschirmpräsentation (4:3)</PresentationFormat>
  <Paragraphs>215</Paragraphs>
  <Slides>7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PowerPoint-Präsentation</vt:lpstr>
      <vt:lpstr>Introduction</vt:lpstr>
      <vt:lpstr>Methods</vt:lpstr>
      <vt:lpstr>Results</vt:lpstr>
      <vt:lpstr>Summary and Conclusion</vt:lpstr>
      <vt:lpstr>Methods</vt:lpstr>
      <vt:lpstr>Results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Admin.Reisen</dc:creator>
  <cp:lastModifiedBy>Silke Lux</cp:lastModifiedBy>
  <cp:revision>123</cp:revision>
  <cp:lastPrinted>2011-05-13T10:04:16Z</cp:lastPrinted>
  <dcterms:created xsi:type="dcterms:W3CDTF">2011-04-21T10:53:40Z</dcterms:created>
  <dcterms:modified xsi:type="dcterms:W3CDTF">2014-09-18T20:44:49Z</dcterms:modified>
</cp:coreProperties>
</file>