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63" r:id="rId6"/>
    <p:sldId id="264" r:id="rId7"/>
  </p:sldIdLst>
  <p:sldSz cx="9144000" cy="5143500" type="screen16x9"/>
  <p:notesSz cx="6888163" cy="10021888"/>
  <p:defaultTextStyle>
    <a:defPPr>
      <a:defRPr lang="en-US"/>
    </a:defPPr>
    <a:lvl1pPr marL="0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609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216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7824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0432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3040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5649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8256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0865" algn="l" defTabSz="685216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.RK" initials=".RK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8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F9F7DF6C-18FD-4CB8-A229-A1D6E892F86E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2BDE70B-C615-4EA7-99CE-72EA9DB4DA9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0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45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91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36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81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26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72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17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62" algn="l" defTabSz="9140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38150" y="1252538"/>
            <a:ext cx="6011863" cy="33829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A3B2D-3169-4308-86CE-819E068A1FD8}" type="slidenum">
              <a:rPr lang="de-DE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690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38150" y="1252538"/>
            <a:ext cx="6011863" cy="3382962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A3B2D-3169-4308-86CE-819E068A1FD8}" type="slidenum">
              <a:rPr lang="de-DE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44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1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3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5"/>
            <a:ext cx="1971675" cy="435887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7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26720" cy="857610"/>
          </a:xfrm>
        </p:spPr>
        <p:txBody>
          <a:bodyPr lIns="82945" tIns="41473" rIns="8294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203247"/>
            <a:ext cx="8226720" cy="1645013"/>
          </a:xfrm>
        </p:spPr>
        <p:txBody>
          <a:bodyPr lIns="82945" tIns="41473"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481" y="2951950"/>
            <a:ext cx="8226720" cy="1645013"/>
          </a:xfrm>
        </p:spPr>
        <p:txBody>
          <a:bodyPr lIns="82945" tIns="41473"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 lIns="82945" tIns="41473" rIns="82945" bIns="41473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24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9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6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0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8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6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3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DA3B-7295-4997-8C7F-1C0DB5C9AF7D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6CBE6-F7CD-4F8B-A817-B70D23504FA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8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9850" y="1238250"/>
            <a:ext cx="6210300" cy="1200150"/>
          </a:xfrm>
        </p:spPr>
        <p:txBody>
          <a:bodyPr>
            <a:noAutofit/>
          </a:bodyPr>
          <a:lstStyle/>
          <a:p>
            <a:r>
              <a:rPr lang="en-US" sz="2000" b="1" dirty="0"/>
              <a:t>Memory Tasks Performance Correlates with Hippocampal Volume in</a:t>
            </a:r>
            <a:br>
              <a:rPr lang="en-US" sz="2000" b="1" dirty="0"/>
            </a:br>
            <a:r>
              <a:rPr lang="en-US" sz="2000" b="1" dirty="0"/>
              <a:t>amnestic MCI but not in Healthy Subjects – Some Preliminary Findings.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139678"/>
            <a:ext cx="6858000" cy="1241822"/>
          </a:xfrm>
        </p:spPr>
        <p:txBody>
          <a:bodyPr>
            <a:normAutofit fontScale="62500" lnSpcReduction="20000"/>
          </a:bodyPr>
          <a:lstStyle/>
          <a:p>
            <a:pPr marL="36576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b="1" dirty="0">
                <a:latin typeface="Century Schoolbook" panose="02040604050505020304" pitchFamily="18" charset="0"/>
              </a:rPr>
              <a:t>Mario </a:t>
            </a:r>
            <a:r>
              <a:rPr lang="en-US" b="1" dirty="0" smtClean="0">
                <a:latin typeface="Century Schoolbook" panose="02040604050505020304" pitchFamily="18" charset="0"/>
              </a:rPr>
              <a:t>Baglivo </a:t>
            </a:r>
            <a:r>
              <a:rPr lang="en-US" b="1" baseline="30000" dirty="0" smtClean="0">
                <a:latin typeface="Century Schoolbook" panose="02040604050505020304" pitchFamily="18" charset="0"/>
              </a:rPr>
              <a:t>1</a:t>
            </a:r>
            <a:r>
              <a:rPr lang="en-US" b="1" baseline="30000" dirty="0">
                <a:latin typeface="Century Schoolbook" panose="02040604050505020304" pitchFamily="18" charset="0"/>
              </a:rPr>
              <a:t>)</a:t>
            </a:r>
            <a:r>
              <a:rPr lang="en-US" b="1" dirty="0">
                <a:latin typeface="Century Schoolbook" panose="02040604050505020304" pitchFamily="18" charset="0"/>
              </a:rPr>
              <a:t>, </a:t>
            </a:r>
            <a:r>
              <a:rPr lang="en-US" b="1" dirty="0" err="1">
                <a:latin typeface="Century Schoolbook" panose="02040604050505020304" pitchFamily="18" charset="0"/>
              </a:rPr>
              <a:t>Margarethe</a:t>
            </a:r>
            <a:r>
              <a:rPr lang="en-US" b="1" dirty="0">
                <a:latin typeface="Century Schoolbook" panose="02040604050505020304" pitchFamily="18" charset="0"/>
              </a:rPr>
              <a:t> </a:t>
            </a:r>
            <a:r>
              <a:rPr lang="en-US" b="1" dirty="0" err="1" smtClean="0">
                <a:latin typeface="Century Schoolbook" panose="02040604050505020304" pitchFamily="18" charset="0"/>
              </a:rPr>
              <a:t>Korsch</a:t>
            </a:r>
            <a:r>
              <a:rPr lang="en-US" b="1" dirty="0" smtClean="0">
                <a:latin typeface="Century Schoolbook" panose="02040604050505020304" pitchFamily="18" charset="0"/>
              </a:rPr>
              <a:t> </a:t>
            </a:r>
            <a:r>
              <a:rPr lang="en-US" b="1" baseline="30000" dirty="0" smtClean="0">
                <a:latin typeface="Century Schoolbook" panose="02040604050505020304" pitchFamily="18" charset="0"/>
              </a:rPr>
              <a:t>1,2</a:t>
            </a:r>
            <a:r>
              <a:rPr lang="en-US" b="1" baseline="30000" dirty="0">
                <a:latin typeface="Century Schoolbook" panose="02040604050505020304" pitchFamily="18" charset="0"/>
              </a:rPr>
              <a:t>)</a:t>
            </a:r>
            <a:r>
              <a:rPr lang="en-US" b="1" dirty="0">
                <a:latin typeface="Century Schoolbook" panose="02040604050505020304" pitchFamily="18" charset="0"/>
              </a:rPr>
              <a:t>, Helmut </a:t>
            </a:r>
            <a:r>
              <a:rPr lang="en-US" b="1" dirty="0" smtClean="0">
                <a:latin typeface="Century Schoolbook" panose="02040604050505020304" pitchFamily="18" charset="0"/>
              </a:rPr>
              <a:t>Hildebrandt </a:t>
            </a:r>
            <a:r>
              <a:rPr lang="en-US" b="1" baseline="30000" dirty="0" smtClean="0">
                <a:latin typeface="Century Schoolbook" panose="02040604050505020304" pitchFamily="18" charset="0"/>
              </a:rPr>
              <a:t>3</a:t>
            </a:r>
            <a:r>
              <a:rPr lang="en-US" b="1" baseline="30000" dirty="0">
                <a:latin typeface="Century Schoolbook" panose="02040604050505020304" pitchFamily="18" charset="0"/>
              </a:rPr>
              <a:t>)</a:t>
            </a:r>
            <a:r>
              <a:rPr lang="en-US" b="1" dirty="0">
                <a:latin typeface="Century Schoolbook" panose="02040604050505020304" pitchFamily="18" charset="0"/>
              </a:rPr>
              <a:t>, Claudia </a:t>
            </a:r>
            <a:r>
              <a:rPr lang="en-US" b="1" dirty="0" smtClean="0">
                <a:latin typeface="Century Schoolbook" panose="02040604050505020304" pitchFamily="18" charset="0"/>
              </a:rPr>
              <a:t>Niemann </a:t>
            </a:r>
            <a:r>
              <a:rPr lang="en-US" b="1" baseline="30000" dirty="0" smtClean="0">
                <a:latin typeface="Century Schoolbook" panose="02040604050505020304" pitchFamily="18" charset="0"/>
              </a:rPr>
              <a:t>4</a:t>
            </a:r>
            <a:r>
              <a:rPr lang="en-US" b="1" baseline="30000" dirty="0">
                <a:latin typeface="Century Schoolbook" panose="02040604050505020304" pitchFamily="18" charset="0"/>
              </a:rPr>
              <a:t>)</a:t>
            </a:r>
            <a:r>
              <a:rPr lang="en-US" b="1" dirty="0">
                <a:latin typeface="Century Schoolbook" panose="02040604050505020304" pitchFamily="18" charset="0"/>
              </a:rPr>
              <a:t>, and</a:t>
            </a:r>
          </a:p>
          <a:p>
            <a:pPr marL="36576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b="1" dirty="0">
                <a:latin typeface="Century Schoolbook" panose="02040604050505020304" pitchFamily="18" charset="0"/>
              </a:rPr>
              <a:t>Manfred </a:t>
            </a:r>
            <a:r>
              <a:rPr lang="en-US" b="1" dirty="0" smtClean="0">
                <a:latin typeface="Century Schoolbook" panose="02040604050505020304" pitchFamily="18" charset="0"/>
              </a:rPr>
              <a:t>Herrmann </a:t>
            </a:r>
            <a:r>
              <a:rPr lang="en-US" b="1" baseline="30000" dirty="0" smtClean="0">
                <a:latin typeface="Century Schoolbook" panose="02040604050505020304" pitchFamily="18" charset="0"/>
              </a:rPr>
              <a:t>1,2)</a:t>
            </a:r>
          </a:p>
          <a:p>
            <a:pPr marL="36576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endParaRPr lang="en-US" dirty="0">
              <a:latin typeface="Century Schoolbook" panose="02040604050505020304" pitchFamily="18" charset="0"/>
            </a:endParaRPr>
          </a:p>
          <a:p>
            <a:pPr marL="36576"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i="1" baseline="30000" dirty="0">
                <a:latin typeface="Century Schoolbook" panose="02040604050505020304" pitchFamily="18" charset="0"/>
              </a:rPr>
              <a:t>1)</a:t>
            </a:r>
            <a:r>
              <a:rPr lang="en-US" i="1" dirty="0">
                <a:latin typeface="Century Schoolbook" panose="02040604050505020304" pitchFamily="18" charset="0"/>
              </a:rPr>
              <a:t>Department of Neuropsychology and Behavioral Neurobiology, Bremen University, </a:t>
            </a:r>
            <a:r>
              <a:rPr lang="en-US" i="1" dirty="0" smtClean="0">
                <a:latin typeface="Century Schoolbook" panose="02040604050505020304" pitchFamily="18" charset="0"/>
              </a:rPr>
              <a:t>Germany</a:t>
            </a:r>
          </a:p>
          <a:p>
            <a:pPr marL="36576"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i="1" baseline="30000" dirty="0" smtClean="0">
                <a:latin typeface="Century Schoolbook" panose="02040604050505020304" pitchFamily="18" charset="0"/>
              </a:rPr>
              <a:t>2)</a:t>
            </a:r>
            <a:r>
              <a:rPr lang="en-US" i="1" dirty="0" smtClean="0">
                <a:latin typeface="Century Schoolbook" panose="02040604050505020304" pitchFamily="18" charset="0"/>
              </a:rPr>
              <a:t>Center for Advanced </a:t>
            </a:r>
            <a:r>
              <a:rPr lang="en-US" i="1" dirty="0">
                <a:latin typeface="Century Schoolbook" panose="02040604050505020304" pitchFamily="18" charset="0"/>
              </a:rPr>
              <a:t>Imaging (CAI), Bremen University, </a:t>
            </a:r>
            <a:r>
              <a:rPr lang="en-US" i="1" dirty="0" smtClean="0">
                <a:latin typeface="Century Schoolbook" panose="02040604050505020304" pitchFamily="18" charset="0"/>
              </a:rPr>
              <a:t>Germany</a:t>
            </a:r>
          </a:p>
          <a:p>
            <a:pPr marL="36576"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i="1" baseline="30000" dirty="0" smtClean="0">
                <a:latin typeface="Century Schoolbook" panose="02040604050505020304" pitchFamily="18" charset="0"/>
              </a:rPr>
              <a:t>3)</a:t>
            </a:r>
            <a:r>
              <a:rPr lang="en-US" i="1" dirty="0" smtClean="0">
                <a:latin typeface="Century Schoolbook" panose="02040604050505020304" pitchFamily="18" charset="0"/>
              </a:rPr>
              <a:t>Department </a:t>
            </a:r>
            <a:r>
              <a:rPr lang="en-US" i="1" dirty="0">
                <a:latin typeface="Century Schoolbook" panose="02040604050505020304" pitchFamily="18" charset="0"/>
              </a:rPr>
              <a:t>of Neurology, </a:t>
            </a:r>
            <a:r>
              <a:rPr lang="en-US" i="1" dirty="0" err="1">
                <a:latin typeface="Century Schoolbook" panose="02040604050505020304" pitchFamily="18" charset="0"/>
              </a:rPr>
              <a:t>Klinikum</a:t>
            </a:r>
            <a:r>
              <a:rPr lang="en-US" i="1" dirty="0">
                <a:latin typeface="Century Schoolbook" panose="02040604050505020304" pitchFamily="18" charset="0"/>
              </a:rPr>
              <a:t> </a:t>
            </a:r>
            <a:r>
              <a:rPr lang="en-US" i="1" dirty="0" smtClean="0">
                <a:latin typeface="Century Schoolbook" panose="02040604050505020304" pitchFamily="18" charset="0"/>
              </a:rPr>
              <a:t>Bremen-</a:t>
            </a:r>
            <a:r>
              <a:rPr lang="en-US" i="1" dirty="0" err="1" smtClean="0">
                <a:latin typeface="Century Schoolbook" panose="02040604050505020304" pitchFamily="18" charset="0"/>
              </a:rPr>
              <a:t>Ost</a:t>
            </a:r>
            <a:r>
              <a:rPr lang="en-US" i="1" dirty="0" smtClean="0">
                <a:latin typeface="Century Schoolbook" panose="02040604050505020304" pitchFamily="18" charset="0"/>
              </a:rPr>
              <a:t>, Bremen</a:t>
            </a:r>
            <a:r>
              <a:rPr lang="en-US" i="1" dirty="0">
                <a:latin typeface="Century Schoolbook" panose="02040604050505020304" pitchFamily="18" charset="0"/>
              </a:rPr>
              <a:t>, </a:t>
            </a:r>
            <a:r>
              <a:rPr lang="en-US" i="1" dirty="0" smtClean="0">
                <a:latin typeface="Century Schoolbook" panose="02040604050505020304" pitchFamily="18" charset="0"/>
              </a:rPr>
              <a:t>Germany</a:t>
            </a:r>
          </a:p>
          <a:p>
            <a:pPr marL="36576"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7F09"/>
              </a:buClr>
            </a:pPr>
            <a:r>
              <a:rPr lang="en-US" i="1" baseline="30000" dirty="0" smtClean="0">
                <a:latin typeface="Century Schoolbook" panose="02040604050505020304" pitchFamily="18" charset="0"/>
              </a:rPr>
              <a:t>4)</a:t>
            </a:r>
            <a:r>
              <a:rPr lang="en-US" i="1" dirty="0" smtClean="0">
                <a:latin typeface="Century Schoolbook" panose="02040604050505020304" pitchFamily="18" charset="0"/>
              </a:rPr>
              <a:t>Jacobs </a:t>
            </a:r>
            <a:r>
              <a:rPr lang="en-US" i="1" dirty="0">
                <a:latin typeface="Century Schoolbook" panose="02040604050505020304" pitchFamily="18" charset="0"/>
              </a:rPr>
              <a:t>Center on Lifelong Learning and Institutional Development, Jacobs </a:t>
            </a:r>
            <a:r>
              <a:rPr lang="en-US" i="1" dirty="0" err="1" smtClean="0">
                <a:latin typeface="Century Schoolbook" panose="02040604050505020304" pitchFamily="18" charset="0"/>
              </a:rPr>
              <a:t>UniversityBremen</a:t>
            </a:r>
            <a:r>
              <a:rPr lang="en-US" i="1" dirty="0">
                <a:latin typeface="Century Schoolbook" panose="02040604050505020304" pitchFamily="18" charset="0"/>
              </a:rPr>
              <a:t>, </a:t>
            </a:r>
            <a:r>
              <a:rPr lang="en-US" i="1" dirty="0" smtClean="0">
                <a:latin typeface="Century Schoolbook" panose="02040604050505020304" pitchFamily="18" charset="0"/>
              </a:rPr>
              <a:t>Germany</a:t>
            </a:r>
            <a:endParaRPr lang="en-US" i="1" dirty="0">
              <a:latin typeface="Century Schoolbook" panose="02040604050505020304" pitchFamily="18" charset="0"/>
            </a:endParaRP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2536825" cy="6111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5" name="Picture 2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8038" y="71438"/>
            <a:ext cx="1914525" cy="6111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892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654" y="252038"/>
            <a:ext cx="6799321" cy="638175"/>
          </a:xfrm>
        </p:spPr>
        <p:txBody>
          <a:bodyPr>
            <a:noAutofit/>
          </a:bodyPr>
          <a:lstStyle/>
          <a:p>
            <a:r>
              <a:rPr lang="en-US" sz="1500" dirty="0">
                <a:latin typeface="+mn-lt"/>
              </a:rPr>
              <a:t/>
            </a:r>
            <a:br>
              <a:rPr lang="en-US" sz="1500" dirty="0"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Introduction</a:t>
            </a:r>
            <a:r>
              <a:rPr lang="en-US" sz="1500" dirty="0">
                <a:latin typeface="+mn-lt"/>
              </a:rPr>
              <a:t/>
            </a:r>
            <a:br>
              <a:rPr lang="en-US" sz="1500" dirty="0">
                <a:latin typeface="+mn-lt"/>
              </a:rPr>
            </a:br>
            <a:r>
              <a:rPr lang="en-US" sz="2000" b="1" dirty="0" smtClean="0">
                <a:latin typeface="+mn-lt"/>
              </a:rPr>
              <a:t>Amnestic</a:t>
            </a:r>
            <a:r>
              <a:rPr lang="en-US" sz="1400" dirty="0">
                <a:latin typeface="+mn-lt"/>
              </a:rPr>
              <a:t> </a:t>
            </a:r>
            <a:r>
              <a:rPr lang="en-US" sz="2000" b="1" dirty="0" smtClean="0">
                <a:latin typeface="+mn-lt"/>
              </a:rPr>
              <a:t>Mild </a:t>
            </a:r>
            <a:r>
              <a:rPr lang="en-US" sz="2000" b="1" dirty="0">
                <a:latin typeface="+mn-lt"/>
              </a:rPr>
              <a:t>Cognitive Impairment </a:t>
            </a:r>
            <a:r>
              <a:rPr lang="en-US" sz="2000" b="1" dirty="0" smtClean="0">
                <a:latin typeface="+mn-lt"/>
              </a:rPr>
              <a:t>(</a:t>
            </a:r>
            <a:r>
              <a:rPr lang="en-US" sz="2000" b="1" dirty="0" err="1" smtClean="0">
                <a:latin typeface="+mn-lt"/>
              </a:rPr>
              <a:t>aMCI</a:t>
            </a:r>
            <a:r>
              <a:rPr lang="en-US" sz="2000" b="1" dirty="0" smtClean="0">
                <a:latin typeface="+mn-lt"/>
              </a:rPr>
              <a:t>) (Petersen, 2004)</a:t>
            </a:r>
            <a:endParaRPr lang="en-US" sz="2000" b="1" dirty="0">
              <a:latin typeface="+mn-lt"/>
            </a:endParaRPr>
          </a:p>
        </p:txBody>
      </p:sp>
      <p:pic>
        <p:nvPicPr>
          <p:cNvPr id="5" name="Bildplatzhalter 4"/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4733" r="5121" b="17640"/>
          <a:stretch/>
        </p:blipFill>
        <p:spPr>
          <a:xfrm>
            <a:off x="247655" y="1071186"/>
            <a:ext cx="5657849" cy="3824664"/>
          </a:xfrm>
          <a:prstGeom prst="rect">
            <a:avLst/>
          </a:prstGeom>
        </p:spPr>
      </p:pic>
      <p:sp>
        <p:nvSpPr>
          <p:cNvPr id="6" name="Inhaltsplatzhalter 2"/>
          <p:cNvSpPr txBox="1">
            <a:spLocks/>
          </p:cNvSpPr>
          <p:nvPr/>
        </p:nvSpPr>
        <p:spPr>
          <a:xfrm>
            <a:off x="6276975" y="966036"/>
            <a:ext cx="2657475" cy="39298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b="1" dirty="0" smtClean="0"/>
              <a:t>Hippocampus </a:t>
            </a:r>
            <a:r>
              <a:rPr lang="de-DE" sz="1600" b="1" dirty="0" err="1" smtClean="0"/>
              <a:t>and</a:t>
            </a:r>
            <a:r>
              <a:rPr lang="de-DE" sz="1600" b="1" dirty="0" smtClean="0"/>
              <a:t> </a:t>
            </a:r>
            <a:r>
              <a:rPr lang="de-DE" sz="1600" b="1" dirty="0" err="1" smtClean="0"/>
              <a:t>aMCI</a:t>
            </a:r>
            <a:endParaRPr lang="en-US" sz="1600" b="1" dirty="0" smtClean="0"/>
          </a:p>
          <a:p>
            <a:endParaRPr lang="en-US" sz="1050" dirty="0"/>
          </a:p>
          <a:p>
            <a:r>
              <a:rPr lang="en-US" sz="1200" dirty="0" smtClean="0"/>
              <a:t>with aging HC tends to shrink faster than other parts of the </a:t>
            </a:r>
            <a:r>
              <a:rPr lang="en-US" sz="1200" dirty="0" err="1" smtClean="0"/>
              <a:t>mediotemporal</a:t>
            </a:r>
            <a:r>
              <a:rPr lang="en-US" sz="1200" dirty="0" smtClean="0"/>
              <a:t> lobe such as the </a:t>
            </a:r>
            <a:r>
              <a:rPr lang="en-US" sz="1200" dirty="0" err="1" smtClean="0"/>
              <a:t>entorhinal</a:t>
            </a:r>
            <a:r>
              <a:rPr lang="en-US" sz="1200" dirty="0" smtClean="0"/>
              <a:t> cortex (EC) (</a:t>
            </a:r>
            <a:r>
              <a:rPr lang="en-US" sz="1200" dirty="0" err="1" smtClean="0"/>
              <a:t>Raz</a:t>
            </a:r>
            <a:r>
              <a:rPr lang="en-US" sz="1200" dirty="0" smtClean="0"/>
              <a:t> et al., 2004)</a:t>
            </a:r>
          </a:p>
          <a:p>
            <a:endParaRPr lang="en-US" sz="1200" dirty="0" smtClean="0"/>
          </a:p>
          <a:p>
            <a:r>
              <a:rPr lang="en-US" sz="1200" dirty="0" smtClean="0"/>
              <a:t>hippocampal atrophy might be a predictor of AD </a:t>
            </a:r>
            <a:r>
              <a:rPr lang="da-DK" sz="1200" dirty="0" smtClean="0"/>
              <a:t>and MCI (Wolf et al., 2001)</a:t>
            </a:r>
          </a:p>
          <a:p>
            <a:endParaRPr lang="de-DE" sz="1200" dirty="0" smtClean="0"/>
          </a:p>
          <a:p>
            <a:r>
              <a:rPr lang="en-US" sz="1200" dirty="0" smtClean="0"/>
              <a:t>By contrast, other studies point out that the atrophy of the HC may not be the only cause of the memory impairment (</a:t>
            </a:r>
            <a:r>
              <a:rPr lang="en-US" sz="1200" dirty="0" err="1" smtClean="0"/>
              <a:t>Pennanen</a:t>
            </a:r>
            <a:r>
              <a:rPr lang="en-US" sz="1200" dirty="0" smtClean="0"/>
              <a:t> et. Al, 2005; Shi et al., 2009) or that MRI study cannot distinguish individuals with MCI, mild AD and normal aging (</a:t>
            </a:r>
            <a:r>
              <a:rPr lang="en-US" sz="1200" dirty="0" err="1" smtClean="0"/>
              <a:t>Menezes</a:t>
            </a:r>
            <a:r>
              <a:rPr lang="en-US" sz="1200" dirty="0" smtClean="0"/>
              <a:t> et al., 2013)</a:t>
            </a:r>
          </a:p>
          <a:p>
            <a:endParaRPr lang="en-US" sz="1200" dirty="0"/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2057400" y="1156913"/>
            <a:ext cx="4352925" cy="290073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dirty="0" smtClean="0">
                <a:solidFill>
                  <a:schemeClr val="bg1"/>
                </a:solidFill>
              </a:rPr>
              <a:t>Experimental </a:t>
            </a:r>
            <a:r>
              <a:rPr lang="en-US" sz="2800" b="1" dirty="0" smtClean="0">
                <a:solidFill>
                  <a:schemeClr val="bg1"/>
                </a:solidFill>
              </a:rPr>
              <a:t>questions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Are there differences in the volume of healthy elderly and </a:t>
            </a:r>
            <a:r>
              <a:rPr lang="en-US" dirty="0" err="1" smtClean="0">
                <a:solidFill>
                  <a:schemeClr val="bg1"/>
                </a:solidFill>
              </a:rPr>
              <a:t>aMCI</a:t>
            </a:r>
            <a:r>
              <a:rPr lang="en-US" dirty="0" smtClean="0">
                <a:solidFill>
                  <a:schemeClr val="bg1"/>
                </a:solidFill>
              </a:rPr>
              <a:t> patients?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Does  reduced hippocampal volume correlate with performance in memory tasks?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5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43075" y="211731"/>
            <a:ext cx="3563114" cy="188359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70000"/>
              </a:lnSpc>
            </a:pPr>
            <a:r>
              <a:rPr lang="de-DE" sz="1200" b="1" dirty="0">
                <a:solidFill>
                  <a:srgbClr val="C00000"/>
                </a:solidFill>
              </a:rPr>
              <a:t>MRI </a:t>
            </a:r>
            <a:r>
              <a:rPr lang="de-DE" sz="1200" b="1" dirty="0" err="1">
                <a:solidFill>
                  <a:srgbClr val="C00000"/>
                </a:solidFill>
              </a:rPr>
              <a:t>data</a:t>
            </a:r>
            <a:r>
              <a:rPr lang="de-DE" sz="1200" b="1" dirty="0">
                <a:solidFill>
                  <a:srgbClr val="C00000"/>
                </a:solidFill>
              </a:rPr>
              <a:t> </a:t>
            </a:r>
            <a:r>
              <a:rPr lang="de-DE" sz="1200" b="1" dirty="0" err="1">
                <a:solidFill>
                  <a:srgbClr val="C00000"/>
                </a:solidFill>
              </a:rPr>
              <a:t>acquisition</a:t>
            </a:r>
            <a:endParaRPr lang="en-US" sz="1200" b="1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Scans have been performed with a 3-T SIEMENS </a:t>
            </a:r>
            <a:r>
              <a:rPr lang="en-US" sz="1200" dirty="0" err="1"/>
              <a:t>Magnetom</a:t>
            </a:r>
            <a:r>
              <a:rPr lang="en-US" sz="1200" dirty="0"/>
              <a:t> Allegra ® System (Siemens, Erlangen, Germany).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T1‐weighted structural </a:t>
            </a:r>
            <a:r>
              <a:rPr lang="en-US" sz="1200" dirty="0" smtClean="0"/>
              <a:t>3D‐image. MPRAGE </a:t>
            </a:r>
            <a:r>
              <a:rPr lang="en-US" sz="1200" dirty="0"/>
              <a:t>: TR=2.3 </a:t>
            </a:r>
            <a:r>
              <a:rPr lang="en-US" sz="1200" dirty="0" err="1"/>
              <a:t>s,TE</a:t>
            </a:r>
            <a:r>
              <a:rPr lang="en-US" sz="1200" dirty="0"/>
              <a:t>=4.38 </a:t>
            </a:r>
            <a:r>
              <a:rPr lang="en-US" sz="1200" dirty="0" err="1"/>
              <a:t>ms</a:t>
            </a:r>
            <a:r>
              <a:rPr lang="en-US" sz="1200" dirty="0"/>
              <a:t>, flip angle=8°, TI=900 </a:t>
            </a:r>
            <a:r>
              <a:rPr lang="en-US" sz="1200" dirty="0" err="1"/>
              <a:t>ms</a:t>
            </a:r>
            <a:r>
              <a:rPr lang="en-US" sz="1200" dirty="0"/>
              <a:t>, 176 contiguous </a:t>
            </a:r>
            <a:r>
              <a:rPr lang="en-US" sz="1200" dirty="0" err="1" smtClean="0"/>
              <a:t>slicesFOV</a:t>
            </a:r>
            <a:r>
              <a:rPr lang="en-US" sz="1200" dirty="0" smtClean="0"/>
              <a:t>=256×256 </a:t>
            </a:r>
            <a:r>
              <a:rPr lang="en-US" sz="1200" dirty="0"/>
              <a:t>mm, </a:t>
            </a:r>
            <a:r>
              <a:rPr lang="en-US" sz="1200" dirty="0" err="1"/>
              <a:t>inplane</a:t>
            </a:r>
            <a:r>
              <a:rPr lang="en-US" sz="1200" dirty="0"/>
              <a:t> resolution =1x1 mm, slice thickness=1 mm) which took approximately 8 minutes.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19074" y="2679274"/>
            <a:ext cx="4867275" cy="2167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it-IT" sz="1100" b="1" dirty="0" err="1"/>
              <a:t>Prior</a:t>
            </a:r>
            <a:r>
              <a:rPr lang="it-IT" sz="1100" b="1" dirty="0"/>
              <a:t> </a:t>
            </a:r>
            <a:r>
              <a:rPr lang="it-IT" sz="1100" b="1" dirty="0" err="1"/>
              <a:t>to</a:t>
            </a:r>
            <a:r>
              <a:rPr lang="it-IT" sz="1100" b="1" dirty="0"/>
              <a:t> the </a:t>
            </a:r>
            <a:r>
              <a:rPr lang="it-IT" sz="1100" b="1" dirty="0" err="1"/>
              <a:t>tracing</a:t>
            </a:r>
            <a:r>
              <a:rPr lang="it-IT" sz="1100" b="1" dirty="0"/>
              <a:t> procedure:</a:t>
            </a:r>
          </a:p>
          <a:p>
            <a:pPr>
              <a:lnSpc>
                <a:spcPct val="100000"/>
              </a:lnSpc>
            </a:pPr>
            <a:r>
              <a:rPr lang="it-IT" sz="1100" dirty="0" err="1" smtClean="0"/>
              <a:t>Voxel</a:t>
            </a:r>
            <a:r>
              <a:rPr lang="it-IT" sz="1100" dirty="0" err="1"/>
              <a:t>s</a:t>
            </a:r>
            <a:r>
              <a:rPr lang="it-IT" sz="1100" dirty="0" smtClean="0"/>
              <a:t> </a:t>
            </a:r>
            <a:r>
              <a:rPr lang="it-IT" sz="1100" dirty="0" err="1" smtClean="0"/>
              <a:t>have</a:t>
            </a:r>
            <a:r>
              <a:rPr lang="it-IT" sz="1100" dirty="0" smtClean="0"/>
              <a:t> </a:t>
            </a:r>
            <a:r>
              <a:rPr lang="it-IT" sz="1100" dirty="0" err="1"/>
              <a:t>been</a:t>
            </a:r>
            <a:r>
              <a:rPr lang="it-IT" sz="1100" dirty="0"/>
              <a:t> </a:t>
            </a:r>
            <a:r>
              <a:rPr lang="it-IT" sz="1100" dirty="0" err="1" smtClean="0"/>
              <a:t>resized</a:t>
            </a:r>
            <a:r>
              <a:rPr lang="it-IT" sz="1100" dirty="0" smtClean="0"/>
              <a:t> </a:t>
            </a:r>
            <a:r>
              <a:rPr lang="it-IT" sz="1100" dirty="0"/>
              <a:t>to </a:t>
            </a:r>
            <a:r>
              <a:rPr lang="it-IT" sz="1100" dirty="0" smtClean="0"/>
              <a:t>0.5 mm </a:t>
            </a:r>
            <a:r>
              <a:rPr lang="it-IT" sz="1100" dirty="0" err="1" smtClean="0"/>
              <a:t>isotropic</a:t>
            </a:r>
            <a:r>
              <a:rPr lang="it-IT" sz="1100" dirty="0" smtClean="0"/>
              <a:t> </a:t>
            </a:r>
            <a:r>
              <a:rPr lang="it-IT" sz="1100" dirty="0" err="1" smtClean="0"/>
              <a:t>voxel</a:t>
            </a:r>
            <a:r>
              <a:rPr lang="it-IT" sz="1100" dirty="0" smtClean="0"/>
              <a:t> </a:t>
            </a:r>
            <a:r>
              <a:rPr lang="it-IT" sz="1100" dirty="0" err="1" smtClean="0"/>
              <a:t>size</a:t>
            </a:r>
            <a:r>
              <a:rPr lang="it-IT" sz="1100" dirty="0" smtClean="0"/>
              <a:t>;</a:t>
            </a:r>
            <a:endParaRPr lang="it-IT" sz="1100" dirty="0"/>
          </a:p>
          <a:p>
            <a:pPr>
              <a:lnSpc>
                <a:spcPct val="100000"/>
              </a:lnSpc>
            </a:pPr>
            <a:r>
              <a:rPr lang="it-IT" sz="1100" dirty="0" err="1"/>
              <a:t>Tracing</a:t>
            </a:r>
            <a:r>
              <a:rPr lang="it-IT" sz="1100" dirty="0"/>
              <a:t> reliability </a:t>
            </a:r>
            <a:r>
              <a:rPr lang="it-IT" sz="1100" dirty="0" err="1" smtClean="0"/>
              <a:t>was</a:t>
            </a:r>
            <a:r>
              <a:rPr lang="it-IT" sz="1100" dirty="0" smtClean="0"/>
              <a:t> </a:t>
            </a:r>
            <a:r>
              <a:rPr lang="it-IT" sz="1100" dirty="0" err="1" smtClean="0"/>
              <a:t>assessed</a:t>
            </a:r>
            <a:r>
              <a:rPr lang="it-IT" sz="1100" dirty="0" smtClean="0"/>
              <a:t> </a:t>
            </a:r>
            <a:r>
              <a:rPr lang="it-IT" sz="1100" dirty="0"/>
              <a:t>by </a:t>
            </a:r>
            <a:r>
              <a:rPr lang="it-IT" sz="1100" dirty="0" err="1"/>
              <a:t>computing</a:t>
            </a:r>
            <a:r>
              <a:rPr lang="it-IT" sz="1100" dirty="0"/>
              <a:t> the </a:t>
            </a:r>
            <a:r>
              <a:rPr lang="it-IT" sz="1100" dirty="0" err="1"/>
              <a:t>Intraclass</a:t>
            </a:r>
            <a:r>
              <a:rPr lang="it-IT" sz="1100" dirty="0"/>
              <a:t> </a:t>
            </a:r>
            <a:r>
              <a:rPr lang="it-IT" sz="1100" dirty="0" err="1"/>
              <a:t>Correlation</a:t>
            </a:r>
            <a:r>
              <a:rPr lang="it-IT" sz="1100" dirty="0"/>
              <a:t> </a:t>
            </a:r>
            <a:r>
              <a:rPr lang="it-IT" sz="1100" dirty="0" err="1"/>
              <a:t>Coefficient</a:t>
            </a:r>
            <a:r>
              <a:rPr lang="it-IT" sz="1100" dirty="0"/>
              <a:t>.</a:t>
            </a:r>
            <a:endParaRPr lang="en-US" sz="1100" dirty="0"/>
          </a:p>
          <a:p>
            <a:pPr>
              <a:lnSpc>
                <a:spcPct val="100000"/>
              </a:lnSpc>
              <a:buNone/>
            </a:pPr>
            <a:r>
              <a:rPr lang="en-US" sz="1100" b="1" dirty="0"/>
              <a:t>Criteria: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Anterior boundary: first slice where the mammillary bodies appear most bulbous. 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Posterior boundary: the slice where the </a:t>
            </a:r>
            <a:r>
              <a:rPr lang="en-US" sz="1100" dirty="0" err="1"/>
              <a:t>fornices</a:t>
            </a:r>
            <a:r>
              <a:rPr lang="en-US" sz="1100" dirty="0"/>
              <a:t> rise from the fimbria of the HC</a:t>
            </a:r>
          </a:p>
          <a:p>
            <a:pPr>
              <a:lnSpc>
                <a:spcPct val="100000"/>
              </a:lnSpc>
            </a:pPr>
            <a:r>
              <a:rPr lang="en-US" sz="1100" dirty="0"/>
              <a:t>The volume of the hippocampus was estimated from 22-32 coronal sections (cf. </a:t>
            </a:r>
            <a:r>
              <a:rPr lang="en-US" sz="1100" dirty="0" err="1"/>
              <a:t>Raz</a:t>
            </a:r>
            <a:r>
              <a:rPr lang="en-US" sz="1100" dirty="0"/>
              <a:t> et al., 2004). 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219074" y="0"/>
            <a:ext cx="1330842" cy="4234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Methods</a:t>
            </a:r>
            <a:endParaRPr lang="en-US" sz="2400" b="1" dirty="0">
              <a:latin typeface="+mn-lt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075" y="2439801"/>
            <a:ext cx="3616276" cy="244315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656" y="2439801"/>
            <a:ext cx="3563114" cy="2443151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219075" y="533400"/>
            <a:ext cx="2219326" cy="114300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2599586" y="796093"/>
            <a:ext cx="2196435" cy="8077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9 male </a:t>
            </a:r>
            <a:r>
              <a:rPr lang="en-US" sz="1100" dirty="0" err="1"/>
              <a:t>aMCI</a:t>
            </a:r>
            <a:r>
              <a:rPr lang="en-US" sz="11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Mean age: 70 (SD=3.84</a:t>
            </a:r>
            <a:r>
              <a:rPr lang="en-US" sz="1100" dirty="0" smtClean="0"/>
              <a:t>)</a:t>
            </a:r>
            <a:endParaRPr lang="en-US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Mean MMSE: 27.78 (SD=1.85)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1" name="Rechteck 10"/>
          <p:cNvSpPr/>
          <p:nvPr/>
        </p:nvSpPr>
        <p:spPr>
          <a:xfrm>
            <a:off x="322382" y="801222"/>
            <a:ext cx="24550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10 male healthy elderly </a:t>
            </a:r>
            <a:r>
              <a:rPr lang="en-US" sz="1100" dirty="0" smtClean="0"/>
              <a:t>(HE)</a:t>
            </a:r>
            <a:endParaRPr lang="en-US" sz="11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Mean age: 71 (SD=3.01)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Mean MMSE: 28.50 (SD=1.08)</a:t>
            </a:r>
          </a:p>
          <a:p>
            <a:endParaRPr lang="en-US" sz="1100" dirty="0"/>
          </a:p>
        </p:txBody>
      </p:sp>
      <p:sp>
        <p:nvSpPr>
          <p:cNvPr id="16" name="Rechteck 15"/>
          <p:cNvSpPr/>
          <p:nvPr/>
        </p:nvSpPr>
        <p:spPr>
          <a:xfrm>
            <a:off x="259556" y="1567756"/>
            <a:ext cx="4572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endParaRPr lang="it-IT" sz="1200" dirty="0" smtClean="0"/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it-IT" sz="1200" dirty="0" smtClean="0"/>
              <a:t>Learning </a:t>
            </a:r>
            <a:r>
              <a:rPr lang="it-IT" sz="1200" dirty="0"/>
              <a:t>and </a:t>
            </a:r>
            <a:r>
              <a:rPr lang="it-IT" sz="1200" dirty="0" err="1"/>
              <a:t>encoding</a:t>
            </a:r>
            <a:r>
              <a:rPr lang="it-IT" sz="1200" dirty="0"/>
              <a:t> / VLMT 1 to 5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it-IT" sz="1200" dirty="0" err="1"/>
              <a:t>Consolidation</a:t>
            </a:r>
            <a:r>
              <a:rPr lang="it-IT" sz="1200" dirty="0"/>
              <a:t> in Long </a:t>
            </a:r>
            <a:r>
              <a:rPr lang="it-IT" sz="1200" dirty="0" err="1"/>
              <a:t>Term</a:t>
            </a:r>
            <a:r>
              <a:rPr lang="it-IT" sz="1200" dirty="0"/>
              <a:t> Memory / VLMT 6 and 7</a:t>
            </a:r>
          </a:p>
          <a:p>
            <a:pPr marL="228600" indent="-228600">
              <a:lnSpc>
                <a:spcPct val="120000"/>
              </a:lnSpc>
              <a:buFont typeface="+mj-lt"/>
              <a:buAutoNum type="arabicPeriod"/>
            </a:pPr>
            <a:r>
              <a:rPr lang="it-IT" sz="1200" dirty="0" err="1"/>
              <a:t>Recognition</a:t>
            </a:r>
            <a:r>
              <a:rPr lang="it-IT" sz="1200" dirty="0"/>
              <a:t> </a:t>
            </a:r>
            <a:r>
              <a:rPr lang="it-IT" sz="1200" dirty="0" err="1"/>
              <a:t>skills</a:t>
            </a:r>
            <a:r>
              <a:rPr lang="it-IT" sz="1200" dirty="0"/>
              <a:t> / VLMT WF</a:t>
            </a:r>
          </a:p>
        </p:txBody>
      </p:sp>
      <p:sp>
        <p:nvSpPr>
          <p:cNvPr id="18" name="Titel 1"/>
          <p:cNvSpPr txBox="1">
            <a:spLocks/>
          </p:cNvSpPr>
          <p:nvPr/>
        </p:nvSpPr>
        <p:spPr>
          <a:xfrm>
            <a:off x="234231" y="1518642"/>
            <a:ext cx="3400747" cy="305294"/>
          </a:xfrm>
          <a:prstGeom prst="rect">
            <a:avLst/>
          </a:prstGeom>
        </p:spPr>
        <p:txBody>
          <a:bodyPr vert="horz" lIns="82945" tIns="41473" rIns="82945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1" dirty="0" smtClean="0">
                <a:latin typeface="+mn-lt"/>
              </a:rPr>
              <a:t>Verbal Learning and Memory Test (VLMT)</a:t>
            </a:r>
            <a:endParaRPr lang="en-US" sz="1100" b="1" dirty="0">
              <a:latin typeface="+mn-lt"/>
            </a:endParaRP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297056" y="490799"/>
            <a:ext cx="3400747" cy="305294"/>
          </a:xfrm>
          <a:prstGeom prst="rect">
            <a:avLst/>
          </a:prstGeom>
        </p:spPr>
        <p:txBody>
          <a:bodyPr vert="horz" lIns="82945" tIns="41473" rIns="82945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1" dirty="0" smtClean="0">
                <a:latin typeface="+mn-lt"/>
              </a:rPr>
              <a:t>Participants</a:t>
            </a:r>
            <a:endParaRPr lang="en-US" sz="1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818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69099" y="265287"/>
            <a:ext cx="5840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Results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89325" y="4196492"/>
            <a:ext cx="3990379" cy="4040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13" dirty="0"/>
              <a:t>Differences in Rey Figure test, MWT, TMT, digit span, block span, TAP (alertness, divided attention), and RWT were </a:t>
            </a:r>
            <a:r>
              <a:rPr lang="en-US" sz="1013" dirty="0">
                <a:solidFill>
                  <a:srgbClr val="FF0000"/>
                </a:solidFill>
              </a:rPr>
              <a:t>not significant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10722" y="848341"/>
            <a:ext cx="4068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Neuropsychological data </a:t>
            </a:r>
          </a:p>
        </p:txBody>
      </p:sp>
      <p:pic>
        <p:nvPicPr>
          <p:cNvPr id="8" name="Grafik 7" descr="OUTPUT0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448" y="554797"/>
            <a:ext cx="2319591" cy="2302720"/>
          </a:xfrm>
          <a:prstGeom prst="rect">
            <a:avLst/>
          </a:prstGeom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7133039" y="660504"/>
            <a:ext cx="1887136" cy="9912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sz="1050" b="1" dirty="0"/>
              <a:t>Mann-Whitney-U test: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900" dirty="0"/>
              <a:t>Left HC: U=24.0, z= -1.715, p=0.086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900" dirty="0"/>
              <a:t>Right HC: U=30.0, z= -1.225, p=0.221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900" dirty="0"/>
              <a:t>Total: U=28.0, z=-1.388, p=0.165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7133039" y="1739172"/>
            <a:ext cx="1887136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dirty="0">
                <a:solidFill>
                  <a:schemeClr val="tx1"/>
                </a:solidFill>
              </a:rPr>
              <a:t>HC volumes in aMCI </a:t>
            </a:r>
            <a:r>
              <a:rPr lang="en-US" sz="1400" dirty="0">
                <a:solidFill>
                  <a:srgbClr val="FF0000"/>
                </a:solidFill>
              </a:rPr>
              <a:t>did not differ </a:t>
            </a:r>
            <a:r>
              <a:rPr lang="en-US" sz="1400" dirty="0">
                <a:solidFill>
                  <a:schemeClr val="tx1"/>
                </a:solidFill>
              </a:rPr>
              <a:t>significantly from HE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813448" y="265287"/>
            <a:ext cx="279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Volumetric analysis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01716"/>
              </p:ext>
            </p:extLst>
          </p:nvPr>
        </p:nvGraphicFramePr>
        <p:xfrm>
          <a:off x="4813448" y="3238502"/>
          <a:ext cx="4124324" cy="1695451"/>
        </p:xfrm>
        <a:graphic>
          <a:graphicData uri="http://schemas.openxmlformats.org/drawingml/2006/table">
            <a:tbl>
              <a:tblPr/>
              <a:tblGrid>
                <a:gridCol w="448286">
                  <a:extLst>
                    <a:ext uri="{9D8B030D-6E8A-4147-A177-3AD203B41FA5}">
                      <a16:colId xmlns:a16="http://schemas.microsoft.com/office/drawing/2014/main" xmlns="" val="2489170153"/>
                    </a:ext>
                  </a:extLst>
                </a:gridCol>
                <a:gridCol w="771529">
                  <a:extLst>
                    <a:ext uri="{9D8B030D-6E8A-4147-A177-3AD203B41FA5}">
                      <a16:colId xmlns:a16="http://schemas.microsoft.com/office/drawing/2014/main" xmlns="" val="2162342227"/>
                    </a:ext>
                  </a:extLst>
                </a:gridCol>
                <a:gridCol w="645635">
                  <a:extLst>
                    <a:ext uri="{9D8B030D-6E8A-4147-A177-3AD203B41FA5}">
                      <a16:colId xmlns:a16="http://schemas.microsoft.com/office/drawing/2014/main" xmlns="" val="1419890099"/>
                    </a:ext>
                  </a:extLst>
                </a:gridCol>
                <a:gridCol w="555467">
                  <a:extLst>
                    <a:ext uri="{9D8B030D-6E8A-4147-A177-3AD203B41FA5}">
                      <a16:colId xmlns:a16="http://schemas.microsoft.com/office/drawing/2014/main" xmlns="" val="3075608545"/>
                    </a:ext>
                  </a:extLst>
                </a:gridCol>
                <a:gridCol w="594172">
                  <a:extLst>
                    <a:ext uri="{9D8B030D-6E8A-4147-A177-3AD203B41FA5}">
                      <a16:colId xmlns:a16="http://schemas.microsoft.com/office/drawing/2014/main" xmlns="" val="941620592"/>
                    </a:ext>
                  </a:extLst>
                </a:gridCol>
                <a:gridCol w="534202">
                  <a:extLst>
                    <a:ext uri="{9D8B030D-6E8A-4147-A177-3AD203B41FA5}">
                      <a16:colId xmlns:a16="http://schemas.microsoft.com/office/drawing/2014/main" xmlns="" val="3780767358"/>
                    </a:ext>
                  </a:extLst>
                </a:gridCol>
                <a:gridCol w="575033">
                  <a:extLst>
                    <a:ext uri="{9D8B030D-6E8A-4147-A177-3AD203B41FA5}">
                      <a16:colId xmlns:a16="http://schemas.microsoft.com/office/drawing/2014/main" xmlns="" val="3184709145"/>
                    </a:ext>
                  </a:extLst>
                </a:gridCol>
              </a:tblGrid>
              <a:tr h="123414">
                <a:tc gridSpan="7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Correlation  [ p value (Pearson coefficient) ]</a:t>
                      </a:r>
                      <a:endParaRPr lang="de-DE" sz="800" dirty="0">
                        <a:latin typeface="Calibri"/>
                        <a:ea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2522565"/>
                  </a:ext>
                </a:extLst>
              </a:tr>
              <a:tr h="123414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Healthy elderly  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aMCI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00393"/>
                  </a:ext>
                </a:extLst>
              </a:tr>
              <a:tr h="123414"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Left HC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Right HC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HC total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Left HC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Right HC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HC total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6860383"/>
                  </a:ext>
                </a:extLst>
              </a:tr>
              <a:tr h="23410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VLMT 1-5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0.719 (0.130)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0.554 (0.213)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0.914 (0.040)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0.034 (0.705)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0.200 (0.476)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0.091 (0.594)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1657692"/>
                  </a:ext>
                </a:extLst>
              </a:tr>
              <a:tr h="24048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VLMT 6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0.567 (0.206)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0.999 (-0.001)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0.705 (0.137)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&lt;0.001(0.951)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 (0.901)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 (0.954)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7438078"/>
                  </a:ext>
                </a:extLst>
              </a:tr>
              <a:tr h="24048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VLMT 7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0.532 (-0.225)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0.511 (-0236)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0.415 (-0.291)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&lt;0.001(0.983)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 (00.922)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&lt;0.001 (0.980)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0319852"/>
                  </a:ext>
                </a:extLst>
              </a:tr>
              <a:tr h="240485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VLMT W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0,370 (0,120)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0,156(-0,356)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0,363 (-0,127)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0,011(0,744)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0,039 (0,614)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0,019 (0,694)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2414978"/>
                  </a:ext>
                </a:extLst>
              </a:tr>
              <a:tr h="234103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VLMT WF 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0.494 (0.246)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0.610 (-0.185)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0.881 (0.054)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0.007 (0.815)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 (0.884)</a:t>
                      </a: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7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 (0.883)</a:t>
                      </a:r>
                      <a:endParaRPr lang="de-D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636337"/>
                  </a:ext>
                </a:extLst>
              </a:tr>
              <a:tr h="135548">
                <a:tc>
                  <a:txBody>
                    <a:bodyPr/>
                    <a:lstStyle/>
                    <a:p>
                      <a:pPr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7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42" marR="4242" marT="4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2620894"/>
                  </a:ext>
                </a:extLst>
              </a:tr>
            </a:tbl>
          </a:graphicData>
        </a:graphic>
      </p:graphicFrame>
      <p:sp>
        <p:nvSpPr>
          <p:cNvPr id="13" name="Textfeld 12"/>
          <p:cNvSpPr txBox="1"/>
          <p:nvPr/>
        </p:nvSpPr>
        <p:spPr>
          <a:xfrm>
            <a:off x="4813448" y="2893469"/>
            <a:ext cx="27959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VLMT/</a:t>
            </a:r>
            <a:r>
              <a:rPr lang="en-US" sz="1400" b="1" dirty="0" err="1" smtClean="0"/>
              <a:t>Volumetry</a:t>
            </a:r>
            <a:endParaRPr lang="en-US" sz="1300" b="1" dirty="0"/>
          </a:p>
        </p:txBody>
      </p:sp>
      <p:cxnSp>
        <p:nvCxnSpPr>
          <p:cNvPr id="7" name="Gerader Verbinder 6"/>
          <p:cNvCxnSpPr/>
          <p:nvPr/>
        </p:nvCxnSpPr>
        <p:spPr>
          <a:xfrm>
            <a:off x="4552950" y="265287"/>
            <a:ext cx="0" cy="4697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4552950" y="2893469"/>
            <a:ext cx="4391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4943748" y="3942704"/>
            <a:ext cx="4076427" cy="50757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Significant</a:t>
            </a:r>
            <a:r>
              <a:rPr lang="de-DE" dirty="0" smtClean="0"/>
              <a:t> </a:t>
            </a:r>
            <a:r>
              <a:rPr lang="de-DE" dirty="0" err="1" smtClean="0"/>
              <a:t>correlation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in VLMT </a:t>
            </a:r>
            <a:r>
              <a:rPr lang="de-DE" dirty="0" err="1" smtClean="0"/>
              <a:t>and</a:t>
            </a:r>
            <a:r>
              <a:rPr lang="de-DE" dirty="0" smtClean="0"/>
              <a:t> HC </a:t>
            </a:r>
            <a:r>
              <a:rPr lang="de-DE" dirty="0" err="1" smtClean="0"/>
              <a:t>volumen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in </a:t>
            </a:r>
            <a:r>
              <a:rPr lang="de-DE" dirty="0" err="1" smtClean="0"/>
              <a:t>aMCI</a:t>
            </a:r>
            <a:r>
              <a:rPr lang="de-DE" dirty="0" smtClean="0"/>
              <a:t> </a:t>
            </a:r>
            <a:r>
              <a:rPr lang="de-DE" dirty="0" err="1" smtClean="0"/>
              <a:t>patients</a:t>
            </a:r>
            <a:endParaRPr lang="en-US" dirty="0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627223"/>
              </p:ext>
            </p:extLst>
          </p:nvPr>
        </p:nvGraphicFramePr>
        <p:xfrm>
          <a:off x="310724" y="1187969"/>
          <a:ext cx="4068984" cy="2782792"/>
        </p:xfrm>
        <a:graphic>
          <a:graphicData uri="http://schemas.openxmlformats.org/drawingml/2006/table">
            <a:tbl>
              <a:tblPr/>
              <a:tblGrid>
                <a:gridCol w="508623"/>
                <a:gridCol w="508623"/>
                <a:gridCol w="508623"/>
                <a:gridCol w="508623"/>
                <a:gridCol w="508623"/>
                <a:gridCol w="508623"/>
                <a:gridCol w="508623"/>
                <a:gridCol w="508623"/>
              </a:tblGrid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Descriptive statistics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T-test equality of means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8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groups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MEAN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 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Sig.(Two-tailed)</a:t>
                      </a:r>
                    </a:p>
                  </a:txBody>
                  <a:tcPr marL="9374" marR="9374" marT="937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VLMT1 to 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41,6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7,442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2,353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2,765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0,013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33,44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5,028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0,623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5,003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&lt;0.001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0,735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VLMT7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2,366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0,748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4,901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&lt;0.001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0,619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VLMT6minus5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0,601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-3,039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0,007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0,553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VLMT5minus7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1,814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0,573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-3,181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0,553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VLMTW (word recognition uncorrected)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0,452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1,878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0,078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6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4,123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1,374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61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VLMTWF (Word recognition corrected)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4,061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1,284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3,871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1603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aMCI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3,873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1,291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374" marR="9374" marT="93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18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65059" y="978496"/>
            <a:ext cx="2559116" cy="330859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100" b="1" dirty="0" err="1" smtClean="0">
                <a:solidFill>
                  <a:srgbClr val="C00000"/>
                </a:solidFill>
              </a:rPr>
              <a:t>No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difference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has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been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found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between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the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hippocampi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of</a:t>
            </a:r>
            <a:r>
              <a:rPr lang="de-DE" sz="1100" b="1" dirty="0" smtClean="0">
                <a:solidFill>
                  <a:srgbClr val="C00000"/>
                </a:solidFill>
              </a:rPr>
              <a:t> HE </a:t>
            </a:r>
            <a:r>
              <a:rPr lang="de-DE" sz="1100" b="1" dirty="0" err="1" smtClean="0">
                <a:solidFill>
                  <a:srgbClr val="C00000"/>
                </a:solidFill>
              </a:rPr>
              <a:t>and</a:t>
            </a:r>
            <a:r>
              <a:rPr lang="de-DE" sz="1100" b="1" dirty="0" smtClean="0">
                <a:solidFill>
                  <a:srgbClr val="C00000"/>
                </a:solidFill>
              </a:rPr>
              <a:t> </a:t>
            </a:r>
            <a:r>
              <a:rPr lang="de-DE" sz="1100" b="1" dirty="0" err="1" smtClean="0">
                <a:solidFill>
                  <a:srgbClr val="C00000"/>
                </a:solidFill>
              </a:rPr>
              <a:t>aMCI</a:t>
            </a:r>
            <a:endParaRPr lang="en-US" sz="1100" b="1" dirty="0" smtClean="0">
              <a:solidFill>
                <a:srgbClr val="C00000"/>
              </a:solidFill>
            </a:endParaRPr>
          </a:p>
          <a:p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Previous studies found no volume differences between aMCI and HE (</a:t>
            </a:r>
            <a:r>
              <a:rPr lang="en-US" sz="1100" dirty="0" err="1" smtClean="0"/>
              <a:t>Jauhiainen</a:t>
            </a:r>
            <a:r>
              <a:rPr lang="en-US" sz="1100" dirty="0" smtClean="0"/>
              <a:t> et al., 2009)</a:t>
            </a:r>
          </a:p>
          <a:p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More recent studies demonstrated how </a:t>
            </a:r>
            <a:r>
              <a:rPr lang="en-US" sz="1100" dirty="0" err="1" smtClean="0"/>
              <a:t>hippocampal</a:t>
            </a:r>
            <a:r>
              <a:rPr lang="en-US" sz="1100" dirty="0" smtClean="0"/>
              <a:t> subfield </a:t>
            </a:r>
            <a:r>
              <a:rPr lang="en-US" sz="1100" dirty="0" err="1" smtClean="0"/>
              <a:t>volumetry</a:t>
            </a:r>
            <a:r>
              <a:rPr lang="en-US" sz="1100" dirty="0" smtClean="0"/>
              <a:t> of CA1 (</a:t>
            </a:r>
            <a:r>
              <a:rPr lang="en-US" sz="1100" dirty="0" err="1" smtClean="0"/>
              <a:t>Cornu</a:t>
            </a:r>
            <a:r>
              <a:rPr lang="en-US" sz="1100" dirty="0" smtClean="0"/>
              <a:t> </a:t>
            </a:r>
            <a:r>
              <a:rPr lang="en-US" sz="1100" dirty="0" err="1" smtClean="0"/>
              <a:t>Ammonis</a:t>
            </a:r>
            <a:r>
              <a:rPr lang="en-US" sz="1100" dirty="0" smtClean="0"/>
              <a:t>) was more accurate than global HC measurement by distinguishing aMCI from HE (La Joie et al., 2013)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/>
              <a:t>Gerardin</a:t>
            </a:r>
            <a:r>
              <a:rPr lang="en-US" sz="1100" dirty="0" smtClean="0"/>
              <a:t> et al. (2009) were able to individually classify AD, MCI and controls </a:t>
            </a:r>
            <a:r>
              <a:rPr lang="en-US" sz="1100" dirty="0" smtClean="0"/>
              <a:t>with high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r>
              <a:rPr lang="en-US" sz="1100" dirty="0" smtClean="0"/>
              <a:t>accuracy by use of multidimensional classification of shape features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195637" y="992818"/>
            <a:ext cx="2792158" cy="250055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 the present cross-sectional study performance in VLMT significantly correlate with HC volume only in individuals with </a:t>
            </a:r>
            <a:r>
              <a:rPr lang="en-US" sz="1100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aMCI</a:t>
            </a:r>
            <a:endParaRPr lang="en-US" sz="11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de-DE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</a:rPr>
              <a:t>This finding </a:t>
            </a:r>
            <a:r>
              <a:rPr lang="en-US" sz="1100" dirty="0">
                <a:solidFill>
                  <a:schemeClr val="tx1"/>
                </a:solidFill>
              </a:rPr>
              <a:t>suggests that memory performance of individuals with </a:t>
            </a:r>
            <a:r>
              <a:rPr lang="en-US" sz="1100" dirty="0" err="1">
                <a:solidFill>
                  <a:schemeClr val="tx1"/>
                </a:solidFill>
              </a:rPr>
              <a:t>aMCI</a:t>
            </a:r>
            <a:r>
              <a:rPr lang="en-US" sz="1100" dirty="0">
                <a:solidFill>
                  <a:schemeClr val="tx1"/>
                </a:solidFill>
              </a:rPr>
              <a:t> is more susceptible to structural deterioration 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Research on animal model (Gold et al., 2013) as well as functional studies (Reitz et al., 2009) corroborate the hypothesis of a metabolic dysfunction of the HC in </a:t>
            </a:r>
            <a:r>
              <a:rPr lang="en-US" sz="1100" dirty="0" err="1" smtClean="0"/>
              <a:t>aMCI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4" name="Textfeld 3"/>
          <p:cNvSpPr txBox="1"/>
          <p:nvPr/>
        </p:nvSpPr>
        <p:spPr>
          <a:xfrm>
            <a:off x="6178295" y="965073"/>
            <a:ext cx="2814661" cy="212365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C00000"/>
                </a:solidFill>
              </a:rPr>
              <a:t>Changes of cognitive strategies in elderly might occur, accompanied by the recruitment of other brain areas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 smtClean="0"/>
              <a:t>Burgmans</a:t>
            </a:r>
            <a:r>
              <a:rPr lang="en-US" sz="1100" dirty="0" smtClean="0"/>
              <a:t> et al. (2010) observed the involvement of </a:t>
            </a:r>
            <a:r>
              <a:rPr lang="en-US" sz="1100" b="1" dirty="0" smtClean="0"/>
              <a:t>prefrontal cortex</a:t>
            </a:r>
            <a:r>
              <a:rPr lang="en-US" sz="1100" dirty="0" smtClean="0"/>
              <a:t>, </a:t>
            </a:r>
            <a:r>
              <a:rPr lang="en-US" sz="1100" b="1" dirty="0" err="1" smtClean="0"/>
              <a:t>cuneus</a:t>
            </a:r>
            <a:r>
              <a:rPr lang="en-US" sz="1100" dirty="0" smtClean="0"/>
              <a:t> and </a:t>
            </a:r>
            <a:r>
              <a:rPr lang="en-US" sz="1100" b="1" dirty="0" smtClean="0"/>
              <a:t>cerebellum</a:t>
            </a:r>
            <a:r>
              <a:rPr lang="en-US" sz="1100" dirty="0" smtClean="0"/>
              <a:t> along the </a:t>
            </a:r>
            <a:r>
              <a:rPr lang="en-US" sz="1100" b="1" dirty="0" smtClean="0"/>
              <a:t>deactivation of HC</a:t>
            </a:r>
            <a:r>
              <a:rPr lang="en-US" sz="1100" dirty="0" smtClean="0"/>
              <a:t> and other </a:t>
            </a:r>
            <a:r>
              <a:rPr lang="en-US" sz="1100" dirty="0" err="1" smtClean="0"/>
              <a:t>mediotemporal</a:t>
            </a:r>
            <a:r>
              <a:rPr lang="en-US" sz="1100" dirty="0" smtClean="0"/>
              <a:t> regions</a:t>
            </a:r>
          </a:p>
          <a:p>
            <a:endParaRPr lang="en-US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Further suggestions on the shift from HC to </a:t>
            </a:r>
            <a:r>
              <a:rPr lang="en-US" sz="1100" b="1" dirty="0" smtClean="0"/>
              <a:t>prefrontal regions</a:t>
            </a:r>
            <a:r>
              <a:rPr lang="en-US" sz="1100" dirty="0" smtClean="0"/>
              <a:t> are provided by Rajah et al. (2010) </a:t>
            </a:r>
          </a:p>
        </p:txBody>
      </p:sp>
      <p:sp>
        <p:nvSpPr>
          <p:cNvPr id="5" name="Rechteck 4"/>
          <p:cNvSpPr/>
          <p:nvPr/>
        </p:nvSpPr>
        <p:spPr>
          <a:xfrm>
            <a:off x="3195637" y="3898017"/>
            <a:ext cx="5500688" cy="715196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reasons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poorer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memory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performance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aMCI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subjects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could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be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related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an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insufficient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metabolic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accent6">
                    <a:lumMod val="50000"/>
                  </a:schemeClr>
                </a:solidFill>
              </a:rPr>
              <a:t>functioning</a:t>
            </a:r>
            <a:r>
              <a:rPr lang="de-DE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or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to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lack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compensatory</a:t>
            </a:r>
            <a:r>
              <a:rPr lang="de-DE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de-DE" b="1" dirty="0" err="1">
                <a:solidFill>
                  <a:schemeClr val="accent6">
                    <a:lumMod val="50000"/>
                  </a:schemeClr>
                </a:solidFill>
              </a:rPr>
              <a:t>mechanisms</a:t>
            </a:r>
            <a:endParaRPr lang="de-D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65059" y="409575"/>
            <a:ext cx="4264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 smtClean="0">
                <a:solidFill>
                  <a:srgbClr val="C00000"/>
                </a:solidFill>
              </a:rPr>
              <a:t>Discussion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5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3528" y="86916"/>
            <a:ext cx="8439472" cy="4947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References</a:t>
            </a:r>
          </a:p>
          <a:p>
            <a:endParaRPr lang="en-US" sz="800" dirty="0"/>
          </a:p>
          <a:p>
            <a:endParaRPr lang="de-DE" sz="800" dirty="0"/>
          </a:p>
          <a:p>
            <a:endParaRPr lang="en-US" sz="800" dirty="0"/>
          </a:p>
          <a:p>
            <a:r>
              <a:rPr lang="en-US" sz="900" dirty="0" err="1"/>
              <a:t>Gerardin</a:t>
            </a:r>
            <a:r>
              <a:rPr lang="en-US" sz="900" dirty="0"/>
              <a:t>, E., </a:t>
            </a:r>
            <a:r>
              <a:rPr lang="en-US" sz="900" dirty="0" err="1"/>
              <a:t>Chetelat</a:t>
            </a:r>
            <a:r>
              <a:rPr lang="en-US" sz="900" dirty="0"/>
              <a:t>, G., </a:t>
            </a:r>
            <a:r>
              <a:rPr lang="en-US" sz="900" dirty="0" err="1"/>
              <a:t>Chupin</a:t>
            </a:r>
            <a:r>
              <a:rPr lang="en-US" sz="900" dirty="0"/>
              <a:t>, M., </a:t>
            </a:r>
            <a:r>
              <a:rPr lang="en-US" sz="900" dirty="0" err="1"/>
              <a:t>Cuingnet</a:t>
            </a:r>
            <a:r>
              <a:rPr lang="en-US" sz="900" dirty="0"/>
              <a:t>, R., </a:t>
            </a:r>
            <a:r>
              <a:rPr lang="en-US" sz="900" dirty="0" err="1"/>
              <a:t>Desgranges</a:t>
            </a:r>
            <a:r>
              <a:rPr lang="en-US" sz="900" dirty="0"/>
              <a:t>, B., Kim, H.-S., … </a:t>
            </a:r>
            <a:r>
              <a:rPr lang="en-US" sz="900" dirty="0" err="1"/>
              <a:t>Colliot</a:t>
            </a:r>
            <a:r>
              <a:rPr lang="en-US" sz="900" dirty="0"/>
              <a:t>, O. (2009). Multidimensional classification of hippocampal shape features discriminates Alzheimer’s disease and mild cognitive impairment from normal aging. </a:t>
            </a:r>
            <a:r>
              <a:rPr lang="en-US" sz="900" i="1" dirty="0" err="1"/>
              <a:t>NeuroImage</a:t>
            </a:r>
            <a:r>
              <a:rPr lang="en-US" sz="900" dirty="0"/>
              <a:t>, </a:t>
            </a:r>
            <a:r>
              <a:rPr lang="en-US" sz="900" i="1" dirty="0"/>
              <a:t>47</a:t>
            </a:r>
            <a:r>
              <a:rPr lang="en-US" sz="900" dirty="0"/>
              <a:t>(4), 1476–1486. </a:t>
            </a:r>
            <a:endParaRPr lang="en-US" sz="900" dirty="0" smtClean="0"/>
          </a:p>
          <a:p>
            <a:endParaRPr lang="en-US" sz="900" dirty="0"/>
          </a:p>
          <a:p>
            <a:r>
              <a:rPr lang="en-US" sz="900" dirty="0" smtClean="0"/>
              <a:t>Gold</a:t>
            </a:r>
            <a:r>
              <a:rPr lang="en-US" sz="900" dirty="0"/>
              <a:t>, P. E., Newman, L. A., </a:t>
            </a:r>
            <a:r>
              <a:rPr lang="en-US" sz="900" dirty="0" err="1"/>
              <a:t>Scavuzzo</a:t>
            </a:r>
            <a:r>
              <a:rPr lang="en-US" sz="900" dirty="0"/>
              <a:t>, C. J., &amp; </a:t>
            </a:r>
            <a:r>
              <a:rPr lang="en-US" sz="900" dirty="0" err="1"/>
              <a:t>Korol</a:t>
            </a:r>
            <a:r>
              <a:rPr lang="en-US" sz="900" dirty="0"/>
              <a:t>, D. L. (2013). Modulation of multiple memory systems: From neurotransmitters to metabolic substrates. </a:t>
            </a:r>
            <a:r>
              <a:rPr lang="de-DE" sz="900" i="1" dirty="0"/>
              <a:t>Hippocampus</a:t>
            </a:r>
            <a:r>
              <a:rPr lang="de-DE" sz="900" dirty="0"/>
              <a:t>, </a:t>
            </a:r>
            <a:r>
              <a:rPr lang="de-DE" sz="900" i="1" dirty="0"/>
              <a:t>23</a:t>
            </a:r>
            <a:r>
              <a:rPr lang="de-DE" sz="900" dirty="0"/>
              <a:t>(11), 1053–1065. </a:t>
            </a:r>
            <a:endParaRPr lang="de-DE" sz="900" dirty="0" smtClean="0"/>
          </a:p>
          <a:p>
            <a:endParaRPr lang="en-US" sz="900" dirty="0"/>
          </a:p>
          <a:p>
            <a:r>
              <a:rPr lang="de-DE" sz="900" dirty="0" err="1"/>
              <a:t>Grundman</a:t>
            </a:r>
            <a:r>
              <a:rPr lang="de-DE" sz="900" dirty="0"/>
              <a:t>, M., </a:t>
            </a:r>
            <a:r>
              <a:rPr lang="de-DE" sz="900" dirty="0" err="1"/>
              <a:t>Sencakova</a:t>
            </a:r>
            <a:r>
              <a:rPr lang="de-DE" sz="900" dirty="0"/>
              <a:t>, D., Jack, C. R., Petersen, R. C., Kim, H. T., Schultz, A., … van Dyck, C. (2002). </a:t>
            </a:r>
            <a:r>
              <a:rPr lang="en-US" sz="900" dirty="0"/>
              <a:t>Brain MRI hippocampal volume and prediction of clinical status in a mild cognitive impairment trial. </a:t>
            </a:r>
            <a:r>
              <a:rPr lang="en-US" sz="900" i="1" dirty="0"/>
              <a:t>Journal of Molecular Neuroscience</a:t>
            </a:r>
            <a:r>
              <a:rPr lang="en-US" sz="900" dirty="0"/>
              <a:t>, </a:t>
            </a:r>
            <a:r>
              <a:rPr lang="en-US" sz="900" i="1" dirty="0"/>
              <a:t>19</a:t>
            </a:r>
            <a:r>
              <a:rPr lang="en-US" sz="900" dirty="0"/>
              <a:t>(1-2), 23–27</a:t>
            </a:r>
            <a:r>
              <a:rPr lang="en-US" sz="900" dirty="0" smtClean="0"/>
              <a:t>.</a:t>
            </a:r>
          </a:p>
          <a:p>
            <a:endParaRPr lang="en-US" sz="900" dirty="0"/>
          </a:p>
          <a:p>
            <a:r>
              <a:rPr lang="en-US" sz="900" dirty="0" err="1"/>
              <a:t>Jauhiainen</a:t>
            </a:r>
            <a:r>
              <a:rPr lang="en-US" sz="900" dirty="0"/>
              <a:t>, A. M., </a:t>
            </a:r>
            <a:r>
              <a:rPr lang="en-US" sz="900" dirty="0" err="1"/>
              <a:t>Pihlajamäki</a:t>
            </a:r>
            <a:r>
              <a:rPr lang="en-US" sz="900" dirty="0"/>
              <a:t>, M., </a:t>
            </a:r>
            <a:r>
              <a:rPr lang="en-US" sz="900" dirty="0" err="1"/>
              <a:t>Tervo</a:t>
            </a:r>
            <a:r>
              <a:rPr lang="en-US" sz="900" dirty="0"/>
              <a:t>, S., </a:t>
            </a:r>
            <a:r>
              <a:rPr lang="en-US" sz="900" dirty="0" err="1"/>
              <a:t>Niskanen</a:t>
            </a:r>
            <a:r>
              <a:rPr lang="en-US" sz="900" dirty="0"/>
              <a:t>, E., </a:t>
            </a:r>
            <a:r>
              <a:rPr lang="en-US" sz="900" dirty="0" err="1"/>
              <a:t>Tanila</a:t>
            </a:r>
            <a:r>
              <a:rPr lang="en-US" sz="900" dirty="0"/>
              <a:t>, H., </a:t>
            </a:r>
            <a:r>
              <a:rPr lang="en-US" sz="900" dirty="0" err="1"/>
              <a:t>Hänninen</a:t>
            </a:r>
            <a:r>
              <a:rPr lang="en-US" sz="900" dirty="0"/>
              <a:t>, T., … </a:t>
            </a:r>
            <a:r>
              <a:rPr lang="en-US" sz="900" dirty="0" err="1"/>
              <a:t>Soininen</a:t>
            </a:r>
            <a:r>
              <a:rPr lang="en-US" sz="900" dirty="0"/>
              <a:t>, H. (2009). Discriminating accuracy of medial temporal lobe </a:t>
            </a:r>
            <a:r>
              <a:rPr lang="en-US" sz="900" dirty="0" err="1"/>
              <a:t>volumetry</a:t>
            </a:r>
            <a:r>
              <a:rPr lang="en-US" sz="900" dirty="0"/>
              <a:t> and fMRI in mild cognitive impairment. </a:t>
            </a:r>
            <a:r>
              <a:rPr lang="en-US" sz="900" i="1" dirty="0"/>
              <a:t>Hippocampus</a:t>
            </a:r>
            <a:r>
              <a:rPr lang="en-US" sz="900" dirty="0"/>
              <a:t>, </a:t>
            </a:r>
            <a:r>
              <a:rPr lang="en-US" sz="900" i="1" dirty="0"/>
              <a:t>19</a:t>
            </a:r>
            <a:r>
              <a:rPr lang="en-US" sz="900" dirty="0"/>
              <a:t>(2), </a:t>
            </a:r>
            <a:r>
              <a:rPr lang="en-US" sz="900" dirty="0" smtClean="0"/>
              <a:t>166–175.</a:t>
            </a:r>
          </a:p>
          <a:p>
            <a:endParaRPr lang="en-US" sz="900" dirty="0"/>
          </a:p>
          <a:p>
            <a:r>
              <a:rPr lang="en-US" sz="900" dirty="0"/>
              <a:t>La Joie, R., </a:t>
            </a:r>
            <a:r>
              <a:rPr lang="en-US" sz="900" dirty="0" err="1"/>
              <a:t>Perrotin</a:t>
            </a:r>
            <a:r>
              <a:rPr lang="en-US" sz="900" dirty="0"/>
              <a:t>, A., de La </a:t>
            </a:r>
            <a:r>
              <a:rPr lang="en-US" sz="900" dirty="0" err="1"/>
              <a:t>Sayette</a:t>
            </a:r>
            <a:r>
              <a:rPr lang="en-US" sz="900" dirty="0"/>
              <a:t>, V., Egret, S., </a:t>
            </a:r>
            <a:r>
              <a:rPr lang="en-US" sz="900" dirty="0" err="1"/>
              <a:t>Doeuvre</a:t>
            </a:r>
            <a:r>
              <a:rPr lang="en-US" sz="900" dirty="0"/>
              <a:t>, L., </a:t>
            </a:r>
            <a:r>
              <a:rPr lang="en-US" sz="900" dirty="0" err="1"/>
              <a:t>Belliard</a:t>
            </a:r>
            <a:r>
              <a:rPr lang="en-US" sz="900" dirty="0"/>
              <a:t>, S., … </a:t>
            </a:r>
            <a:r>
              <a:rPr lang="en-US" sz="900" dirty="0" err="1"/>
              <a:t>Chételat</a:t>
            </a:r>
            <a:r>
              <a:rPr lang="en-US" sz="900" dirty="0"/>
              <a:t>, G. (2013). Hippocampal subfield </a:t>
            </a:r>
            <a:r>
              <a:rPr lang="en-US" sz="900" dirty="0" err="1"/>
              <a:t>volumetry</a:t>
            </a:r>
            <a:r>
              <a:rPr lang="en-US" sz="900" dirty="0"/>
              <a:t> </a:t>
            </a:r>
            <a:endParaRPr lang="en-US" sz="900" dirty="0" smtClean="0"/>
          </a:p>
          <a:p>
            <a:endParaRPr lang="en-US" sz="900" dirty="0"/>
          </a:p>
          <a:p>
            <a:r>
              <a:rPr lang="en-US" sz="900" dirty="0" err="1" smtClean="0"/>
              <a:t>Menezes</a:t>
            </a:r>
            <a:r>
              <a:rPr lang="en-US" sz="900" dirty="0"/>
              <a:t>, T. L., Andrade-</a:t>
            </a:r>
            <a:r>
              <a:rPr lang="en-US" sz="900" dirty="0" err="1"/>
              <a:t>Valença</a:t>
            </a:r>
            <a:r>
              <a:rPr lang="en-US" sz="900" dirty="0"/>
              <a:t>, L. P. A., &amp; </a:t>
            </a:r>
            <a:r>
              <a:rPr lang="en-US" sz="900" dirty="0" err="1"/>
              <a:t>Valença</a:t>
            </a:r>
            <a:r>
              <a:rPr lang="en-US" sz="900" dirty="0"/>
              <a:t>, M. M. (2013). Magnetic resonance imaging study cannot individually distinguish individuals with mild cognitive impairment, mild Alzheimer’s disease, and normal aging. </a:t>
            </a:r>
            <a:r>
              <a:rPr lang="en-US" sz="900" i="1" dirty="0" err="1"/>
              <a:t>Arquivos</a:t>
            </a:r>
            <a:r>
              <a:rPr lang="en-US" sz="900" i="1" dirty="0"/>
              <a:t> de </a:t>
            </a:r>
            <a:r>
              <a:rPr lang="en-US" sz="900" i="1" dirty="0" err="1"/>
              <a:t>Neuro-Psiquiatria</a:t>
            </a:r>
            <a:r>
              <a:rPr lang="en-US" sz="900" dirty="0"/>
              <a:t>, </a:t>
            </a:r>
            <a:r>
              <a:rPr lang="en-US" sz="900" i="1" dirty="0"/>
              <a:t>71</a:t>
            </a:r>
            <a:r>
              <a:rPr lang="en-US" sz="900" dirty="0"/>
              <a:t>(4), </a:t>
            </a:r>
            <a:r>
              <a:rPr lang="en-US" sz="900" dirty="0" smtClean="0"/>
              <a:t>207–212.</a:t>
            </a:r>
          </a:p>
          <a:p>
            <a:endParaRPr lang="en-US" sz="900" dirty="0"/>
          </a:p>
          <a:p>
            <a:endParaRPr lang="en-US" sz="900" dirty="0"/>
          </a:p>
          <a:p>
            <a:r>
              <a:rPr lang="en-US" sz="900" dirty="0" smtClean="0"/>
              <a:t>Petersen</a:t>
            </a:r>
            <a:r>
              <a:rPr lang="en-US" sz="900" dirty="0"/>
              <a:t>, R. C. (2004). Mild cognitive impairment as a diagnostic entity. </a:t>
            </a:r>
            <a:r>
              <a:rPr lang="en-US" sz="900" i="1" dirty="0"/>
              <a:t>Journal of Internal Medicine</a:t>
            </a:r>
            <a:r>
              <a:rPr lang="en-US" sz="900" dirty="0"/>
              <a:t>, </a:t>
            </a:r>
            <a:r>
              <a:rPr lang="en-US" sz="900" i="1" dirty="0"/>
              <a:t>256</a:t>
            </a:r>
            <a:r>
              <a:rPr lang="en-US" sz="900" dirty="0"/>
              <a:t>(3), </a:t>
            </a:r>
            <a:r>
              <a:rPr lang="en-US" sz="900" dirty="0" smtClean="0"/>
              <a:t>183–194</a:t>
            </a:r>
          </a:p>
          <a:p>
            <a:endParaRPr lang="en-US" sz="900" dirty="0"/>
          </a:p>
          <a:p>
            <a:r>
              <a:rPr lang="en-US" sz="900" dirty="0" smtClean="0"/>
              <a:t>Rajah</a:t>
            </a:r>
            <a:r>
              <a:rPr lang="en-US" sz="900" dirty="0"/>
              <a:t>, M. N., </a:t>
            </a:r>
            <a:r>
              <a:rPr lang="en-US" sz="900" dirty="0" err="1"/>
              <a:t>Kromas</a:t>
            </a:r>
            <a:r>
              <a:rPr lang="en-US" sz="900" dirty="0"/>
              <a:t>, M., Han, J. E., &amp; </a:t>
            </a:r>
            <a:r>
              <a:rPr lang="en-US" sz="900" dirty="0" err="1"/>
              <a:t>Pruessner</a:t>
            </a:r>
            <a:r>
              <a:rPr lang="en-US" sz="900" dirty="0"/>
              <a:t>, J. C. (2010). Group differences in anterior hippocampal volume and in the retrieval of spatial and temporal context memory in healthy young versus older adults. </a:t>
            </a:r>
            <a:r>
              <a:rPr lang="de-DE" sz="900" i="1" dirty="0" err="1"/>
              <a:t>Neuropsychologia</a:t>
            </a:r>
            <a:r>
              <a:rPr lang="de-DE" sz="900" dirty="0"/>
              <a:t>, </a:t>
            </a:r>
            <a:r>
              <a:rPr lang="de-DE" sz="900" i="1" dirty="0"/>
              <a:t>48</a:t>
            </a:r>
            <a:r>
              <a:rPr lang="de-DE" sz="900" dirty="0"/>
              <a:t>(14), </a:t>
            </a:r>
            <a:r>
              <a:rPr lang="de-DE" sz="900" dirty="0" smtClean="0"/>
              <a:t>4020–4030.</a:t>
            </a:r>
          </a:p>
          <a:p>
            <a:endParaRPr lang="en-US" sz="900" dirty="0"/>
          </a:p>
          <a:p>
            <a:r>
              <a:rPr lang="de-DE" sz="900" dirty="0" err="1"/>
              <a:t>Raz</a:t>
            </a:r>
            <a:r>
              <a:rPr lang="de-DE" sz="900" dirty="0"/>
              <a:t>, N., Rodrigue, K. M., Head, D., Kennedy, K. M., &amp; Acker, J. D. (2004). </a:t>
            </a:r>
            <a:r>
              <a:rPr lang="en-US" sz="900" dirty="0"/>
              <a:t>Differential aging of the medial temporal lobe a study of a five-year change. </a:t>
            </a:r>
            <a:r>
              <a:rPr lang="en-US" sz="900" i="1" dirty="0"/>
              <a:t>Neurology</a:t>
            </a:r>
            <a:r>
              <a:rPr lang="en-US" sz="900" dirty="0"/>
              <a:t>, </a:t>
            </a:r>
            <a:r>
              <a:rPr lang="en-US" sz="900" i="1" dirty="0"/>
              <a:t>62</a:t>
            </a:r>
            <a:r>
              <a:rPr lang="en-US" sz="900" dirty="0"/>
              <a:t>(3), 433–438.</a:t>
            </a:r>
          </a:p>
          <a:p>
            <a:r>
              <a:rPr lang="en-US" sz="900" dirty="0"/>
              <a:t>Reitz, C., Brickman, A. M., Brown, T. R., Manly, J., </a:t>
            </a:r>
            <a:r>
              <a:rPr lang="en-US" sz="900" dirty="0" err="1"/>
              <a:t>DeCarli</a:t>
            </a:r>
            <a:r>
              <a:rPr lang="en-US" sz="900" dirty="0"/>
              <a:t>, C., Small, A., &amp; </a:t>
            </a:r>
            <a:r>
              <a:rPr lang="en-US" sz="900" dirty="0" err="1"/>
              <a:t>Mayeux</a:t>
            </a:r>
            <a:r>
              <a:rPr lang="en-US" sz="900" dirty="0"/>
              <a:t>, R. (2009). </a:t>
            </a:r>
            <a:r>
              <a:rPr lang="en-US" sz="900" dirty="0" err="1"/>
              <a:t>LInking</a:t>
            </a:r>
            <a:r>
              <a:rPr lang="en-US" sz="900" dirty="0"/>
              <a:t> hippocampal structure and function to memory performance in an aging population. </a:t>
            </a:r>
            <a:r>
              <a:rPr lang="en-US" sz="900" i="1" dirty="0"/>
              <a:t>Archives of Neurology</a:t>
            </a:r>
            <a:r>
              <a:rPr lang="en-US" sz="900" dirty="0"/>
              <a:t>, </a:t>
            </a:r>
            <a:r>
              <a:rPr lang="en-US" sz="900" i="1" dirty="0"/>
              <a:t>66</a:t>
            </a:r>
            <a:r>
              <a:rPr lang="en-US" sz="900" dirty="0"/>
              <a:t>(11), 1385–1392. </a:t>
            </a:r>
            <a:endParaRPr lang="en-US" sz="900" dirty="0" smtClean="0"/>
          </a:p>
          <a:p>
            <a:endParaRPr lang="en-US" sz="900" dirty="0"/>
          </a:p>
          <a:p>
            <a:endParaRPr lang="en-US" sz="900" dirty="0"/>
          </a:p>
          <a:p>
            <a:r>
              <a:rPr lang="de-DE" sz="900" dirty="0"/>
              <a:t>Wolf, H., Grunwald, M., </a:t>
            </a:r>
            <a:r>
              <a:rPr lang="de-DE" sz="900" dirty="0" err="1"/>
              <a:t>Kruggel</a:t>
            </a:r>
            <a:r>
              <a:rPr lang="de-DE" sz="900" dirty="0"/>
              <a:t>, F., Riedel-Heller, S. G., </a:t>
            </a:r>
            <a:r>
              <a:rPr lang="de-DE" sz="900" dirty="0" err="1"/>
              <a:t>Angerhöfer</a:t>
            </a:r>
            <a:r>
              <a:rPr lang="de-DE" sz="900" dirty="0"/>
              <a:t>, S., </a:t>
            </a:r>
            <a:r>
              <a:rPr lang="de-DE" sz="900" dirty="0" err="1"/>
              <a:t>Hojjatoleslami</a:t>
            </a:r>
            <a:r>
              <a:rPr lang="de-DE" sz="900" dirty="0"/>
              <a:t>, A., … </a:t>
            </a:r>
            <a:r>
              <a:rPr lang="en-US" sz="900" dirty="0" err="1"/>
              <a:t>Gertz</a:t>
            </a:r>
            <a:r>
              <a:rPr lang="en-US" sz="900" dirty="0"/>
              <a:t>, H.-J. (2001). Hippocampal volume discriminates between normal cognition; questionable and mild dementia in the elderly. </a:t>
            </a:r>
            <a:r>
              <a:rPr lang="en-US" sz="900" i="1" dirty="0"/>
              <a:t>Neurobiology of Aging</a:t>
            </a:r>
            <a:r>
              <a:rPr lang="en-US" sz="900" dirty="0"/>
              <a:t>, </a:t>
            </a:r>
            <a:r>
              <a:rPr lang="en-US" sz="900" i="1" dirty="0"/>
              <a:t>22</a:t>
            </a:r>
            <a:r>
              <a:rPr lang="en-US" sz="900" dirty="0"/>
              <a:t>(2), 177–186. doi:10.1016/S0197-</a:t>
            </a:r>
          </a:p>
        </p:txBody>
      </p:sp>
    </p:spTree>
    <p:extLst>
      <p:ext uri="{BB962C8B-B14F-4D97-AF65-F5344CB8AC3E}">
        <p14:creationId xmlns:p14="http://schemas.microsoft.com/office/powerpoint/2010/main" val="27341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1597</Words>
  <Application>Microsoft Office PowerPoint</Application>
  <PresentationFormat>Bildschirmpräsentation (16:9)</PresentationFormat>
  <Paragraphs>278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Century Schoolbook</vt:lpstr>
      <vt:lpstr>Times New Roman</vt:lpstr>
      <vt:lpstr>Office Theme</vt:lpstr>
      <vt:lpstr>Memory Tasks Performance Correlates with Hippocampal Volume in amnestic MCI but not in Healthy Subjects – Some Preliminary Findings.</vt:lpstr>
      <vt:lpstr> Introduction Amnestic Mild Cognitive Impairment (aMCI) (Petersen, 2004)</vt:lpstr>
      <vt:lpstr>Methods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Volumetric analysis of hippocampus in male elderly with and without aMCI</dc:title>
  <dc:creator>Mario Baglivo</dc:creator>
  <cp:lastModifiedBy>Mario Baglivo</cp:lastModifiedBy>
  <cp:revision>43</cp:revision>
  <cp:lastPrinted>2014-09-18T19:31:30Z</cp:lastPrinted>
  <dcterms:created xsi:type="dcterms:W3CDTF">2014-08-17T11:10:34Z</dcterms:created>
  <dcterms:modified xsi:type="dcterms:W3CDTF">2014-09-18T20:59:34Z</dcterms:modified>
</cp:coreProperties>
</file>