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56" r:id="rId2"/>
    <p:sldId id="266" r:id="rId3"/>
    <p:sldId id="260" r:id="rId4"/>
    <p:sldId id="265" r:id="rId5"/>
    <p:sldId id="270" r:id="rId6"/>
    <p:sldId id="271" r:id="rId7"/>
    <p:sldId id="268" r:id="rId8"/>
    <p:sldId id="272" r:id="rId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005D9F"/>
    <a:srgbClr val="D3D800"/>
    <a:srgbClr val="4FC234"/>
    <a:srgbClr val="008DD0"/>
    <a:srgbClr val="291F73"/>
    <a:srgbClr val="0000FF"/>
    <a:srgbClr val="C00000"/>
    <a:srgbClr val="FFFF00"/>
    <a:srgbClr val="FB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0" autoAdjust="0"/>
    <p:restoredTop sz="88108" autoAdjust="0"/>
  </p:normalViewPr>
  <p:slideViewPr>
    <p:cSldViewPr>
      <p:cViewPr varScale="1">
        <p:scale>
          <a:sx n="109" d="100"/>
          <a:sy n="109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E1FE43-3999-4F3B-A4CA-CE4551869397}" type="datetimeFigureOut">
              <a:rPr lang="de-DE" smtClean="0"/>
              <a:pPr/>
              <a:t>19.09.2014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2A817E-436B-4C89-8117-966C885A85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2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817E-436B-4C89-8117-966C885A85F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02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817E-436B-4C89-8117-966C885A85F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60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817E-436B-4C89-8117-966C885A85F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22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817E-436B-4C89-8117-966C885A85F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60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817E-436B-4C89-8117-966C885A85F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13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817E-436B-4C89-8117-966C885A85F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817E-436B-4C89-8117-966C885A85F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39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6567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7776864" cy="132055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75252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E796-14D2-41EA-B0E4-46E09A212BD4}" type="datetime1">
              <a:rPr lang="de-DE" smtClean="0"/>
              <a:pPr/>
              <a:t>19.09.2014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781-F114-46EC-9AF0-CB78FBC055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864096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525344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9C2A036B-954E-475C-B34B-9998B8AF46AD}" type="datetime1">
              <a:rPr lang="de-DE" smtClean="0"/>
              <a:pPr/>
              <a:t>19.09.2014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15616" y="6525344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687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C5477781-F114-46EC-9AF0-CB78FBC0550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005D9F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3D8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3D8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3D8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3D8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3D8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83568" y="2706489"/>
            <a:ext cx="7772400" cy="1226567"/>
          </a:xfrm>
        </p:spPr>
        <p:txBody>
          <a:bodyPr/>
          <a:lstStyle/>
          <a:p>
            <a:pPr algn="ctr"/>
            <a:r>
              <a:rPr lang="de-DE" sz="2800" dirty="0"/>
              <a:t>Kognitive Defizite nach </a:t>
            </a:r>
            <a:r>
              <a:rPr lang="de-DE" sz="2800" dirty="0" err="1"/>
              <a:t>Kraniopharyngeom</a:t>
            </a:r>
            <a:r>
              <a:rPr lang="de-DE" sz="2800" dirty="0"/>
              <a:t> mit </a:t>
            </a:r>
            <a:r>
              <a:rPr lang="de-DE" sz="2800" dirty="0" err="1"/>
              <a:t>Hypothalamusbeteiligung</a:t>
            </a:r>
            <a:r>
              <a:rPr lang="de-DE" sz="2800" dirty="0"/>
              <a:t> im Kindes- und </a:t>
            </a:r>
            <a:r>
              <a:rPr lang="de-DE" sz="2800" dirty="0" smtClean="0"/>
              <a:t>Jugendalter </a:t>
            </a:r>
            <a:r>
              <a:rPr lang="de-DE" sz="2800" dirty="0" err="1"/>
              <a:t>fMRT</a:t>
            </a:r>
            <a:r>
              <a:rPr lang="de-DE" sz="2800" dirty="0"/>
              <a:t> und neuropsychologische Befunde</a:t>
            </a:r>
            <a:endParaRPr lang="en-US" sz="2800" dirty="0"/>
          </a:p>
        </p:txBody>
      </p:sp>
      <p:sp>
        <p:nvSpPr>
          <p:cNvPr id="7" name="Untertitel 3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6864" cy="864096"/>
          </a:xfrm>
        </p:spPr>
        <p:txBody>
          <a:bodyPr>
            <a:normAutofit/>
          </a:bodyPr>
          <a:lstStyle/>
          <a:p>
            <a:pPr algn="ctr"/>
            <a:r>
              <a:rPr lang="de-DE" sz="2000" dirty="0"/>
              <a:t>Jale </a:t>
            </a:r>
            <a:r>
              <a:rPr lang="de-DE" sz="2000" dirty="0" err="1" smtClean="0"/>
              <a:t>Özyurt</a:t>
            </a:r>
            <a:r>
              <a:rPr lang="de-DE" sz="2000" dirty="0" smtClean="0"/>
              <a:t>, </a:t>
            </a:r>
            <a:r>
              <a:rPr lang="de-DE" sz="2000" dirty="0"/>
              <a:t>Anna </a:t>
            </a:r>
            <a:r>
              <a:rPr lang="de-DE" sz="2000" dirty="0" smtClean="0"/>
              <a:t>Lorenzen, </a:t>
            </a:r>
            <a:r>
              <a:rPr lang="de-DE" sz="2000" dirty="0"/>
              <a:t>Ursel </a:t>
            </a:r>
            <a:r>
              <a:rPr lang="de-DE" sz="2000" dirty="0" smtClean="0"/>
              <a:t>Gebhardt, </a:t>
            </a:r>
            <a:r>
              <a:rPr lang="de-DE" sz="2000" dirty="0"/>
              <a:t>Monika </a:t>
            </a:r>
            <a:r>
              <a:rPr lang="de-DE" sz="2000" dirty="0" err="1" smtClean="0"/>
              <a:t>Warmuth</a:t>
            </a:r>
            <a:r>
              <a:rPr lang="de-DE" sz="2000" dirty="0" smtClean="0"/>
              <a:t>-Metz, </a:t>
            </a:r>
            <a:r>
              <a:rPr lang="de-DE" sz="2000" dirty="0"/>
              <a:t>Gabriele </a:t>
            </a:r>
            <a:r>
              <a:rPr lang="de-DE" sz="2000" dirty="0" err="1" smtClean="0"/>
              <a:t>Calaminus</a:t>
            </a:r>
            <a:r>
              <a:rPr lang="de-DE" sz="2000" dirty="0" smtClean="0"/>
              <a:t>, </a:t>
            </a:r>
            <a:r>
              <a:rPr lang="de-DE" sz="2000" dirty="0"/>
              <a:t>Hermann </a:t>
            </a:r>
            <a:r>
              <a:rPr lang="de-DE" sz="2000" dirty="0" smtClean="0"/>
              <a:t>Müller, </a:t>
            </a:r>
            <a:r>
              <a:rPr lang="de-DE" sz="2000" dirty="0"/>
              <a:t>Christiane </a:t>
            </a:r>
            <a:r>
              <a:rPr lang="de-DE" sz="2000" dirty="0" smtClean="0"/>
              <a:t>Thiel</a:t>
            </a:r>
          </a:p>
          <a:p>
            <a:pPr algn="ctr"/>
            <a:endParaRPr lang="de-DE" sz="2000" dirty="0"/>
          </a:p>
          <a:p>
            <a:pPr algn="ctr"/>
            <a:endParaRPr lang="en-US" sz="20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594666"/>
              </p:ext>
            </p:extLst>
          </p:nvPr>
        </p:nvGraphicFramePr>
        <p:xfrm>
          <a:off x="158205" y="260648"/>
          <a:ext cx="207964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orelDRAW" r:id="rId4" imgW="5082294" imgH="2969917" progId="CorelDraw.Graphic.16">
                  <p:embed/>
                </p:oleObj>
              </mc:Choice>
              <mc:Fallback>
                <p:oleObj name="CorelDRAW" r:id="rId4" imgW="5082294" imgH="296991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205" y="260648"/>
                        <a:ext cx="2079646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07504" y="1052736"/>
            <a:ext cx="4320480" cy="53856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4644008" y="1052736"/>
            <a:ext cx="4392488" cy="53856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78098"/>
          </a:xfrm>
        </p:spPr>
        <p:txBody>
          <a:bodyPr/>
          <a:lstStyle/>
          <a:p>
            <a:pPr algn="ctr"/>
            <a:r>
              <a:rPr lang="en-GB" sz="2800" b="0" dirty="0" err="1" smtClean="0"/>
              <a:t>Einführung</a:t>
            </a:r>
            <a:endParaRPr lang="en-GB" sz="2800" b="0" dirty="0"/>
          </a:p>
        </p:txBody>
      </p:sp>
      <p:sp>
        <p:nvSpPr>
          <p:cNvPr id="2" name="Textfeld 1"/>
          <p:cNvSpPr txBox="1"/>
          <p:nvPr/>
        </p:nvSpPr>
        <p:spPr>
          <a:xfrm>
            <a:off x="4723552" y="5672281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 Narrow" panose="020B0606020202030204" pitchFamily="34" charset="0"/>
              </a:rPr>
              <a:t>HI = </a:t>
            </a:r>
            <a:r>
              <a:rPr lang="de-DE" sz="1200" dirty="0" err="1" smtClean="0">
                <a:latin typeface="Arial Narrow" panose="020B0606020202030204" pitchFamily="34" charset="0"/>
              </a:rPr>
              <a:t>hypothalamic</a:t>
            </a:r>
            <a:r>
              <a:rPr lang="de-DE" sz="1200" dirty="0" smtClean="0">
                <a:latin typeface="Arial Narrow" panose="020B0606020202030204" pitchFamily="34" charset="0"/>
              </a:rPr>
              <a:t> </a:t>
            </a:r>
            <a:r>
              <a:rPr lang="de-DE" sz="1200" dirty="0" err="1" smtClean="0">
                <a:latin typeface="Arial Narrow" panose="020B0606020202030204" pitchFamily="34" charset="0"/>
              </a:rPr>
              <a:t>involvement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0708" y="1267951"/>
            <a:ext cx="41044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Kraniopharyngeome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endParaRPr lang="de-DE" sz="2400" dirty="0" smtClean="0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Seltene, 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gutartige </a:t>
            </a: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Tumore der mittleren Schädelbasis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Häufig stark beeinträchtigende Langzeitfolgen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  <a:cs typeface="Arial" panose="020B0604020202020204" pitchFamily="34" charset="0"/>
              </a:rPr>
              <a:t>Visuelle, und endokrine Störungen, Adipositas, Essstörungen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Hypothalamus 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bei den meisten Patienten </a:t>
            </a: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betroffen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Präoperativ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76-92%                                     </a:t>
            </a:r>
            <a:r>
              <a:rPr lang="en-US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Postoperativ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59-71%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Kognitive Defizite </a:t>
            </a: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und ihre neurobiologischen 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Grundlagen wenig </a:t>
            </a: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untersucht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/>
          <a:srcRect l="20092" r="15166" b="16020"/>
          <a:stretch/>
        </p:blipFill>
        <p:spPr>
          <a:xfrm>
            <a:off x="4716016" y="1698625"/>
            <a:ext cx="4248472" cy="39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79512" y="1565365"/>
            <a:ext cx="42484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 err="1">
                <a:latin typeface="Arial Narrow" panose="020B0606020202030204" pitchFamily="34" charset="0"/>
              </a:rPr>
              <a:t>Probanden</a:t>
            </a:r>
            <a:endParaRPr lang="en-GB" sz="2000" b="1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dirty="0" smtClean="0">
                <a:latin typeface="Arial Narrow" panose="020B0606020202030204" pitchFamily="34" charset="0"/>
              </a:rPr>
              <a:t>Patientenliste KRANIOPHARYNGEOM 2000/2007</a:t>
            </a:r>
          </a:p>
          <a:p>
            <a:pPr>
              <a:spcBef>
                <a:spcPts val="1200"/>
              </a:spcBef>
            </a:pPr>
            <a:r>
              <a:rPr lang="de-DE" sz="2000" u="sng" dirty="0" err="1" smtClean="0">
                <a:latin typeface="Arial Narrow" panose="020B0606020202030204" pitchFamily="34" charset="0"/>
              </a:rPr>
              <a:t>Einschlusskriterien</a:t>
            </a:r>
            <a:r>
              <a:rPr lang="de-DE" sz="2000" dirty="0" err="1" smtClean="0">
                <a:latin typeface="Arial Narrow" panose="020B0606020202030204" pitchFamily="34" charset="0"/>
              </a:rPr>
              <a:t>:Hypothalamus-beteiligung</a:t>
            </a:r>
            <a:r>
              <a:rPr lang="de-DE" sz="2000" dirty="0" smtClean="0">
                <a:latin typeface="Arial Narrow" panose="020B0606020202030204" pitchFamily="34" charset="0"/>
              </a:rPr>
              <a:t>, keine visuellen Defizite </a:t>
            </a:r>
          </a:p>
          <a:p>
            <a:pPr>
              <a:spcBef>
                <a:spcPts val="1200"/>
              </a:spcBef>
            </a:pPr>
            <a:r>
              <a:rPr lang="de-DE" sz="2000" u="sng" dirty="0" smtClean="0">
                <a:latin typeface="Arial Narrow" panose="020B0606020202030204" pitchFamily="34" charset="0"/>
              </a:rPr>
              <a:t>Teilnehmer: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latin typeface="Arial Narrow" panose="020B0606020202030204" pitchFamily="34" charset="0"/>
              </a:rPr>
              <a:t>Patientengruppe</a:t>
            </a:r>
            <a:r>
              <a:rPr lang="en-GB" sz="2000" dirty="0" smtClean="0">
                <a:latin typeface="Arial Narrow" panose="020B0606020202030204" pitchFamily="34" charset="0"/>
              </a:rPr>
              <a:t> N=15, 17.3 J.</a:t>
            </a:r>
          </a:p>
          <a:p>
            <a:r>
              <a:rPr lang="en-GB" sz="2000" dirty="0" err="1" smtClean="0">
                <a:latin typeface="Arial Narrow" panose="020B0606020202030204" pitchFamily="34" charset="0"/>
              </a:rPr>
              <a:t>Kontrollgruppe</a:t>
            </a:r>
            <a:r>
              <a:rPr lang="en-GB" sz="2000" dirty="0" smtClean="0">
                <a:latin typeface="Arial Narrow" panose="020B0606020202030204" pitchFamily="34" charset="0"/>
              </a:rPr>
              <a:t> N=24, 17.6 J.</a:t>
            </a:r>
          </a:p>
          <a:p>
            <a:endParaRPr lang="en-GB" sz="2000" b="1" dirty="0" smtClean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000" b="1" dirty="0" err="1" smtClean="0">
                <a:latin typeface="Arial Narrow" panose="020B0606020202030204" pitchFamily="34" charset="0"/>
              </a:rPr>
              <a:t>Aufgaben</a:t>
            </a:r>
            <a:endParaRPr lang="en-GB" sz="2000" b="1" dirty="0" smtClean="0">
              <a:latin typeface="Arial Narrow" panose="020B0606020202030204" pitchFamily="34" charset="0"/>
            </a:endParaRPr>
          </a:p>
          <a:p>
            <a:r>
              <a:rPr lang="en-GB" sz="2000" dirty="0" err="1" smtClean="0">
                <a:latin typeface="Arial Narrow" panose="020B0606020202030204" pitchFamily="34" charset="0"/>
              </a:rPr>
              <a:t>Verbaler</a:t>
            </a:r>
            <a:r>
              <a:rPr lang="en-GB" sz="2000" dirty="0" smtClean="0"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latin typeface="Arial Narrow" panose="020B0606020202030204" pitchFamily="34" charset="0"/>
              </a:rPr>
              <a:t>Lern</a:t>
            </a:r>
            <a:r>
              <a:rPr lang="en-GB" sz="2000" dirty="0" smtClean="0">
                <a:latin typeface="Arial Narrow" panose="020B0606020202030204" pitchFamily="34" charset="0"/>
              </a:rPr>
              <a:t>- und </a:t>
            </a:r>
            <a:r>
              <a:rPr lang="en-GB" sz="2000" dirty="0" err="1" smtClean="0">
                <a:latin typeface="Arial Narrow" panose="020B0606020202030204" pitchFamily="34" charset="0"/>
              </a:rPr>
              <a:t>Merkfähigkeitstest</a:t>
            </a:r>
            <a:endParaRPr lang="en-GB" sz="2000" dirty="0" smtClean="0">
              <a:latin typeface="Arial Narrow" panose="020B0606020202030204" pitchFamily="34" charset="0"/>
            </a:endParaRPr>
          </a:p>
          <a:p>
            <a:r>
              <a:rPr lang="en-GB" sz="2000" dirty="0" smtClean="0">
                <a:latin typeface="Arial Narrow" panose="020B0606020202030204" pitchFamily="34" charset="0"/>
              </a:rPr>
              <a:t>(VLMT)</a:t>
            </a:r>
          </a:p>
          <a:p>
            <a:r>
              <a:rPr lang="en-GB" sz="2000" dirty="0" err="1" smtClean="0">
                <a:latin typeface="Arial Narrow" panose="020B0606020202030204" pitchFamily="34" charset="0"/>
              </a:rPr>
              <a:t>Cantab</a:t>
            </a:r>
            <a:r>
              <a:rPr lang="en-GB" sz="2000" dirty="0" smtClean="0">
                <a:latin typeface="Arial Narrow" panose="020B0606020202030204" pitchFamily="34" charset="0"/>
              </a:rPr>
              <a:t>: Spatial Span, Spatial Working Memory, Rapid Visual Processing, Intra/</a:t>
            </a:r>
            <a:r>
              <a:rPr lang="en-GB" sz="2000" dirty="0" err="1" smtClean="0">
                <a:latin typeface="Arial Narrow" panose="020B0606020202030204" pitchFamily="34" charset="0"/>
              </a:rPr>
              <a:t>Extradimensional</a:t>
            </a:r>
            <a:r>
              <a:rPr lang="en-GB" sz="2000" dirty="0" smtClean="0">
                <a:latin typeface="Arial Narrow" panose="020B0606020202030204" pitchFamily="34" charset="0"/>
              </a:rPr>
              <a:t> Shifting</a:t>
            </a:r>
            <a:endParaRPr lang="en-GB" sz="2000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7504" y="1484784"/>
            <a:ext cx="4320480" cy="49685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4644008" y="1484784"/>
            <a:ext cx="4392488" cy="49685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/>
              <a:t>Neuropsychological Outcome in Patients with Childhood</a:t>
            </a:r>
            <a:br>
              <a:rPr lang="en-US" sz="2800" b="0" dirty="0"/>
            </a:br>
            <a:r>
              <a:rPr lang="en-US" sz="2800" b="0" dirty="0" err="1"/>
              <a:t>Craniopharyngioma</a:t>
            </a:r>
            <a:r>
              <a:rPr lang="en-US" sz="2800" b="0" dirty="0"/>
              <a:t> and Hypothalamic Involvement</a:t>
            </a:r>
            <a:endParaRPr lang="en-US" sz="2800" dirty="0"/>
          </a:p>
        </p:txBody>
      </p:sp>
      <p:sp>
        <p:nvSpPr>
          <p:cNvPr id="14" name="Inhaltsplatzhalter 3"/>
          <p:cNvSpPr>
            <a:spLocks noGrp="1"/>
          </p:cNvSpPr>
          <p:nvPr>
            <p:ph idx="1"/>
          </p:nvPr>
        </p:nvSpPr>
        <p:spPr>
          <a:xfrm>
            <a:off x="941089" y="6557020"/>
            <a:ext cx="7087295" cy="300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200" dirty="0" smtClean="0">
                <a:solidFill>
                  <a:srgbClr val="005D9F"/>
                </a:solidFill>
              </a:rPr>
              <a:t>Ozyurt </a:t>
            </a:r>
            <a:r>
              <a:rPr lang="nl-NL" sz="1200" dirty="0">
                <a:solidFill>
                  <a:srgbClr val="005D9F"/>
                </a:solidFill>
              </a:rPr>
              <a:t>J, Thiel CM, Lorenzen A, Gebhardt U, Calaminus G, Warmuth-Metz M, &amp; Muller HL (2014) J Pediatr, 164(4), </a:t>
            </a:r>
            <a:r>
              <a:rPr lang="nl-NL" sz="1200" dirty="0" smtClean="0">
                <a:solidFill>
                  <a:srgbClr val="005D9F"/>
                </a:solidFill>
              </a:rPr>
              <a:t>876-881</a:t>
            </a:r>
            <a:endParaRPr lang="en-GB" sz="1200" dirty="0">
              <a:solidFill>
                <a:srgbClr val="005D9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32377"/>
          <a:stretch/>
        </p:blipFill>
        <p:spPr>
          <a:xfrm>
            <a:off x="4767924" y="1738324"/>
            <a:ext cx="4144656" cy="196436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/>
          <a:srcRect r="32369"/>
          <a:stretch/>
        </p:blipFill>
        <p:spPr>
          <a:xfrm>
            <a:off x="4767924" y="4005064"/>
            <a:ext cx="4143360" cy="19629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767924" y="6093296"/>
            <a:ext cx="304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p-Werte nach </a:t>
            </a:r>
            <a:r>
              <a:rPr lang="de-DE" sz="1400" dirty="0" err="1" smtClean="0"/>
              <a:t>Bonferroni</a:t>
            </a:r>
            <a:r>
              <a:rPr lang="de-DE" sz="1400" dirty="0" smtClean="0"/>
              <a:t>- Korrektur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4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46" y="1484784"/>
            <a:ext cx="4346250" cy="4964121"/>
          </a:xfrm>
          <a:prstGeom prst="rect">
            <a:avLst/>
          </a:prstGeom>
        </p:spPr>
      </p:pic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44302"/>
              </p:ext>
            </p:extLst>
          </p:nvPr>
        </p:nvGraphicFramePr>
        <p:xfrm>
          <a:off x="498055" y="3717032"/>
          <a:ext cx="3325637" cy="262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orelDRAW" r:id="rId5" imgW="11922006" imgH="9402318" progId="CorelDraw.Graphic.16">
                  <p:embed/>
                </p:oleObj>
              </mc:Choice>
              <mc:Fallback>
                <p:oleObj name="CorelDRAW" r:id="rId5" imgW="11922006" imgH="94023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055" y="3717032"/>
                        <a:ext cx="3325637" cy="2622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/>
        </p:nvSpPr>
        <p:spPr>
          <a:xfrm>
            <a:off x="107504" y="1484784"/>
            <a:ext cx="4320480" cy="495358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4644008" y="1484784"/>
            <a:ext cx="4392488" cy="495358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78098"/>
          </a:xfrm>
        </p:spPr>
        <p:txBody>
          <a:bodyPr/>
          <a:lstStyle/>
          <a:p>
            <a:pPr algn="ctr"/>
            <a:r>
              <a:rPr lang="en-GB" sz="2800" b="0" dirty="0" smtClean="0"/>
              <a:t>Remote </a:t>
            </a:r>
            <a:r>
              <a:rPr lang="en-GB" sz="2800" b="0" dirty="0"/>
              <a:t>Effects of Hypothalamic Lesions in the Prefrontal Cortex of </a:t>
            </a:r>
            <a:r>
              <a:rPr lang="en-GB" sz="2800" b="0" dirty="0" err="1"/>
              <a:t>Craniopharyngioma</a:t>
            </a:r>
            <a:r>
              <a:rPr lang="en-GB" sz="2800" b="0" dirty="0"/>
              <a:t> Patients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idx="1"/>
          </p:nvPr>
        </p:nvSpPr>
        <p:spPr>
          <a:xfrm>
            <a:off x="498055" y="6557020"/>
            <a:ext cx="8178401" cy="400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 err="1" smtClean="0">
                <a:solidFill>
                  <a:srgbClr val="005D9F"/>
                </a:solidFill>
              </a:rPr>
              <a:t>Ozyurt</a:t>
            </a:r>
            <a:r>
              <a:rPr lang="en-GB" sz="1200" dirty="0" smtClean="0">
                <a:solidFill>
                  <a:srgbClr val="005D9F"/>
                </a:solidFill>
              </a:rPr>
              <a:t> </a:t>
            </a:r>
            <a:r>
              <a:rPr lang="en-GB" sz="1200" dirty="0">
                <a:solidFill>
                  <a:srgbClr val="005D9F"/>
                </a:solidFill>
              </a:rPr>
              <a:t>J, </a:t>
            </a:r>
            <a:r>
              <a:rPr lang="en-GB" sz="1200" dirty="0" err="1">
                <a:solidFill>
                  <a:srgbClr val="005D9F"/>
                </a:solidFill>
              </a:rPr>
              <a:t>Lorenzen</a:t>
            </a:r>
            <a:r>
              <a:rPr lang="en-GB" sz="1200" dirty="0">
                <a:solidFill>
                  <a:srgbClr val="005D9F"/>
                </a:solidFill>
              </a:rPr>
              <a:t> A, </a:t>
            </a:r>
            <a:r>
              <a:rPr lang="en-GB" sz="1200" dirty="0" err="1">
                <a:solidFill>
                  <a:srgbClr val="005D9F"/>
                </a:solidFill>
              </a:rPr>
              <a:t>Gebhardt</a:t>
            </a:r>
            <a:r>
              <a:rPr lang="en-GB" sz="1200" dirty="0">
                <a:solidFill>
                  <a:srgbClr val="005D9F"/>
                </a:solidFill>
              </a:rPr>
              <a:t> U, </a:t>
            </a:r>
            <a:r>
              <a:rPr lang="en-GB" sz="1200" dirty="0" err="1">
                <a:solidFill>
                  <a:srgbClr val="005D9F"/>
                </a:solidFill>
              </a:rPr>
              <a:t>Warmuth</a:t>
            </a:r>
            <a:r>
              <a:rPr lang="en-GB" sz="1200" dirty="0">
                <a:solidFill>
                  <a:srgbClr val="005D9F"/>
                </a:solidFill>
              </a:rPr>
              <a:t>-Metz M, Muller HL, &amp; </a:t>
            </a:r>
            <a:r>
              <a:rPr lang="en-GB" sz="1200" dirty="0" err="1">
                <a:solidFill>
                  <a:srgbClr val="005D9F"/>
                </a:solidFill>
              </a:rPr>
              <a:t>Thiel,CM</a:t>
            </a:r>
            <a:r>
              <a:rPr lang="en-GB" sz="1200" dirty="0">
                <a:solidFill>
                  <a:srgbClr val="005D9F"/>
                </a:solidFill>
              </a:rPr>
              <a:t> (2014) </a:t>
            </a:r>
            <a:r>
              <a:rPr lang="en-GB" sz="1200" dirty="0" err="1">
                <a:solidFill>
                  <a:srgbClr val="005D9F"/>
                </a:solidFill>
              </a:rPr>
              <a:t>Neurobiol</a:t>
            </a:r>
            <a:r>
              <a:rPr lang="en-GB" sz="1200" dirty="0">
                <a:solidFill>
                  <a:srgbClr val="005D9F"/>
                </a:solidFill>
              </a:rPr>
              <a:t> Learn Mem. </a:t>
            </a:r>
            <a:r>
              <a:rPr lang="en-GB" sz="1200" dirty="0" err="1">
                <a:solidFill>
                  <a:srgbClr val="005D9F"/>
                </a:solidFill>
              </a:rPr>
              <a:t>doi</a:t>
            </a:r>
            <a:r>
              <a:rPr lang="en-GB" sz="1200" dirty="0">
                <a:solidFill>
                  <a:srgbClr val="005D9F"/>
                </a:solidFill>
              </a:rPr>
              <a:t>: 10.1016/j.nlm.2014.03.007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9512" y="1556792"/>
            <a:ext cx="410445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b="1" dirty="0" err="1">
                <a:latin typeface="Arial Narrow" panose="020B0606020202030204" pitchFamily="34" charset="0"/>
              </a:rPr>
              <a:t>Probanden</a:t>
            </a:r>
            <a:endParaRPr lang="en-GB" b="1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dirty="0" err="1" smtClean="0">
                <a:latin typeface="Arial Narrow" panose="020B0606020202030204" pitchFamily="34" charset="0"/>
              </a:rPr>
              <a:t>Patientengruppe</a:t>
            </a:r>
            <a:r>
              <a:rPr lang="en-GB" dirty="0" smtClean="0">
                <a:latin typeface="Arial Narrow" panose="020B0606020202030204" pitchFamily="34" charset="0"/>
              </a:rPr>
              <a:t> N=10, 17.8 J.</a:t>
            </a:r>
            <a:endParaRPr lang="en-GB" dirty="0"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dirty="0" err="1">
                <a:latin typeface="Arial Narrow" panose="020B0606020202030204" pitchFamily="34" charset="0"/>
              </a:rPr>
              <a:t>Kontrollgruppe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smtClean="0">
                <a:latin typeface="Arial Narrow" panose="020B0606020202030204" pitchFamily="34" charset="0"/>
              </a:rPr>
              <a:t>N=15, 17.3 J</a:t>
            </a:r>
          </a:p>
          <a:p>
            <a:endParaRPr lang="en-GB" b="1" dirty="0">
              <a:latin typeface="Arial Narrow" panose="020B0606020202030204" pitchFamily="34" charset="0"/>
            </a:endParaRPr>
          </a:p>
          <a:p>
            <a:r>
              <a:rPr lang="en-GB" b="1" dirty="0" err="1" smtClean="0">
                <a:latin typeface="Arial Narrow" panose="020B0606020202030204" pitchFamily="34" charset="0"/>
              </a:rPr>
              <a:t>Aufgabe</a:t>
            </a:r>
            <a:r>
              <a:rPr lang="en-GB" b="1" dirty="0" smtClean="0">
                <a:latin typeface="Arial Narrow" panose="020B0606020202030204" pitchFamily="34" charset="0"/>
              </a:rPr>
              <a:t>: </a:t>
            </a:r>
            <a:r>
              <a:rPr lang="de-DE" dirty="0"/>
              <a:t>Wiederkennen von Gesichtern: </a:t>
            </a:r>
            <a:r>
              <a:rPr lang="de-DE" dirty="0" smtClean="0"/>
              <a:t>Alt </a:t>
            </a:r>
            <a:r>
              <a:rPr lang="de-DE" dirty="0"/>
              <a:t>oder </a:t>
            </a:r>
            <a:r>
              <a:rPr lang="de-DE" dirty="0" smtClean="0"/>
              <a:t>Neu?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238" y="1079793"/>
            <a:ext cx="953250" cy="3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07504" y="1052736"/>
            <a:ext cx="8928992" cy="53856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78098"/>
          </a:xfrm>
        </p:spPr>
        <p:txBody>
          <a:bodyPr/>
          <a:lstStyle/>
          <a:p>
            <a:pPr algn="ctr"/>
            <a:r>
              <a:rPr lang="en-GB" sz="2800" b="0" dirty="0" err="1" smtClean="0"/>
              <a:t>Zusammenfassung</a:t>
            </a:r>
            <a:endParaRPr lang="en-GB" sz="2800" b="0" dirty="0"/>
          </a:p>
        </p:txBody>
      </p:sp>
      <p:sp>
        <p:nvSpPr>
          <p:cNvPr id="15" name="Textfeld 14"/>
          <p:cNvSpPr txBox="1"/>
          <p:nvPr/>
        </p:nvSpPr>
        <p:spPr>
          <a:xfrm>
            <a:off x="251520" y="1291036"/>
            <a:ext cx="84969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 smtClean="0"/>
              <a:t>Neuropsychologische Testung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Patienten zeigen Defizite, die mit einer Schädigung des Hypothalamus bzw. der </a:t>
            </a:r>
            <a:r>
              <a:rPr lang="de-DE" sz="2000" dirty="0" err="1" smtClean="0"/>
              <a:t>Mammillarkörper</a:t>
            </a:r>
            <a:r>
              <a:rPr lang="de-DE" sz="2000" dirty="0" smtClean="0"/>
              <a:t> assoziiert sind: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Spezifische Gedächtnisdefizite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Defizite in exekutiven Funktionen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Keine Unterschiede im IQ</a:t>
            </a:r>
          </a:p>
          <a:p>
            <a:pPr>
              <a:spcBef>
                <a:spcPts val="600"/>
              </a:spcBef>
            </a:pPr>
            <a:endParaRPr lang="de-DE" sz="2000" dirty="0"/>
          </a:p>
          <a:p>
            <a:pPr>
              <a:spcBef>
                <a:spcPts val="600"/>
              </a:spcBef>
            </a:pPr>
            <a:r>
              <a:rPr lang="de-DE" sz="2000" b="1" dirty="0" err="1" smtClean="0"/>
              <a:t>fMRT</a:t>
            </a:r>
            <a:r>
              <a:rPr lang="de-DE" sz="2000" b="1" dirty="0" smtClean="0"/>
              <a:t>-Studie</a:t>
            </a:r>
          </a:p>
          <a:p>
            <a:pPr>
              <a:spcBef>
                <a:spcPts val="600"/>
              </a:spcBef>
            </a:pPr>
            <a:r>
              <a:rPr lang="de-DE" sz="2000" dirty="0" smtClean="0"/>
              <a:t>Patienten zeigen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Ein verändertes Muster kortikaler Aktivierung im medialen PFC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 Stärkere funktionelle Kopplung zwischen dem Thalamus und dem </a:t>
            </a:r>
            <a:r>
              <a:rPr lang="de-DE" sz="2000" dirty="0" err="1" smtClean="0"/>
              <a:t>arMFC</a:t>
            </a:r>
            <a:endParaRPr lang="de-DE" sz="2000" dirty="0" smtClean="0"/>
          </a:p>
          <a:p>
            <a:pPr>
              <a:spcBef>
                <a:spcPts val="600"/>
              </a:spcBef>
            </a:pPr>
            <a:r>
              <a:rPr lang="de-DE" sz="2000" dirty="0" smtClean="0"/>
              <a:t>→ Mögliche Hinweise auf eine frontale Dysfunktion durch die </a:t>
            </a:r>
            <a:r>
              <a:rPr lang="de-DE" sz="2000" dirty="0" err="1" smtClean="0"/>
              <a:t>hypothalamische</a:t>
            </a:r>
            <a:r>
              <a:rPr lang="de-DE" sz="2000" dirty="0" smtClean="0"/>
              <a:t> Schädigung</a:t>
            </a:r>
          </a:p>
        </p:txBody>
      </p:sp>
    </p:spTree>
    <p:extLst>
      <p:ext uri="{BB962C8B-B14F-4D97-AF65-F5344CB8AC3E}">
        <p14:creationId xmlns:p14="http://schemas.microsoft.com/office/powerpoint/2010/main" val="37159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E796-14D2-41EA-B0E4-46E09A212BD4}" type="datetime1">
              <a:rPr lang="de-DE" smtClean="0"/>
              <a:pPr/>
              <a:t>19.09.2014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781-F114-46EC-9AF0-CB78FBC0550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694" t="2331" r="53005" b="-2331"/>
          <a:stretch/>
        </p:blipFill>
        <p:spPr>
          <a:xfrm>
            <a:off x="5148064" y="2060848"/>
            <a:ext cx="3891870" cy="17153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r="54824"/>
          <a:stretch/>
        </p:blipFill>
        <p:spPr>
          <a:xfrm>
            <a:off x="323528" y="1988840"/>
            <a:ext cx="3914298" cy="37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7996071" cy="405364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83568" y="6309320"/>
            <a:ext cx="209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Catani</a:t>
            </a:r>
            <a:r>
              <a:rPr lang="de-DE" sz="1200" dirty="0" smtClean="0"/>
              <a:t> et al.,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09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Bildschirmpräsentation (4:3)</PresentationFormat>
  <Paragraphs>54</Paragraphs>
  <Slides>8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Benutzerdefiniertes Design</vt:lpstr>
      <vt:lpstr>CorelDRAW</vt:lpstr>
      <vt:lpstr>Kognitive Defizite nach Kraniopharyngeom mit Hypothalamusbeteiligung im Kindes- und Jugendalter fMRT und neuropsychologische Befunde</vt:lpstr>
      <vt:lpstr>Einführung</vt:lpstr>
      <vt:lpstr>Neuropsychological Outcome in Patients with Childhood Craniopharyngioma and Hypothalamic Involvement</vt:lpstr>
      <vt:lpstr>Remote Effects of Hypothalamic Lesions in the Prefrontal Cortex of Craniopharyngioma Patients</vt:lpstr>
      <vt:lpstr>Zusammenfassung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Swantje Suchland</dc:creator>
  <cp:lastModifiedBy>Oezyurt</cp:lastModifiedBy>
  <cp:revision>331</cp:revision>
  <cp:lastPrinted>2014-09-19T06:25:23Z</cp:lastPrinted>
  <dcterms:created xsi:type="dcterms:W3CDTF">2013-06-03T11:08:46Z</dcterms:created>
  <dcterms:modified xsi:type="dcterms:W3CDTF">2014-09-19T06:27:47Z</dcterms:modified>
</cp:coreProperties>
</file>