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73B9-435A-40A7-A763-CD99C1637EB1}" type="datetimeFigureOut">
              <a:rPr lang="de-DE" smtClean="0"/>
              <a:pPr/>
              <a:t>18.09.2014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2AC7-7AE4-4D0A-A974-A8B3E375112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73B9-435A-40A7-A763-CD99C1637EB1}" type="datetimeFigureOut">
              <a:rPr lang="de-DE" smtClean="0"/>
              <a:pPr/>
              <a:t>18.09.2014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2AC7-7AE4-4D0A-A974-A8B3E375112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73B9-435A-40A7-A763-CD99C1637EB1}" type="datetimeFigureOut">
              <a:rPr lang="de-DE" smtClean="0"/>
              <a:pPr/>
              <a:t>18.09.2014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2AC7-7AE4-4D0A-A974-A8B3E375112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73B9-435A-40A7-A763-CD99C1637EB1}" type="datetimeFigureOut">
              <a:rPr lang="de-DE" smtClean="0"/>
              <a:pPr/>
              <a:t>18.09.2014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2AC7-7AE4-4D0A-A974-A8B3E375112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73B9-435A-40A7-A763-CD99C1637EB1}" type="datetimeFigureOut">
              <a:rPr lang="de-DE" smtClean="0"/>
              <a:pPr/>
              <a:t>18.09.2014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2AC7-7AE4-4D0A-A974-A8B3E375112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73B9-435A-40A7-A763-CD99C1637EB1}" type="datetimeFigureOut">
              <a:rPr lang="de-DE" smtClean="0"/>
              <a:pPr/>
              <a:t>18.09.2014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2AC7-7AE4-4D0A-A974-A8B3E375112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2" indent="0">
              <a:buNone/>
              <a:defRPr sz="2000" b="1"/>
            </a:lvl2pPr>
            <a:lvl3pPr marL="914384" indent="0">
              <a:buNone/>
              <a:defRPr sz="1800" b="1"/>
            </a:lvl3pPr>
            <a:lvl4pPr marL="1371576" indent="0">
              <a:buNone/>
              <a:defRPr sz="1600" b="1"/>
            </a:lvl4pPr>
            <a:lvl5pPr marL="1828768" indent="0">
              <a:buNone/>
              <a:defRPr sz="1600" b="1"/>
            </a:lvl5pPr>
            <a:lvl6pPr marL="2285960" indent="0">
              <a:buNone/>
              <a:defRPr sz="1600" b="1"/>
            </a:lvl6pPr>
            <a:lvl7pPr marL="2743152" indent="0">
              <a:buNone/>
              <a:defRPr sz="1600" b="1"/>
            </a:lvl7pPr>
            <a:lvl8pPr marL="3200343" indent="0">
              <a:buNone/>
              <a:defRPr sz="1600" b="1"/>
            </a:lvl8pPr>
            <a:lvl9pPr marL="3657536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2" indent="0">
              <a:buNone/>
              <a:defRPr sz="2000" b="1"/>
            </a:lvl2pPr>
            <a:lvl3pPr marL="914384" indent="0">
              <a:buNone/>
              <a:defRPr sz="1800" b="1"/>
            </a:lvl3pPr>
            <a:lvl4pPr marL="1371576" indent="0">
              <a:buNone/>
              <a:defRPr sz="1600" b="1"/>
            </a:lvl4pPr>
            <a:lvl5pPr marL="1828768" indent="0">
              <a:buNone/>
              <a:defRPr sz="1600" b="1"/>
            </a:lvl5pPr>
            <a:lvl6pPr marL="2285960" indent="0">
              <a:buNone/>
              <a:defRPr sz="1600" b="1"/>
            </a:lvl6pPr>
            <a:lvl7pPr marL="2743152" indent="0">
              <a:buNone/>
              <a:defRPr sz="1600" b="1"/>
            </a:lvl7pPr>
            <a:lvl8pPr marL="3200343" indent="0">
              <a:buNone/>
              <a:defRPr sz="1600" b="1"/>
            </a:lvl8pPr>
            <a:lvl9pPr marL="3657536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73B9-435A-40A7-A763-CD99C1637EB1}" type="datetimeFigureOut">
              <a:rPr lang="de-DE" smtClean="0"/>
              <a:pPr/>
              <a:t>18.09.2014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2AC7-7AE4-4D0A-A974-A8B3E375112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73B9-435A-40A7-A763-CD99C1637EB1}" type="datetimeFigureOut">
              <a:rPr lang="de-DE" smtClean="0"/>
              <a:pPr/>
              <a:t>18.09.2014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2AC7-7AE4-4D0A-A974-A8B3E375112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73B9-435A-40A7-A763-CD99C1637EB1}" type="datetimeFigureOut">
              <a:rPr lang="de-DE" smtClean="0"/>
              <a:pPr/>
              <a:t>18.09.2014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2AC7-7AE4-4D0A-A974-A8B3E375112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2" indent="0">
              <a:buNone/>
              <a:defRPr sz="1200"/>
            </a:lvl2pPr>
            <a:lvl3pPr marL="914384" indent="0">
              <a:buNone/>
              <a:defRPr sz="1000"/>
            </a:lvl3pPr>
            <a:lvl4pPr marL="1371576" indent="0">
              <a:buNone/>
              <a:defRPr sz="900"/>
            </a:lvl4pPr>
            <a:lvl5pPr marL="1828768" indent="0">
              <a:buNone/>
              <a:defRPr sz="900"/>
            </a:lvl5pPr>
            <a:lvl6pPr marL="2285960" indent="0">
              <a:buNone/>
              <a:defRPr sz="900"/>
            </a:lvl6pPr>
            <a:lvl7pPr marL="2743152" indent="0">
              <a:buNone/>
              <a:defRPr sz="900"/>
            </a:lvl7pPr>
            <a:lvl8pPr marL="3200343" indent="0">
              <a:buNone/>
              <a:defRPr sz="900"/>
            </a:lvl8pPr>
            <a:lvl9pPr marL="3657536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73B9-435A-40A7-A763-CD99C1637EB1}" type="datetimeFigureOut">
              <a:rPr lang="de-DE" smtClean="0"/>
              <a:pPr/>
              <a:t>18.09.2014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2AC7-7AE4-4D0A-A974-A8B3E375112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2" indent="0">
              <a:buNone/>
              <a:defRPr sz="2800"/>
            </a:lvl2pPr>
            <a:lvl3pPr marL="914384" indent="0">
              <a:buNone/>
              <a:defRPr sz="2400"/>
            </a:lvl3pPr>
            <a:lvl4pPr marL="1371576" indent="0">
              <a:buNone/>
              <a:defRPr sz="2000"/>
            </a:lvl4pPr>
            <a:lvl5pPr marL="1828768" indent="0">
              <a:buNone/>
              <a:defRPr sz="2000"/>
            </a:lvl5pPr>
            <a:lvl6pPr marL="2285960" indent="0">
              <a:buNone/>
              <a:defRPr sz="2000"/>
            </a:lvl6pPr>
            <a:lvl7pPr marL="2743152" indent="0">
              <a:buNone/>
              <a:defRPr sz="2000"/>
            </a:lvl7pPr>
            <a:lvl8pPr marL="3200343" indent="0">
              <a:buNone/>
              <a:defRPr sz="2000"/>
            </a:lvl8pPr>
            <a:lvl9pPr marL="3657536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2" indent="0">
              <a:buNone/>
              <a:defRPr sz="1200"/>
            </a:lvl2pPr>
            <a:lvl3pPr marL="914384" indent="0">
              <a:buNone/>
              <a:defRPr sz="1000"/>
            </a:lvl3pPr>
            <a:lvl4pPr marL="1371576" indent="0">
              <a:buNone/>
              <a:defRPr sz="900"/>
            </a:lvl4pPr>
            <a:lvl5pPr marL="1828768" indent="0">
              <a:buNone/>
              <a:defRPr sz="900"/>
            </a:lvl5pPr>
            <a:lvl6pPr marL="2285960" indent="0">
              <a:buNone/>
              <a:defRPr sz="900"/>
            </a:lvl6pPr>
            <a:lvl7pPr marL="2743152" indent="0">
              <a:buNone/>
              <a:defRPr sz="900"/>
            </a:lvl7pPr>
            <a:lvl8pPr marL="3200343" indent="0">
              <a:buNone/>
              <a:defRPr sz="900"/>
            </a:lvl8pPr>
            <a:lvl9pPr marL="3657536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73B9-435A-40A7-A763-CD99C1637EB1}" type="datetimeFigureOut">
              <a:rPr lang="de-DE" smtClean="0"/>
              <a:pPr/>
              <a:t>18.09.2014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2AC7-7AE4-4D0A-A974-A8B3E375112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773B9-435A-40A7-A763-CD99C1637EB1}" type="datetimeFigureOut">
              <a:rPr lang="de-DE" smtClean="0"/>
              <a:pPr/>
              <a:t>18.09.2014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42AC7-7AE4-4D0A-A974-A8B3E375112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3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4" indent="-342894" algn="l" defTabSz="9143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7" indent="-285745" algn="l" defTabSz="9143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0" indent="-228596" algn="l" defTabSz="9143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72" indent="-228596" algn="l" defTabSz="9143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64" indent="-228596" algn="l" defTabSz="9143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6" indent="-228596" algn="l" defTabSz="9143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47" indent="-228596" algn="l" defTabSz="9143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40" indent="-228596" algn="l" defTabSz="9143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31" indent="-228596" algn="l" defTabSz="9143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2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4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6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8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0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52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43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36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4282" y="1285860"/>
            <a:ext cx="8786874" cy="1643074"/>
          </a:xfrm>
        </p:spPr>
        <p:txBody>
          <a:bodyPr>
            <a:normAutofit fontScale="90000"/>
          </a:bodyPr>
          <a:lstStyle/>
          <a:p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4000" b="1" dirty="0" smtClean="0">
                <a:latin typeface="Calibri" pitchFamily="34" charset="0"/>
              </a:rPr>
              <a:t>Der rechte </a:t>
            </a:r>
            <a:r>
              <a:rPr lang="de-DE" sz="4000" b="1" dirty="0" err="1" smtClean="0">
                <a:latin typeface="Calibri" pitchFamily="34" charset="0"/>
              </a:rPr>
              <a:t>Inselkortex</a:t>
            </a:r>
            <a:r>
              <a:rPr lang="de-DE" sz="4000" b="1" dirty="0" smtClean="0">
                <a:latin typeface="Calibri" pitchFamily="34" charset="0"/>
              </a:rPr>
              <a:t> und seine Bedeutung für </a:t>
            </a:r>
            <a:r>
              <a:rPr lang="de-DE" sz="4000" b="1" dirty="0" err="1" smtClean="0">
                <a:latin typeface="Calibri" pitchFamily="34" charset="0"/>
              </a:rPr>
              <a:t>Fatigue</a:t>
            </a:r>
            <a:r>
              <a:rPr lang="de-DE" sz="4000" b="1" dirty="0" smtClean="0">
                <a:latin typeface="Calibri" pitchFamily="34" charset="0"/>
              </a:rPr>
              <a:t> bei MS Patienten </a:t>
            </a:r>
            <a:r>
              <a:rPr lang="de-DE" dirty="0" smtClean="0">
                <a:latin typeface="Calibri" pitchFamily="34" charset="0"/>
              </a:rPr>
              <a:t/>
            </a:r>
            <a:br>
              <a:rPr lang="de-DE" dirty="0" smtClean="0">
                <a:latin typeface="Calibri" pitchFamily="34" charset="0"/>
              </a:rPr>
            </a:br>
            <a:endParaRPr lang="de-DE" dirty="0">
              <a:latin typeface="Calibri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4857760"/>
            <a:ext cx="9144000" cy="1600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Tx/>
            </a:pPr>
            <a:r>
              <a:rPr lang="de-DE" sz="1500" b="1" dirty="0" smtClean="0">
                <a:solidFill>
                  <a:schemeClr val="tx1"/>
                </a:solidFill>
                <a:latin typeface="Calibri" pitchFamily="34" charset="0"/>
              </a:rPr>
              <a:t>Katrin Hanken</a:t>
            </a:r>
            <a:r>
              <a:rPr lang="en-US" sz="1500" b="1" baseline="30000" dirty="0" smtClean="0">
                <a:solidFill>
                  <a:schemeClr val="tx1"/>
                </a:solidFill>
                <a:latin typeface="Calibri" pitchFamily="34" charset="0"/>
              </a:rPr>
              <a:t>1)</a:t>
            </a:r>
            <a:r>
              <a:rPr lang="en-US" sz="1500" b="1" dirty="0" smtClean="0">
                <a:solidFill>
                  <a:schemeClr val="tx1"/>
                </a:solidFill>
                <a:latin typeface="Calibri" pitchFamily="34" charset="0"/>
              </a:rPr>
              <a:t>,</a:t>
            </a:r>
            <a:r>
              <a:rPr lang="de-DE" sz="1500" b="1" dirty="0" smtClean="0">
                <a:solidFill>
                  <a:schemeClr val="tx1"/>
                </a:solidFill>
                <a:latin typeface="Calibri" pitchFamily="34" charset="0"/>
              </a:rPr>
              <a:t>	Paul Eling</a:t>
            </a:r>
            <a:r>
              <a:rPr lang="de-DE" sz="1500" b="1" baseline="30000" dirty="0" smtClean="0">
                <a:solidFill>
                  <a:schemeClr val="tx1"/>
                </a:solidFill>
                <a:latin typeface="Calibri" pitchFamily="34" charset="0"/>
              </a:rPr>
              <a:t>2)</a:t>
            </a:r>
            <a:r>
              <a:rPr lang="de-DE" sz="1500" b="1" dirty="0" smtClean="0">
                <a:solidFill>
                  <a:schemeClr val="tx1"/>
                </a:solidFill>
                <a:latin typeface="Calibri" pitchFamily="34" charset="0"/>
              </a:rPr>
              <a:t>,	  Andreas Kastrup</a:t>
            </a:r>
            <a:r>
              <a:rPr lang="de-DE" sz="1500" b="1" baseline="30000" dirty="0" smtClean="0">
                <a:solidFill>
                  <a:schemeClr val="tx1"/>
                </a:solidFill>
                <a:latin typeface="Calibri" pitchFamily="34" charset="0"/>
              </a:rPr>
              <a:t>1)</a:t>
            </a:r>
            <a:r>
              <a:rPr lang="de-DE" sz="1500" b="1" dirty="0" smtClean="0">
                <a:solidFill>
                  <a:schemeClr val="tx1"/>
                </a:solidFill>
                <a:latin typeface="Calibri" pitchFamily="34" charset="0"/>
              </a:rPr>
              <a:t>,	Jan Klein</a:t>
            </a:r>
            <a:r>
              <a:rPr lang="de-DE" sz="1500" b="1" baseline="30000" dirty="0" smtClean="0">
                <a:solidFill>
                  <a:schemeClr val="tx1"/>
                </a:solidFill>
                <a:latin typeface="Calibri" pitchFamily="34" charset="0"/>
              </a:rPr>
              <a:t>3)</a:t>
            </a:r>
            <a:r>
              <a:rPr lang="de-DE" sz="1500" b="1" dirty="0" smtClean="0">
                <a:solidFill>
                  <a:schemeClr val="tx1"/>
                </a:solidFill>
                <a:latin typeface="Calibri" pitchFamily="34" charset="0"/>
              </a:rPr>
              <a:t>	und Helmut Hildebrandt</a:t>
            </a:r>
            <a:r>
              <a:rPr lang="de-DE" sz="1500" b="1" baseline="30000" dirty="0" smtClean="0">
                <a:solidFill>
                  <a:schemeClr val="tx1"/>
                </a:solidFill>
                <a:latin typeface="Calibri" pitchFamily="34" charset="0"/>
              </a:rPr>
              <a:t>1,4)</a:t>
            </a:r>
            <a:endParaRPr lang="en-US" sz="1500" b="1" baseline="30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buClrTx/>
            </a:pPr>
            <a:r>
              <a:rPr lang="en-US" sz="1500" i="1" baseline="300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1)</a:t>
            </a:r>
            <a:r>
              <a:rPr lang="en-US" sz="1500" i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Klinikum</a:t>
            </a:r>
            <a:r>
              <a:rPr lang="en-US" sz="1500" i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Bremen-</a:t>
            </a:r>
            <a:r>
              <a:rPr lang="en-US" sz="1500" i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Ost</a:t>
            </a:r>
            <a:r>
              <a:rPr lang="en-US" sz="1500" i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, </a:t>
            </a:r>
            <a:r>
              <a:rPr lang="en-US" sz="1500" i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Abteilung</a:t>
            </a:r>
            <a:r>
              <a:rPr lang="en-US" sz="1500" i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500" i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für</a:t>
            </a:r>
            <a:r>
              <a:rPr lang="en-US" sz="1500" i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500" i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Neurologie</a:t>
            </a:r>
            <a:r>
              <a:rPr lang="en-US" sz="1500" i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, Bremen (Deutschland), </a:t>
            </a:r>
          </a:p>
          <a:p>
            <a:pPr>
              <a:spcBef>
                <a:spcPts val="0"/>
              </a:spcBef>
              <a:buClrTx/>
            </a:pPr>
            <a:r>
              <a:rPr lang="en-US" sz="1500" i="1" baseline="300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2)</a:t>
            </a:r>
            <a:r>
              <a:rPr lang="en-GB" sz="1500" i="1" dirty="0" err="1" smtClean="0">
                <a:solidFill>
                  <a:schemeClr val="tx1"/>
                </a:solidFill>
                <a:latin typeface="Calibri" pitchFamily="34" charset="0"/>
              </a:rPr>
              <a:t>Radboud</a:t>
            </a:r>
            <a:r>
              <a:rPr lang="en-GB" sz="1500" i="1" dirty="0" smtClean="0">
                <a:solidFill>
                  <a:schemeClr val="tx1"/>
                </a:solidFill>
                <a:latin typeface="Calibri" pitchFamily="34" charset="0"/>
              </a:rPr>
              <a:t> University Nijmegen, </a:t>
            </a:r>
            <a:r>
              <a:rPr lang="en-GB" sz="1500" i="1" dirty="0" err="1" smtClean="0">
                <a:solidFill>
                  <a:schemeClr val="tx1"/>
                </a:solidFill>
                <a:latin typeface="Calibri" pitchFamily="34" charset="0"/>
              </a:rPr>
              <a:t>Donders</a:t>
            </a:r>
            <a:r>
              <a:rPr lang="en-GB" sz="1500" i="1" dirty="0" smtClean="0">
                <a:solidFill>
                  <a:schemeClr val="tx1"/>
                </a:solidFill>
                <a:latin typeface="Calibri" pitchFamily="34" charset="0"/>
              </a:rPr>
              <a:t> Institute for Brain, Nijmegen (</a:t>
            </a:r>
            <a:r>
              <a:rPr lang="en-GB" sz="1500" i="1" dirty="0" err="1" smtClean="0">
                <a:solidFill>
                  <a:schemeClr val="tx1"/>
                </a:solidFill>
                <a:latin typeface="Calibri" pitchFamily="34" charset="0"/>
              </a:rPr>
              <a:t>Niederlande</a:t>
            </a:r>
            <a:r>
              <a:rPr lang="en-GB" sz="1500" i="1" dirty="0" smtClean="0">
                <a:solidFill>
                  <a:schemeClr val="tx1"/>
                </a:solidFill>
                <a:latin typeface="Calibri" pitchFamily="34" charset="0"/>
              </a:rPr>
              <a:t>), </a:t>
            </a:r>
          </a:p>
          <a:p>
            <a:pPr>
              <a:spcBef>
                <a:spcPts val="0"/>
              </a:spcBef>
              <a:buClrTx/>
            </a:pPr>
            <a:r>
              <a:rPr lang="en-US" sz="1500" i="1" baseline="30000" dirty="0" smtClean="0">
                <a:solidFill>
                  <a:schemeClr val="tx1"/>
                </a:solidFill>
                <a:latin typeface="Calibri" pitchFamily="34" charset="0"/>
              </a:rPr>
              <a:t>3) </a:t>
            </a:r>
            <a:r>
              <a:rPr lang="en-US" sz="1500" i="1" dirty="0" err="1" smtClean="0">
                <a:solidFill>
                  <a:schemeClr val="tx1"/>
                </a:solidFill>
                <a:latin typeface="Calibri" pitchFamily="34" charset="0"/>
              </a:rPr>
              <a:t>Fraunhofer</a:t>
            </a:r>
            <a:r>
              <a:rPr lang="en-US" sz="1500" i="1" dirty="0" smtClean="0">
                <a:solidFill>
                  <a:schemeClr val="tx1"/>
                </a:solidFill>
                <a:latin typeface="Calibri" pitchFamily="34" charset="0"/>
              </a:rPr>
              <a:t> MEVIS, Bremen (Deutschland), </a:t>
            </a:r>
          </a:p>
          <a:p>
            <a:pPr>
              <a:spcBef>
                <a:spcPts val="0"/>
              </a:spcBef>
              <a:buClrTx/>
            </a:pPr>
            <a:r>
              <a:rPr lang="en-US" sz="1500" i="1" baseline="30000" dirty="0" smtClean="0">
                <a:solidFill>
                  <a:schemeClr val="tx1"/>
                </a:solidFill>
                <a:latin typeface="Calibri" pitchFamily="34" charset="0"/>
              </a:rPr>
              <a:t>4)</a:t>
            </a:r>
            <a:r>
              <a:rPr lang="en-US" sz="1500" i="1" dirty="0" err="1" smtClean="0">
                <a:solidFill>
                  <a:schemeClr val="tx1"/>
                </a:solidFill>
                <a:latin typeface="Calibri" pitchFamily="34" charset="0"/>
              </a:rPr>
              <a:t>Universität</a:t>
            </a:r>
            <a:r>
              <a:rPr lang="en-US" sz="1500" i="1" dirty="0" smtClean="0">
                <a:solidFill>
                  <a:schemeClr val="tx1"/>
                </a:solidFill>
                <a:latin typeface="Calibri" pitchFamily="34" charset="0"/>
              </a:rPr>
              <a:t> Oldenburg, </a:t>
            </a:r>
            <a:r>
              <a:rPr lang="en-US" sz="1500" i="1" dirty="0" err="1" smtClean="0">
                <a:solidFill>
                  <a:schemeClr val="tx1"/>
                </a:solidFill>
                <a:latin typeface="Calibri" pitchFamily="34" charset="0"/>
              </a:rPr>
              <a:t>Institut</a:t>
            </a:r>
            <a:r>
              <a:rPr lang="en-US" sz="150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500" i="1" dirty="0" err="1" smtClean="0">
                <a:solidFill>
                  <a:schemeClr val="tx1"/>
                </a:solidFill>
                <a:latin typeface="Calibri" pitchFamily="34" charset="0"/>
              </a:rPr>
              <a:t>für</a:t>
            </a:r>
            <a:r>
              <a:rPr lang="en-US" sz="150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500" i="1" dirty="0" err="1" smtClean="0">
                <a:solidFill>
                  <a:schemeClr val="tx1"/>
                </a:solidFill>
                <a:latin typeface="Calibri" pitchFamily="34" charset="0"/>
              </a:rPr>
              <a:t>Psychologie</a:t>
            </a:r>
            <a:r>
              <a:rPr lang="en-US" sz="1500" i="1" dirty="0" smtClean="0">
                <a:solidFill>
                  <a:schemeClr val="tx1"/>
                </a:solidFill>
                <a:latin typeface="Calibri" pitchFamily="34" charset="0"/>
              </a:rPr>
              <a:t>, Oldenburg (Deutschland)</a:t>
            </a:r>
          </a:p>
          <a:p>
            <a:endParaRPr lang="de-DE" sz="2400" dirty="0"/>
          </a:p>
        </p:txBody>
      </p:sp>
      <p:sp>
        <p:nvSpPr>
          <p:cNvPr id="8" name="Rectangle 1386"/>
          <p:cNvSpPr>
            <a:spLocks noChangeArrowheads="1"/>
          </p:cNvSpPr>
          <p:nvPr/>
        </p:nvSpPr>
        <p:spPr bwMode="auto">
          <a:xfrm>
            <a:off x="0" y="0"/>
            <a:ext cx="9144000" cy="428628"/>
          </a:xfrm>
          <a:prstGeom prst="rect">
            <a:avLst/>
          </a:prstGeom>
          <a:solidFill>
            <a:srgbClr val="74AC74"/>
          </a:solidFill>
          <a:ln w="9525">
            <a:noFill/>
            <a:miter lim="800000"/>
            <a:headEnd/>
            <a:tailEnd/>
          </a:ln>
        </p:spPr>
        <p:txBody>
          <a:bodyPr wrap="none" lIns="80186" tIns="40091" rIns="80186" bIns="40091" anchor="ctr"/>
          <a:lstStyle/>
          <a:p>
            <a:pPr defTabSz="4113213"/>
            <a:endParaRPr lang="en-US" sz="4500" b="1" dirty="0"/>
          </a:p>
        </p:txBody>
      </p:sp>
      <p:sp>
        <p:nvSpPr>
          <p:cNvPr id="9" name="Rectangle 1386"/>
          <p:cNvSpPr>
            <a:spLocks noChangeArrowheads="1"/>
          </p:cNvSpPr>
          <p:nvPr/>
        </p:nvSpPr>
        <p:spPr bwMode="auto">
          <a:xfrm>
            <a:off x="0" y="428604"/>
            <a:ext cx="9144000" cy="14287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lIns="80186" tIns="40091" rIns="80186" bIns="40091" anchor="ctr"/>
          <a:lstStyle/>
          <a:p>
            <a:pPr defTabSz="4113213"/>
            <a:endParaRPr lang="en-US" sz="4500" b="1" dirty="0"/>
          </a:p>
        </p:txBody>
      </p:sp>
      <p:sp>
        <p:nvSpPr>
          <p:cNvPr id="10" name="Rectangle 1386"/>
          <p:cNvSpPr>
            <a:spLocks noChangeArrowheads="1"/>
          </p:cNvSpPr>
          <p:nvPr/>
        </p:nvSpPr>
        <p:spPr bwMode="auto">
          <a:xfrm>
            <a:off x="0" y="6429372"/>
            <a:ext cx="9144000" cy="428628"/>
          </a:xfrm>
          <a:prstGeom prst="rect">
            <a:avLst/>
          </a:prstGeom>
          <a:solidFill>
            <a:srgbClr val="74AC74"/>
          </a:solidFill>
          <a:ln w="9525">
            <a:noFill/>
            <a:miter lim="800000"/>
            <a:headEnd/>
            <a:tailEnd/>
          </a:ln>
        </p:spPr>
        <p:txBody>
          <a:bodyPr wrap="none" lIns="80186" tIns="40091" rIns="80186" bIns="40091" anchor="ctr"/>
          <a:lstStyle/>
          <a:p>
            <a:pPr defTabSz="4113213"/>
            <a:endParaRPr lang="en-US" sz="4500" b="1" dirty="0"/>
          </a:p>
        </p:txBody>
      </p:sp>
      <p:sp>
        <p:nvSpPr>
          <p:cNvPr id="11" name="Rectangle 1386"/>
          <p:cNvSpPr>
            <a:spLocks noChangeArrowheads="1"/>
          </p:cNvSpPr>
          <p:nvPr/>
        </p:nvSpPr>
        <p:spPr bwMode="auto">
          <a:xfrm>
            <a:off x="0" y="6286520"/>
            <a:ext cx="9144000" cy="14287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lIns="80186" tIns="40091" rIns="80186" bIns="40091" anchor="ctr"/>
          <a:lstStyle/>
          <a:p>
            <a:pPr defTabSz="4113213"/>
            <a:endParaRPr lang="en-US" sz="4500" b="1" dirty="0"/>
          </a:p>
        </p:txBody>
      </p:sp>
      <p:pic>
        <p:nvPicPr>
          <p:cNvPr id="12" name="Picture 26"/>
          <p:cNvPicPr>
            <a:picLocks noChangeAspect="1" noChangeArrowheads="1"/>
          </p:cNvPicPr>
          <p:nvPr/>
        </p:nvPicPr>
        <p:blipFill>
          <a:blip r:embed="rId2"/>
          <a:srcRect l="5212" t="41638" r="8632" b="27582"/>
          <a:stretch>
            <a:fillRect/>
          </a:stretch>
        </p:blipFill>
        <p:spPr bwMode="auto">
          <a:xfrm>
            <a:off x="6715140" y="642918"/>
            <a:ext cx="2428860" cy="5330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3"/>
          <a:srcRect l="1369" t="14021" r="81195" b="51326"/>
          <a:stretch>
            <a:fillRect/>
          </a:stretch>
        </p:blipFill>
        <p:spPr bwMode="auto">
          <a:xfrm>
            <a:off x="3214678" y="2571744"/>
            <a:ext cx="256107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b="1" dirty="0" smtClean="0"/>
              <a:t>Hintergrund &amp; Ziel der Studie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err="1" smtClean="0"/>
              <a:t>Fatigue</a:t>
            </a:r>
            <a:r>
              <a:rPr lang="de-DE" sz="2400" dirty="0" smtClean="0"/>
              <a:t> ist eines der häufigsten Symptome bei MS Patienten</a:t>
            </a:r>
          </a:p>
          <a:p>
            <a:r>
              <a:rPr lang="de-DE" sz="2400" dirty="0" smtClean="0"/>
              <a:t>MRT Studien: Zusammenhang mit Atrophie frontaler und parietaler Hirnareale</a:t>
            </a:r>
          </a:p>
          <a:p>
            <a:pPr>
              <a:spcAft>
                <a:spcPts val="1200"/>
              </a:spcAft>
            </a:pPr>
            <a:r>
              <a:rPr lang="de-DE" sz="2400" dirty="0" smtClean="0"/>
              <a:t>Immunologische Studien: Zusammenhang mit erhöhter </a:t>
            </a:r>
            <a:r>
              <a:rPr lang="de-DE" sz="2400" dirty="0" err="1" smtClean="0"/>
              <a:t>Zytokinkonzentration</a:t>
            </a:r>
            <a:r>
              <a:rPr lang="de-DE" sz="2400" dirty="0" smtClean="0"/>
              <a:t> </a:t>
            </a:r>
          </a:p>
          <a:p>
            <a:pPr>
              <a:buNone/>
            </a:pPr>
            <a:r>
              <a:rPr lang="de-DE" sz="2400" b="1" dirty="0" smtClean="0"/>
              <a:t>Ziel der Studie: </a:t>
            </a:r>
          </a:p>
          <a:p>
            <a:r>
              <a:rPr lang="de-DE" sz="2400" dirty="0" smtClean="0"/>
              <a:t>Untersuchung eines Zusammenhangs zwischen der Dicke verschiedener kortikaler Areale und dem </a:t>
            </a:r>
            <a:r>
              <a:rPr lang="de-DE" sz="2400" dirty="0" err="1" smtClean="0"/>
              <a:t>Fatigueempfinden</a:t>
            </a:r>
            <a:r>
              <a:rPr lang="de-DE" sz="2400" dirty="0" smtClean="0"/>
              <a:t> bei MS Patienten</a:t>
            </a:r>
            <a:endParaRPr lang="de-DE" sz="2400" dirty="0"/>
          </a:p>
        </p:txBody>
      </p:sp>
      <p:sp>
        <p:nvSpPr>
          <p:cNvPr id="4" name="Rectangle 1386"/>
          <p:cNvSpPr>
            <a:spLocks noChangeArrowheads="1"/>
          </p:cNvSpPr>
          <p:nvPr/>
        </p:nvSpPr>
        <p:spPr bwMode="auto">
          <a:xfrm>
            <a:off x="0" y="6429372"/>
            <a:ext cx="9144000" cy="428628"/>
          </a:xfrm>
          <a:prstGeom prst="rect">
            <a:avLst/>
          </a:prstGeom>
          <a:solidFill>
            <a:srgbClr val="74AC74"/>
          </a:solidFill>
          <a:ln w="9525">
            <a:noFill/>
            <a:miter lim="800000"/>
            <a:headEnd/>
            <a:tailEnd/>
          </a:ln>
        </p:spPr>
        <p:txBody>
          <a:bodyPr wrap="none" lIns="80186" tIns="40091" rIns="80186" bIns="40091" anchor="ctr"/>
          <a:lstStyle/>
          <a:p>
            <a:pPr defTabSz="4113213"/>
            <a:endParaRPr lang="en-US" sz="4500" b="1" dirty="0"/>
          </a:p>
        </p:txBody>
      </p:sp>
      <p:sp>
        <p:nvSpPr>
          <p:cNvPr id="5" name="Rectangle 1386"/>
          <p:cNvSpPr>
            <a:spLocks noChangeArrowheads="1"/>
          </p:cNvSpPr>
          <p:nvPr/>
        </p:nvSpPr>
        <p:spPr bwMode="auto">
          <a:xfrm>
            <a:off x="0" y="6286520"/>
            <a:ext cx="9144000" cy="14287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lIns="80186" tIns="40091" rIns="80186" bIns="40091" anchor="ctr"/>
          <a:lstStyle/>
          <a:p>
            <a:pPr defTabSz="4113213"/>
            <a:endParaRPr lang="en-US" sz="4500" b="1" dirty="0"/>
          </a:p>
        </p:txBody>
      </p:sp>
      <p:sp>
        <p:nvSpPr>
          <p:cNvPr id="6" name="Rectangle 1386"/>
          <p:cNvSpPr>
            <a:spLocks noChangeArrowheads="1"/>
          </p:cNvSpPr>
          <p:nvPr/>
        </p:nvSpPr>
        <p:spPr bwMode="auto">
          <a:xfrm>
            <a:off x="0" y="0"/>
            <a:ext cx="9144000" cy="428628"/>
          </a:xfrm>
          <a:prstGeom prst="rect">
            <a:avLst/>
          </a:prstGeom>
          <a:solidFill>
            <a:srgbClr val="74AC74"/>
          </a:solidFill>
          <a:ln w="9525">
            <a:noFill/>
            <a:miter lim="800000"/>
            <a:headEnd/>
            <a:tailEnd/>
          </a:ln>
        </p:spPr>
        <p:txBody>
          <a:bodyPr wrap="none" lIns="80186" tIns="40091" rIns="80186" bIns="40091" anchor="ctr"/>
          <a:lstStyle/>
          <a:p>
            <a:pPr defTabSz="4113213"/>
            <a:endParaRPr lang="en-US" sz="4500" b="1" dirty="0"/>
          </a:p>
        </p:txBody>
      </p:sp>
      <p:sp>
        <p:nvSpPr>
          <p:cNvPr id="7" name="Rectangle 1386"/>
          <p:cNvSpPr>
            <a:spLocks noChangeArrowheads="1"/>
          </p:cNvSpPr>
          <p:nvPr/>
        </p:nvSpPr>
        <p:spPr bwMode="auto">
          <a:xfrm>
            <a:off x="0" y="428604"/>
            <a:ext cx="9144000" cy="14287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lIns="80186" tIns="40091" rIns="80186" bIns="40091" anchor="ctr"/>
          <a:lstStyle/>
          <a:p>
            <a:pPr defTabSz="4113213"/>
            <a:endParaRPr lang="en-US" sz="4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b="1" dirty="0" smtClean="0"/>
              <a:t>Studiendurchführung &amp; Ergebnisse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8" cy="5000660"/>
          </a:xfrm>
        </p:spPr>
        <p:txBody>
          <a:bodyPr>
            <a:normAutofit/>
          </a:bodyPr>
          <a:lstStyle/>
          <a:p>
            <a:r>
              <a:rPr lang="de-DE" sz="1800" dirty="0" smtClean="0"/>
              <a:t>Analyse zweier Datensätze (insgesamt 96 Patienten)</a:t>
            </a:r>
          </a:p>
          <a:p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spcBef>
                <a:spcPts val="1800"/>
              </a:spcBef>
            </a:pPr>
            <a:r>
              <a:rPr lang="de-DE" sz="1800" b="1" dirty="0" smtClean="0"/>
              <a:t>Regressionsanalyse:</a:t>
            </a:r>
            <a:r>
              <a:rPr lang="de-DE" sz="1800" dirty="0" smtClean="0"/>
              <a:t> FSS Score (abhängige Variable); Alter, Krankheitsdauer, Schuldauer, Geschlecht, EDSS, BPF, BDI (</a:t>
            </a:r>
            <a:r>
              <a:rPr lang="de-DE" sz="1800" dirty="0" err="1" smtClean="0"/>
              <a:t>Einschlussvariablen</a:t>
            </a:r>
            <a:r>
              <a:rPr lang="de-DE" sz="1800" dirty="0" smtClean="0"/>
              <a:t>); kortikale Dicken  </a:t>
            </a:r>
            <a:r>
              <a:rPr lang="de-DE" sz="1800" dirty="0" smtClean="0">
                <a:sym typeface="Wingdings" pitchFamily="2" charset="2"/>
              </a:rPr>
              <a:t> vorwärts Regression</a:t>
            </a:r>
            <a:endParaRPr lang="de-DE" sz="1800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</p:txBody>
      </p:sp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928802"/>
            <a:ext cx="3571868" cy="158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41"/>
          <p:cNvGraphicFramePr>
            <a:graphicFrameLocks noGrp="1"/>
          </p:cNvGraphicFramePr>
          <p:nvPr/>
        </p:nvGraphicFramePr>
        <p:xfrm>
          <a:off x="285720" y="1714488"/>
          <a:ext cx="5000660" cy="9144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00330"/>
                <a:gridCol w="2500330"/>
              </a:tblGrid>
              <a:tr h="12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Fatigue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FSS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9" marR="91439" horzOverflow="overflow"/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Depression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BDI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9" marR="91439" horzOverflow="overflow"/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Neurologische Beeinträchtigung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EDSS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9" marR="91439" horzOverflow="overflow"/>
                </a:tc>
              </a:tr>
            </a:tbl>
          </a:graphicData>
        </a:graphic>
      </p:graphicFrame>
      <p:graphicFrame>
        <p:nvGraphicFramePr>
          <p:cNvPr id="7" name="Group 30"/>
          <p:cNvGraphicFramePr>
            <a:graphicFrameLocks noGrp="1"/>
          </p:cNvGraphicFramePr>
          <p:nvPr/>
        </p:nvGraphicFramePr>
        <p:xfrm>
          <a:off x="285720" y="2643182"/>
          <a:ext cx="5000660" cy="10363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00330"/>
                <a:gridCol w="2500330"/>
              </a:tblGrid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Globale Hirnatrophie </a:t>
                      </a:r>
                      <a:r>
                        <a:rPr kumimoji="0" lang="de-D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(BPF)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T1-gewichtete Scans,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NeuroQLab, „Brain Volumetry“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Kortikale Dicke 42 Hirnareale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T1-gewichtete Scans,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NeuroQLab</a:t>
                      </a:r>
                      <a:r>
                        <a:rPr kumimoji="0" lang="de-D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„</a:t>
                      </a:r>
                      <a:r>
                        <a:rPr kumimoji="0" lang="de-DE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MeVisCTM</a:t>
                      </a:r>
                      <a:r>
                        <a:rPr kumimoji="0" lang="de-D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“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9" name="Group 30"/>
          <p:cNvGraphicFramePr>
            <a:graphicFrameLocks noGrp="1"/>
          </p:cNvGraphicFramePr>
          <p:nvPr/>
        </p:nvGraphicFramePr>
        <p:xfrm>
          <a:off x="285719" y="4786322"/>
          <a:ext cx="8429685" cy="173165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71571"/>
                <a:gridCol w="5818786"/>
                <a:gridCol w="1539328"/>
              </a:tblGrid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Aufgenommene Variablen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r,  r</a:t>
                      </a:r>
                      <a:r>
                        <a:rPr kumimoji="0" lang="de-DE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, F, p</a:t>
                      </a:r>
                    </a:p>
                  </a:txBody>
                  <a:tcPr horzOverflow="overflow"/>
                </a:tc>
              </a:tr>
              <a:tr h="642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Datensatz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FSS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Geschlecht, Alter, Schuldauer, Krankheitsdauer, EDSS, BPF, BDI,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Insula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(rechts)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</a:rPr>
                        <a:t>r=0.649; r</a:t>
                      </a:r>
                      <a:r>
                        <a:rPr lang="en-US" sz="1400" baseline="30000" dirty="0" smtClean="0">
                          <a:latin typeface="Calibri" pitchFamily="34" charset="0"/>
                        </a:rPr>
                        <a:t>2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=0.421; F=3.453; p=0.004</a:t>
                      </a:r>
                      <a:endParaRPr lang="de-DE" sz="1400" dirty="0" smtClean="0"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Datensatz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FSS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Geschlecht, Alter, Schuldauer, Krankheitsdauer, EDSS, BPF, BDI,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superiore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frontale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Gyrus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(rechts medial),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präzentrale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Gyrus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(links), mittlere frontale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Gyrus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(links), SMA (rechts), mittlere frontale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Gyrus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(rechts),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Insula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(rechts)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r= 0.851</a:t>
                      </a:r>
                      <a:r>
                        <a:rPr lang="en-US" sz="1400" dirty="0" smtClean="0">
                          <a:latin typeface="+mn-lt"/>
                        </a:rPr>
                        <a:t>; r</a:t>
                      </a:r>
                      <a:r>
                        <a:rPr lang="en-US" sz="1400" baseline="30000" dirty="0" smtClean="0">
                          <a:latin typeface="+mn-lt"/>
                        </a:rPr>
                        <a:t>2</a:t>
                      </a:r>
                      <a:r>
                        <a:rPr lang="en-US" sz="1400" dirty="0" smtClean="0">
                          <a:latin typeface="+mn-lt"/>
                        </a:rPr>
                        <a:t>=0.725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dirty="0" smtClean="0">
                          <a:latin typeface="+mn-lt"/>
                        </a:rPr>
                        <a:t>F=6.683; p&lt;0.001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0" name="Rectangle 1386"/>
          <p:cNvSpPr>
            <a:spLocks noChangeArrowheads="1"/>
          </p:cNvSpPr>
          <p:nvPr/>
        </p:nvSpPr>
        <p:spPr bwMode="auto">
          <a:xfrm>
            <a:off x="0" y="0"/>
            <a:ext cx="9144000" cy="428628"/>
          </a:xfrm>
          <a:prstGeom prst="rect">
            <a:avLst/>
          </a:prstGeom>
          <a:solidFill>
            <a:srgbClr val="74AC74"/>
          </a:solidFill>
          <a:ln w="9525">
            <a:noFill/>
            <a:miter lim="800000"/>
            <a:headEnd/>
            <a:tailEnd/>
          </a:ln>
        </p:spPr>
        <p:txBody>
          <a:bodyPr wrap="none" lIns="80186" tIns="40091" rIns="80186" bIns="40091" anchor="ctr"/>
          <a:lstStyle/>
          <a:p>
            <a:pPr defTabSz="4113213"/>
            <a:endParaRPr lang="en-US" sz="4500" b="1" dirty="0"/>
          </a:p>
        </p:txBody>
      </p:sp>
      <p:sp>
        <p:nvSpPr>
          <p:cNvPr id="11" name="Rectangle 1386"/>
          <p:cNvSpPr>
            <a:spLocks noChangeArrowheads="1"/>
          </p:cNvSpPr>
          <p:nvPr/>
        </p:nvSpPr>
        <p:spPr bwMode="auto">
          <a:xfrm>
            <a:off x="0" y="428604"/>
            <a:ext cx="9144000" cy="14287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lIns="80186" tIns="40091" rIns="80186" bIns="40091" anchor="ctr"/>
          <a:lstStyle/>
          <a:p>
            <a:pPr defTabSz="4113213"/>
            <a:endParaRPr lang="en-US" sz="4500" b="1" dirty="0"/>
          </a:p>
        </p:txBody>
      </p:sp>
      <p:sp>
        <p:nvSpPr>
          <p:cNvPr id="12" name="Ellipse 11"/>
          <p:cNvSpPr/>
          <p:nvPr/>
        </p:nvSpPr>
        <p:spPr>
          <a:xfrm>
            <a:off x="5929322" y="5143512"/>
            <a:ext cx="1143008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5786446" y="6215082"/>
            <a:ext cx="1143008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b="1" dirty="0" smtClean="0"/>
              <a:t>Diskussion &amp; Schlussfolgerung</a:t>
            </a:r>
            <a:endParaRPr lang="de-DE" sz="3600" b="1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57200" y="1586726"/>
            <a:ext cx="8229600" cy="4697427"/>
          </a:xfrm>
        </p:spPr>
        <p:txBody>
          <a:bodyPr>
            <a:normAutofit/>
          </a:bodyPr>
          <a:lstStyle/>
          <a:p>
            <a:r>
              <a:rPr lang="de-DE" sz="2400" b="1" dirty="0" err="1" smtClean="0"/>
              <a:t>Inselkortex</a:t>
            </a:r>
            <a:r>
              <a:rPr lang="de-DE" sz="2400" b="1" dirty="0" smtClean="0"/>
              <a:t> </a:t>
            </a:r>
            <a:r>
              <a:rPr lang="de-DE" sz="2400" dirty="0" smtClean="0"/>
              <a:t>scheint wichtige Rolle für </a:t>
            </a:r>
            <a:r>
              <a:rPr lang="de-DE" sz="2400" dirty="0" err="1" smtClean="0"/>
              <a:t>Fatigueempfinden</a:t>
            </a:r>
            <a:r>
              <a:rPr lang="de-DE" sz="2400" dirty="0" smtClean="0"/>
              <a:t> zu spielen</a:t>
            </a:r>
          </a:p>
          <a:p>
            <a:r>
              <a:rPr lang="de-DE" sz="2400" dirty="0" smtClean="0"/>
              <a:t>durch Entzündungsgeschehen                                                          verursachtes </a:t>
            </a:r>
            <a:r>
              <a:rPr lang="de-DE" sz="2400" dirty="0" err="1" smtClean="0"/>
              <a:t>Fatigueempfinden</a:t>
            </a:r>
            <a:r>
              <a:rPr lang="de-DE" sz="2400" dirty="0" smtClean="0"/>
              <a:t>                                                        korreliert mit Aktivität </a:t>
            </a:r>
            <a:r>
              <a:rPr lang="de-DE" sz="2400" dirty="0" err="1" smtClean="0"/>
              <a:t>Inselkortex</a:t>
            </a:r>
            <a:r>
              <a:rPr lang="de-DE" sz="2400" dirty="0" smtClean="0"/>
              <a:t>                                                     </a:t>
            </a:r>
            <a:r>
              <a:rPr lang="de-DE" sz="1800" dirty="0" smtClean="0"/>
              <a:t>(Harrison et al., 2009)</a:t>
            </a:r>
          </a:p>
          <a:p>
            <a:endParaRPr lang="de-DE" sz="1800" dirty="0" smtClean="0"/>
          </a:p>
          <a:p>
            <a:pPr>
              <a:spcAft>
                <a:spcPts val="1800"/>
              </a:spcAft>
            </a:pPr>
            <a:r>
              <a:rPr lang="de-DE" sz="2400" dirty="0" smtClean="0"/>
              <a:t>Atrophie in </a:t>
            </a:r>
            <a:r>
              <a:rPr lang="de-DE" sz="2400" b="1" dirty="0" smtClean="0"/>
              <a:t>frontalen </a:t>
            </a:r>
            <a:r>
              <a:rPr lang="de-DE" sz="2400" b="1" dirty="0" err="1" smtClean="0"/>
              <a:t>Kortexarealen</a:t>
            </a:r>
            <a:r>
              <a:rPr lang="de-DE" sz="2400" b="1" dirty="0" smtClean="0"/>
              <a:t> </a:t>
            </a:r>
            <a:r>
              <a:rPr lang="de-DE" sz="2400" dirty="0" smtClean="0"/>
              <a:t>(Aufmerksamkeit und Planung motorischer Abläufe) steht in Verbindung mit </a:t>
            </a:r>
            <a:r>
              <a:rPr lang="de-DE" sz="2400" dirty="0" err="1" smtClean="0"/>
              <a:t>Fatigue</a:t>
            </a:r>
            <a:r>
              <a:rPr lang="de-DE" sz="2400" dirty="0" smtClean="0"/>
              <a:t> </a:t>
            </a:r>
          </a:p>
        </p:txBody>
      </p:sp>
      <p:sp>
        <p:nvSpPr>
          <p:cNvPr id="9" name="Rectangle 1386"/>
          <p:cNvSpPr>
            <a:spLocks noChangeArrowheads="1"/>
          </p:cNvSpPr>
          <p:nvPr/>
        </p:nvSpPr>
        <p:spPr bwMode="auto">
          <a:xfrm>
            <a:off x="0" y="0"/>
            <a:ext cx="9144000" cy="428628"/>
          </a:xfrm>
          <a:prstGeom prst="rect">
            <a:avLst/>
          </a:prstGeom>
          <a:solidFill>
            <a:srgbClr val="74AC74"/>
          </a:solidFill>
          <a:ln w="9525">
            <a:noFill/>
            <a:miter lim="800000"/>
            <a:headEnd/>
            <a:tailEnd/>
          </a:ln>
        </p:spPr>
        <p:txBody>
          <a:bodyPr wrap="none" lIns="80186" tIns="40091" rIns="80186" bIns="40091" anchor="ctr"/>
          <a:lstStyle/>
          <a:p>
            <a:pPr defTabSz="4113213"/>
            <a:endParaRPr lang="en-US" sz="4500" b="1" dirty="0"/>
          </a:p>
        </p:txBody>
      </p:sp>
      <p:sp>
        <p:nvSpPr>
          <p:cNvPr id="10" name="Rectangle 1386"/>
          <p:cNvSpPr>
            <a:spLocks noChangeArrowheads="1"/>
          </p:cNvSpPr>
          <p:nvPr/>
        </p:nvSpPr>
        <p:spPr bwMode="auto">
          <a:xfrm>
            <a:off x="0" y="428604"/>
            <a:ext cx="9144000" cy="14287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lIns="80186" tIns="40091" rIns="80186" bIns="40091" anchor="ctr"/>
          <a:lstStyle/>
          <a:p>
            <a:pPr defTabSz="4113213"/>
            <a:endParaRPr lang="en-US" sz="4500" b="1" dirty="0"/>
          </a:p>
        </p:txBody>
      </p:sp>
      <p:sp>
        <p:nvSpPr>
          <p:cNvPr id="11" name="Rectangle 1386"/>
          <p:cNvSpPr>
            <a:spLocks noChangeArrowheads="1"/>
          </p:cNvSpPr>
          <p:nvPr/>
        </p:nvSpPr>
        <p:spPr bwMode="auto">
          <a:xfrm>
            <a:off x="0" y="6429372"/>
            <a:ext cx="9144000" cy="428628"/>
          </a:xfrm>
          <a:prstGeom prst="rect">
            <a:avLst/>
          </a:prstGeom>
          <a:solidFill>
            <a:srgbClr val="74AC74"/>
          </a:solidFill>
          <a:ln w="9525">
            <a:noFill/>
            <a:miter lim="800000"/>
            <a:headEnd/>
            <a:tailEnd/>
          </a:ln>
        </p:spPr>
        <p:txBody>
          <a:bodyPr wrap="none" lIns="80186" tIns="40091" rIns="80186" bIns="40091" anchor="ctr"/>
          <a:lstStyle/>
          <a:p>
            <a:pPr defTabSz="4113213"/>
            <a:endParaRPr lang="en-US" sz="4500" b="1" dirty="0"/>
          </a:p>
        </p:txBody>
      </p:sp>
      <p:sp>
        <p:nvSpPr>
          <p:cNvPr id="12" name="Rectangle 1386"/>
          <p:cNvSpPr>
            <a:spLocks noChangeArrowheads="1"/>
          </p:cNvSpPr>
          <p:nvPr/>
        </p:nvSpPr>
        <p:spPr bwMode="auto">
          <a:xfrm>
            <a:off x="0" y="6286520"/>
            <a:ext cx="9144000" cy="14287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lIns="80186" tIns="40091" rIns="80186" bIns="40091" anchor="ctr"/>
          <a:lstStyle/>
          <a:p>
            <a:pPr defTabSz="4113213"/>
            <a:endParaRPr lang="en-US" sz="4500" b="1" dirty="0"/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3" y="2276872"/>
            <a:ext cx="2882613" cy="164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Vielen Dank für Ihre Aufmerksamkeit!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034" y="4143380"/>
            <a:ext cx="8229600" cy="157163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2000" b="1" dirty="0" err="1" smtClean="0"/>
              <a:t>Anmerkungen</a:t>
            </a:r>
            <a:r>
              <a:rPr lang="en-US" sz="2000" b="1" dirty="0" smtClean="0"/>
              <a:t>: </a:t>
            </a:r>
          </a:p>
          <a:p>
            <a:pPr algn="ctr">
              <a:buNone/>
            </a:pPr>
            <a:r>
              <a:rPr lang="en-US" sz="2000" dirty="0" err="1" smtClean="0"/>
              <a:t>Ein</a:t>
            </a:r>
            <a:r>
              <a:rPr lang="en-US" sz="2000" dirty="0" smtClean="0"/>
              <a:t> </a:t>
            </a:r>
            <a:r>
              <a:rPr lang="en-US" sz="2000" dirty="0" err="1" smtClean="0"/>
              <a:t>besonderer</a:t>
            </a:r>
            <a:r>
              <a:rPr lang="en-US" sz="2000" dirty="0" smtClean="0"/>
              <a:t> Dank </a:t>
            </a:r>
            <a:r>
              <a:rPr lang="en-US" sz="2000" dirty="0" err="1" smtClean="0"/>
              <a:t>geht</a:t>
            </a:r>
            <a:r>
              <a:rPr lang="en-US" sz="2000" dirty="0" smtClean="0"/>
              <a:t> an Merck </a:t>
            </a:r>
            <a:r>
              <a:rPr lang="en-US" sz="2000" dirty="0" err="1" smtClean="0"/>
              <a:t>Serono</a:t>
            </a:r>
            <a:r>
              <a:rPr lang="en-US" sz="2000" dirty="0" smtClean="0"/>
              <a:t>, </a:t>
            </a:r>
            <a:r>
              <a:rPr lang="en-GB" sz="2000" dirty="0" smtClean="0"/>
              <a:t>Bayer HealthCare Inc. und Novartis Inc</a:t>
            </a:r>
            <a:r>
              <a:rPr lang="en-US" sz="2000" dirty="0" smtClean="0"/>
              <a:t>. </a:t>
            </a:r>
            <a:r>
              <a:rPr lang="en-US" sz="2000" dirty="0" err="1" smtClean="0"/>
              <a:t>für</a:t>
            </a:r>
            <a:r>
              <a:rPr lang="en-US" sz="2000" dirty="0" smtClean="0"/>
              <a:t> die </a:t>
            </a:r>
            <a:r>
              <a:rPr lang="en-US" sz="2000" dirty="0" err="1" smtClean="0"/>
              <a:t>finanzielle</a:t>
            </a:r>
            <a:r>
              <a:rPr lang="en-US" sz="2000" dirty="0" smtClean="0"/>
              <a:t> </a:t>
            </a:r>
            <a:r>
              <a:rPr lang="en-US" sz="2000" dirty="0" err="1" smtClean="0"/>
              <a:t>Unterstützung</a:t>
            </a:r>
            <a:r>
              <a:rPr lang="en-US" sz="2000" dirty="0" smtClean="0"/>
              <a:t>.</a:t>
            </a:r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000" b="1" dirty="0" err="1" smtClean="0"/>
              <a:t>Kontakt</a:t>
            </a:r>
            <a:r>
              <a:rPr lang="en-US" sz="2000" b="1" dirty="0" smtClean="0"/>
              <a:t>:</a:t>
            </a:r>
          </a:p>
          <a:p>
            <a:pPr algn="ctr">
              <a:buNone/>
            </a:pPr>
            <a:r>
              <a:rPr lang="en-US" sz="2000" dirty="0" smtClean="0"/>
              <a:t>      katrin.hanken@klinikum-bremen-ost.de</a:t>
            </a:r>
            <a:endParaRPr lang="de-DE" sz="2000" dirty="0"/>
          </a:p>
        </p:txBody>
      </p:sp>
      <p:sp>
        <p:nvSpPr>
          <p:cNvPr id="4" name="Rectangle 1386"/>
          <p:cNvSpPr>
            <a:spLocks noChangeArrowheads="1"/>
          </p:cNvSpPr>
          <p:nvPr/>
        </p:nvSpPr>
        <p:spPr bwMode="auto">
          <a:xfrm>
            <a:off x="0" y="0"/>
            <a:ext cx="9144000" cy="428628"/>
          </a:xfrm>
          <a:prstGeom prst="rect">
            <a:avLst/>
          </a:prstGeom>
          <a:solidFill>
            <a:srgbClr val="74AC74"/>
          </a:solidFill>
          <a:ln w="9525">
            <a:noFill/>
            <a:miter lim="800000"/>
            <a:headEnd/>
            <a:tailEnd/>
          </a:ln>
        </p:spPr>
        <p:txBody>
          <a:bodyPr wrap="none" lIns="80186" tIns="40091" rIns="80186" bIns="40091" anchor="ctr"/>
          <a:lstStyle/>
          <a:p>
            <a:pPr defTabSz="4113213"/>
            <a:endParaRPr lang="en-US" sz="4500" b="1" dirty="0"/>
          </a:p>
        </p:txBody>
      </p:sp>
      <p:sp>
        <p:nvSpPr>
          <p:cNvPr id="5" name="Rectangle 1386"/>
          <p:cNvSpPr>
            <a:spLocks noChangeArrowheads="1"/>
          </p:cNvSpPr>
          <p:nvPr/>
        </p:nvSpPr>
        <p:spPr bwMode="auto">
          <a:xfrm>
            <a:off x="0" y="428604"/>
            <a:ext cx="9144000" cy="14287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lIns="80186" tIns="40091" rIns="80186" bIns="40091" anchor="ctr"/>
          <a:lstStyle/>
          <a:p>
            <a:pPr defTabSz="4113213"/>
            <a:endParaRPr lang="en-US" sz="4500" b="1" dirty="0"/>
          </a:p>
        </p:txBody>
      </p:sp>
      <p:sp>
        <p:nvSpPr>
          <p:cNvPr id="6" name="Rectangle 1386"/>
          <p:cNvSpPr>
            <a:spLocks noChangeArrowheads="1"/>
          </p:cNvSpPr>
          <p:nvPr/>
        </p:nvSpPr>
        <p:spPr bwMode="auto">
          <a:xfrm>
            <a:off x="0" y="6429372"/>
            <a:ext cx="9144000" cy="428628"/>
          </a:xfrm>
          <a:prstGeom prst="rect">
            <a:avLst/>
          </a:prstGeom>
          <a:solidFill>
            <a:srgbClr val="74AC74"/>
          </a:solidFill>
          <a:ln w="9525">
            <a:noFill/>
            <a:miter lim="800000"/>
            <a:headEnd/>
            <a:tailEnd/>
          </a:ln>
        </p:spPr>
        <p:txBody>
          <a:bodyPr wrap="none" lIns="80186" tIns="40091" rIns="80186" bIns="40091" anchor="ctr"/>
          <a:lstStyle/>
          <a:p>
            <a:pPr defTabSz="4113213"/>
            <a:endParaRPr lang="en-US" sz="4500" b="1" dirty="0"/>
          </a:p>
        </p:txBody>
      </p:sp>
      <p:sp>
        <p:nvSpPr>
          <p:cNvPr id="7" name="Rectangle 1386"/>
          <p:cNvSpPr>
            <a:spLocks noChangeArrowheads="1"/>
          </p:cNvSpPr>
          <p:nvPr/>
        </p:nvSpPr>
        <p:spPr bwMode="auto">
          <a:xfrm>
            <a:off x="0" y="6286520"/>
            <a:ext cx="9144000" cy="14287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lIns="80186" tIns="40091" rIns="80186" bIns="40091" anchor="ctr"/>
          <a:lstStyle/>
          <a:p>
            <a:pPr defTabSz="4113213"/>
            <a:endParaRPr lang="en-US" sz="4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297</Words>
  <Application>Microsoft Office PowerPoint</Application>
  <PresentationFormat>Bildschirmpräsentation (4:3)</PresentationFormat>
  <Paragraphs>57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Larissa-Design</vt:lpstr>
      <vt:lpstr> Der rechte Inselkortex und seine Bedeutung für Fatigue bei MS Patienten  </vt:lpstr>
      <vt:lpstr>Hintergrund &amp; Ziel der Studie</vt:lpstr>
      <vt:lpstr>Studiendurchführung &amp; Ergebnisse</vt:lpstr>
      <vt:lpstr>Diskussion &amp; Schlussfolgerung</vt:lpstr>
      <vt:lpstr>Vielen Dank für Ihre Aufmerksamkeit!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rechte Inselkortex – verantwortlich für Fatigue bei MS Patienten?</dc:title>
  <dc:creator>NEUROVIEW</dc:creator>
  <cp:lastModifiedBy>UserNo1</cp:lastModifiedBy>
  <cp:revision>36</cp:revision>
  <dcterms:created xsi:type="dcterms:W3CDTF">2014-09-12T11:47:11Z</dcterms:created>
  <dcterms:modified xsi:type="dcterms:W3CDTF">2014-09-18T12:19:00Z</dcterms:modified>
</cp:coreProperties>
</file>