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30275213" cy="42803763"/>
  <p:notesSz cx="6797675" cy="9926638"/>
  <p:defaultTextStyle>
    <a:defPPr>
      <a:defRPr lang="de-DE"/>
    </a:defPPr>
    <a:lvl1pPr algn="l" defTabSz="2087563" rtl="0" fontAlgn="base">
      <a:spcBef>
        <a:spcPct val="0"/>
      </a:spcBef>
      <a:spcAft>
        <a:spcPct val="0"/>
      </a:spcAft>
      <a:defRPr sz="8200" kern="1200">
        <a:solidFill>
          <a:schemeClr val="tx1"/>
        </a:solidFill>
        <a:latin typeface="Arial" charset="0"/>
        <a:ea typeface="ＭＳ Ｐゴシック" pitchFamily="34" charset="-128"/>
        <a:cs typeface="Arial" charset="0"/>
      </a:defRPr>
    </a:lvl1pPr>
    <a:lvl2pPr marL="2087563" indent="-1630363" algn="l" defTabSz="2087563" rtl="0" fontAlgn="base">
      <a:spcBef>
        <a:spcPct val="0"/>
      </a:spcBef>
      <a:spcAft>
        <a:spcPct val="0"/>
      </a:spcAft>
      <a:defRPr sz="8200" kern="1200">
        <a:solidFill>
          <a:schemeClr val="tx1"/>
        </a:solidFill>
        <a:latin typeface="Arial" charset="0"/>
        <a:ea typeface="ＭＳ Ｐゴシック" pitchFamily="34" charset="-128"/>
        <a:cs typeface="Arial" charset="0"/>
      </a:defRPr>
    </a:lvl2pPr>
    <a:lvl3pPr marL="4175125" indent="-3260725" algn="l" defTabSz="2087563" rtl="0" fontAlgn="base">
      <a:spcBef>
        <a:spcPct val="0"/>
      </a:spcBef>
      <a:spcAft>
        <a:spcPct val="0"/>
      </a:spcAft>
      <a:defRPr sz="8200" kern="1200">
        <a:solidFill>
          <a:schemeClr val="tx1"/>
        </a:solidFill>
        <a:latin typeface="Arial" charset="0"/>
        <a:ea typeface="ＭＳ Ｐゴシック" pitchFamily="34" charset="-128"/>
        <a:cs typeface="Arial" charset="0"/>
      </a:defRPr>
    </a:lvl3pPr>
    <a:lvl4pPr marL="6262688" indent="-4891088" algn="l" defTabSz="2087563" rtl="0" fontAlgn="base">
      <a:spcBef>
        <a:spcPct val="0"/>
      </a:spcBef>
      <a:spcAft>
        <a:spcPct val="0"/>
      </a:spcAft>
      <a:defRPr sz="8200" kern="1200">
        <a:solidFill>
          <a:schemeClr val="tx1"/>
        </a:solidFill>
        <a:latin typeface="Arial" charset="0"/>
        <a:ea typeface="ＭＳ Ｐゴシック" pitchFamily="34" charset="-128"/>
        <a:cs typeface="Arial" charset="0"/>
      </a:defRPr>
    </a:lvl4pPr>
    <a:lvl5pPr marL="8350250" indent="-6521450" algn="l" defTabSz="2087563" rtl="0" fontAlgn="base">
      <a:spcBef>
        <a:spcPct val="0"/>
      </a:spcBef>
      <a:spcAft>
        <a:spcPct val="0"/>
      </a:spcAft>
      <a:defRPr sz="8200" kern="1200">
        <a:solidFill>
          <a:schemeClr val="tx1"/>
        </a:solidFill>
        <a:latin typeface="Arial" charset="0"/>
        <a:ea typeface="ＭＳ Ｐゴシック" pitchFamily="34" charset="-128"/>
        <a:cs typeface="Arial" charset="0"/>
      </a:defRPr>
    </a:lvl5pPr>
    <a:lvl6pPr marL="2286000" algn="l" defTabSz="914400" rtl="0" eaLnBrk="1" latinLnBrk="0" hangingPunct="1">
      <a:defRPr sz="8200" kern="1200">
        <a:solidFill>
          <a:schemeClr val="tx1"/>
        </a:solidFill>
        <a:latin typeface="Arial" charset="0"/>
        <a:ea typeface="ＭＳ Ｐゴシック" pitchFamily="34" charset="-128"/>
        <a:cs typeface="Arial" charset="0"/>
      </a:defRPr>
    </a:lvl6pPr>
    <a:lvl7pPr marL="2743200" algn="l" defTabSz="914400" rtl="0" eaLnBrk="1" latinLnBrk="0" hangingPunct="1">
      <a:defRPr sz="8200" kern="1200">
        <a:solidFill>
          <a:schemeClr val="tx1"/>
        </a:solidFill>
        <a:latin typeface="Arial" charset="0"/>
        <a:ea typeface="ＭＳ Ｐゴシック" pitchFamily="34" charset="-128"/>
        <a:cs typeface="Arial" charset="0"/>
      </a:defRPr>
    </a:lvl7pPr>
    <a:lvl8pPr marL="3200400" algn="l" defTabSz="914400" rtl="0" eaLnBrk="1" latinLnBrk="0" hangingPunct="1">
      <a:defRPr sz="8200" kern="1200">
        <a:solidFill>
          <a:schemeClr val="tx1"/>
        </a:solidFill>
        <a:latin typeface="Arial" charset="0"/>
        <a:ea typeface="ＭＳ Ｐゴシック" pitchFamily="34" charset="-128"/>
        <a:cs typeface="Arial" charset="0"/>
      </a:defRPr>
    </a:lvl8pPr>
    <a:lvl9pPr marL="3657600" algn="l" defTabSz="914400" rtl="0" eaLnBrk="1" latinLnBrk="0" hangingPunct="1">
      <a:defRPr sz="82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Objects="1">
      <p:cViewPr>
        <p:scale>
          <a:sx n="25" d="100"/>
          <a:sy n="25" d="100"/>
        </p:scale>
        <p:origin x="-1368" y="942"/>
      </p:cViewPr>
      <p:guideLst>
        <p:guide orient="horz" pos="3152"/>
        <p:guide orient="horz" pos="7766"/>
        <p:guide pos="1840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e-DE"/>
          </a:p>
        </p:txBody>
      </p:sp>
      <p:sp>
        <p:nvSpPr>
          <p:cNvPr id="7171"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fld id="{CF3BFEA3-B159-4540-86FF-DB36B9265ECF}" type="datetime1">
              <a:rPr lang="de-DE"/>
              <a:pPr>
                <a:defRPr/>
              </a:pPr>
              <a:t>15.09.2014</a:t>
            </a:fld>
            <a:endParaRPr lang="de-DE"/>
          </a:p>
        </p:txBody>
      </p:sp>
      <p:sp>
        <p:nvSpPr>
          <p:cNvPr id="7172"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e-DE"/>
          </a:p>
        </p:txBody>
      </p:sp>
      <p:sp>
        <p:nvSpPr>
          <p:cNvPr id="7173"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2E1B864-7D12-40EA-98B5-F36295832D6A}" type="slidenum">
              <a:rPr lang="de-DE"/>
              <a:pPr>
                <a:defRPr/>
              </a:pPr>
              <a:t>‹Nr.›</a:t>
            </a:fld>
            <a:endParaRPr lang="de-DE"/>
          </a:p>
        </p:txBody>
      </p:sp>
    </p:spTree>
    <p:extLst>
      <p:ext uri="{BB962C8B-B14F-4D97-AF65-F5344CB8AC3E}">
        <p14:creationId xmlns:p14="http://schemas.microsoft.com/office/powerpoint/2010/main" val="2306834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2087941"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2087941" fontAlgn="auto">
              <a:spcBef>
                <a:spcPts val="0"/>
              </a:spcBef>
              <a:spcAft>
                <a:spcPts val="0"/>
              </a:spcAft>
              <a:defRPr sz="1200">
                <a:latin typeface="+mn-lt"/>
                <a:ea typeface="+mn-ea"/>
                <a:cs typeface="+mn-cs"/>
              </a:defRPr>
            </a:lvl1pPr>
          </a:lstStyle>
          <a:p>
            <a:pPr>
              <a:defRPr/>
            </a:pPr>
            <a:fld id="{306C0EDE-5895-477E-AE2E-E2B71723FCBE}" type="datetime1">
              <a:rPr lang="de-DE"/>
              <a:pPr>
                <a:defRPr/>
              </a:pPr>
              <a:t>15.09.2014</a:t>
            </a:fld>
            <a:endParaRPr lang="de-DE"/>
          </a:p>
        </p:txBody>
      </p:sp>
      <p:sp>
        <p:nvSpPr>
          <p:cNvPr id="4" name="Folienbildplatzhalt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defTabSz="2087941"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defTabSz="2087941" fontAlgn="auto">
              <a:spcBef>
                <a:spcPts val="0"/>
              </a:spcBef>
              <a:spcAft>
                <a:spcPts val="0"/>
              </a:spcAft>
              <a:defRPr sz="1200">
                <a:latin typeface="+mn-lt"/>
                <a:ea typeface="+mn-ea"/>
                <a:cs typeface="+mn-cs"/>
              </a:defRPr>
            </a:lvl1pPr>
          </a:lstStyle>
          <a:p>
            <a:pPr>
              <a:defRPr/>
            </a:pPr>
            <a:fld id="{39A96B59-4F3B-4F1F-BCC9-FA5D1530533E}" type="slidenum">
              <a:rPr lang="de-DE"/>
              <a:pPr>
                <a:defRPr/>
              </a:pPr>
              <a:t>‹Nr.›</a:t>
            </a:fld>
            <a:endParaRPr lang="de-DE"/>
          </a:p>
        </p:txBody>
      </p:sp>
    </p:spTree>
    <p:extLst>
      <p:ext uri="{BB962C8B-B14F-4D97-AF65-F5344CB8AC3E}">
        <p14:creationId xmlns:p14="http://schemas.microsoft.com/office/powerpoint/2010/main" val="7864136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107406" y="3723481"/>
            <a:ext cx="27127200" cy="1371600"/>
          </a:xfrm>
          <a:prstGeom prst="rect">
            <a:avLst/>
          </a:prstGeom>
        </p:spPr>
        <p:txBody>
          <a:bodyPr vert="horz" lIns="0" anchor="ctr" anchorCtr="0"/>
          <a:lstStyle>
            <a:lvl1pPr marL="304800" indent="0" algn="l">
              <a:defRPr sz="6000" baseline="0">
                <a:solidFill>
                  <a:schemeClr val="bg1"/>
                </a:solidFill>
                <a:latin typeface="Lucida Sans Bold"/>
              </a:defRPr>
            </a:lvl1pPr>
          </a:lstStyle>
          <a:p>
            <a:r>
              <a:rPr lang="de-DE" dirty="0" smtClean="0"/>
              <a:t>Mastertitelformat bearbeiten</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d 4" descr="MED_Wiss_Poster_A1_RGB.pdf"/>
          <p:cNvPicPr>
            <a:picLocks noChangeAspect="1"/>
          </p:cNvPicPr>
          <p:nvPr userDrawn="1"/>
        </p:nvPicPr>
        <p:blipFill>
          <a:blip r:embed="rId3"/>
          <a:srcRect/>
          <a:stretch>
            <a:fillRect/>
          </a:stretch>
        </p:blipFill>
        <p:spPr bwMode="auto">
          <a:xfrm>
            <a:off x="0" y="0"/>
            <a:ext cx="30275213" cy="42749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7563" rtl="0" eaLnBrk="0" fontAlgn="base" hangingPunct="0">
        <a:spcBef>
          <a:spcPct val="0"/>
        </a:spcBef>
        <a:spcAft>
          <a:spcPct val="0"/>
        </a:spcAft>
        <a:defRPr sz="20100" kern="1200">
          <a:solidFill>
            <a:schemeClr val="tx1"/>
          </a:solidFill>
          <a:latin typeface="+mj-lt"/>
          <a:ea typeface="ＭＳ Ｐゴシック" pitchFamily="-65" charset="-128"/>
          <a:cs typeface="ＭＳ Ｐゴシック" pitchFamily="-65" charset="-128"/>
        </a:defRPr>
      </a:lvl1pPr>
      <a:lvl2pPr algn="ctr" defTabSz="2087563" rtl="0" eaLnBrk="0" fontAlgn="base" hangingPunct="0">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2pPr>
      <a:lvl3pPr algn="ctr" defTabSz="2087563" rtl="0" eaLnBrk="0" fontAlgn="base" hangingPunct="0">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3pPr>
      <a:lvl4pPr algn="ctr" defTabSz="2087563" rtl="0" eaLnBrk="0" fontAlgn="base" hangingPunct="0">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4pPr>
      <a:lvl5pPr algn="ctr" defTabSz="2087563" rtl="0" eaLnBrk="0" fontAlgn="base" hangingPunct="0">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5pPr>
      <a:lvl6pPr marL="457200" algn="ctr" defTabSz="2087563" rtl="0" fontAlgn="base">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6pPr>
      <a:lvl7pPr marL="914400" algn="ctr" defTabSz="2087563" rtl="0" fontAlgn="base">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7pPr>
      <a:lvl8pPr marL="1371600" algn="ctr" defTabSz="2087563" rtl="0" fontAlgn="base">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8pPr>
      <a:lvl9pPr marL="1828800" algn="ctr" defTabSz="2087563" rtl="0" fontAlgn="base">
        <a:spcBef>
          <a:spcPct val="0"/>
        </a:spcBef>
        <a:spcAft>
          <a:spcPct val="0"/>
        </a:spcAft>
        <a:defRPr sz="20100">
          <a:solidFill>
            <a:schemeClr val="tx1"/>
          </a:solidFill>
          <a:latin typeface="Calibri" pitchFamily="-65" charset="0"/>
          <a:ea typeface="ＭＳ Ｐゴシック" pitchFamily="-65" charset="-128"/>
          <a:cs typeface="ＭＳ Ｐゴシック" pitchFamily="-65" charset="-128"/>
        </a:defRPr>
      </a:lvl9pPr>
    </p:titleStyle>
    <p:bodyStyle>
      <a:lvl1pPr marL="1565275" indent="-1565275" algn="l" defTabSz="2087563" rtl="0" eaLnBrk="0" fontAlgn="base" hangingPunct="0">
        <a:spcBef>
          <a:spcPct val="20000"/>
        </a:spcBef>
        <a:spcAft>
          <a:spcPct val="0"/>
        </a:spcAft>
        <a:buFont typeface="Arial" charset="0"/>
        <a:buChar char="•"/>
        <a:defRPr sz="14600" kern="1200">
          <a:solidFill>
            <a:schemeClr val="tx1"/>
          </a:solidFill>
          <a:latin typeface="+mn-lt"/>
          <a:ea typeface="ＭＳ Ｐゴシック" pitchFamily="-65" charset="-128"/>
          <a:cs typeface="ＭＳ Ｐゴシック" pitchFamily="-65" charset="-128"/>
        </a:defRPr>
      </a:lvl1pPr>
      <a:lvl2pPr marL="3392488" indent="-1304925" algn="l" defTabSz="2087563" rtl="0" eaLnBrk="0" fontAlgn="base" hangingPunct="0">
        <a:spcBef>
          <a:spcPct val="20000"/>
        </a:spcBef>
        <a:spcAft>
          <a:spcPct val="0"/>
        </a:spcAft>
        <a:buFont typeface="Arial" charset="0"/>
        <a:buChar char="–"/>
        <a:defRPr sz="12800" kern="1200">
          <a:solidFill>
            <a:schemeClr val="tx1"/>
          </a:solidFill>
          <a:latin typeface="+mn-lt"/>
          <a:ea typeface="ＭＳ Ｐゴシック" pitchFamily="-65" charset="-128"/>
          <a:cs typeface="+mn-cs"/>
        </a:defRPr>
      </a:lvl2pPr>
      <a:lvl3pPr marL="5219700" indent="-1042988" algn="l" defTabSz="2087563" rtl="0" eaLnBrk="0" fontAlgn="base" hangingPunct="0">
        <a:spcBef>
          <a:spcPct val="20000"/>
        </a:spcBef>
        <a:spcAft>
          <a:spcPct val="0"/>
        </a:spcAft>
        <a:buFont typeface="Arial" charset="0"/>
        <a:buChar char="•"/>
        <a:defRPr sz="11000" kern="1200">
          <a:solidFill>
            <a:schemeClr val="tx1"/>
          </a:solidFill>
          <a:latin typeface="+mn-lt"/>
          <a:ea typeface="ＭＳ Ｐゴシック" pitchFamily="-65" charset="-128"/>
          <a:cs typeface="+mn-cs"/>
        </a:defRPr>
      </a:lvl3pPr>
      <a:lvl4pPr marL="7307263" indent="-1042988" algn="l" defTabSz="2087563" rtl="0" eaLnBrk="0" fontAlgn="base" hangingPunct="0">
        <a:spcBef>
          <a:spcPct val="20000"/>
        </a:spcBef>
        <a:spcAft>
          <a:spcPct val="0"/>
        </a:spcAft>
        <a:buFont typeface="Arial" charset="0"/>
        <a:buChar char="–"/>
        <a:defRPr sz="9100" kern="1200">
          <a:solidFill>
            <a:schemeClr val="tx1"/>
          </a:solidFill>
          <a:latin typeface="+mn-lt"/>
          <a:ea typeface="ＭＳ Ｐゴシック" pitchFamily="-65" charset="-128"/>
          <a:cs typeface="+mn-cs"/>
        </a:defRPr>
      </a:lvl4pPr>
      <a:lvl5pPr marL="9394825" indent="-1042988" algn="l" defTabSz="2087563" rtl="0" eaLnBrk="0" fontAlgn="base" hangingPunct="0">
        <a:spcBef>
          <a:spcPct val="20000"/>
        </a:spcBef>
        <a:spcAft>
          <a:spcPct val="0"/>
        </a:spcAft>
        <a:buFont typeface="Arial" charset="0"/>
        <a:buChar char="»"/>
        <a:defRPr sz="9100" kern="1200">
          <a:solidFill>
            <a:schemeClr val="tx1"/>
          </a:solidFill>
          <a:latin typeface="+mn-lt"/>
          <a:ea typeface="ＭＳ Ｐゴシック" pitchFamily="-65" charset="-128"/>
          <a:cs typeface="+mn-cs"/>
        </a:defRPr>
      </a:lvl5pPr>
      <a:lvl6pPr marL="11483675" indent="-1043970" algn="l" defTabSz="2087941" rtl="0" eaLnBrk="1" latinLnBrk="0" hangingPunct="1">
        <a:spcBef>
          <a:spcPct val="20000"/>
        </a:spcBef>
        <a:buFont typeface="Arial"/>
        <a:buChar char="•"/>
        <a:defRPr sz="9100" kern="1200">
          <a:solidFill>
            <a:schemeClr val="tx1"/>
          </a:solidFill>
          <a:latin typeface="+mn-lt"/>
          <a:ea typeface="+mn-ea"/>
          <a:cs typeface="+mn-cs"/>
        </a:defRPr>
      </a:lvl6pPr>
      <a:lvl7pPr marL="13571616" indent="-1043970" algn="l" defTabSz="2087941" rtl="0" eaLnBrk="1" latinLnBrk="0" hangingPunct="1">
        <a:spcBef>
          <a:spcPct val="20000"/>
        </a:spcBef>
        <a:buFont typeface="Arial"/>
        <a:buChar char="•"/>
        <a:defRPr sz="9100" kern="1200">
          <a:solidFill>
            <a:schemeClr val="tx1"/>
          </a:solidFill>
          <a:latin typeface="+mn-lt"/>
          <a:ea typeface="+mn-ea"/>
          <a:cs typeface="+mn-cs"/>
        </a:defRPr>
      </a:lvl7pPr>
      <a:lvl8pPr marL="15659557" indent="-1043970" algn="l" defTabSz="2087941" rtl="0" eaLnBrk="1" latinLnBrk="0" hangingPunct="1">
        <a:spcBef>
          <a:spcPct val="20000"/>
        </a:spcBef>
        <a:buFont typeface="Arial"/>
        <a:buChar char="•"/>
        <a:defRPr sz="9100" kern="1200">
          <a:solidFill>
            <a:schemeClr val="tx1"/>
          </a:solidFill>
          <a:latin typeface="+mn-lt"/>
          <a:ea typeface="+mn-ea"/>
          <a:cs typeface="+mn-cs"/>
        </a:defRPr>
      </a:lvl8pPr>
      <a:lvl9pPr marL="17747498" indent="-1043970" algn="l" defTabSz="208794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7941" rtl="0" eaLnBrk="1" latinLnBrk="0" hangingPunct="1">
        <a:defRPr sz="8200" kern="1200">
          <a:solidFill>
            <a:schemeClr val="tx1"/>
          </a:solidFill>
          <a:latin typeface="+mn-lt"/>
          <a:ea typeface="+mn-ea"/>
          <a:cs typeface="+mn-cs"/>
        </a:defRPr>
      </a:lvl1pPr>
      <a:lvl2pPr marL="2087941" algn="l" defTabSz="2087941" rtl="0" eaLnBrk="1" latinLnBrk="0" hangingPunct="1">
        <a:defRPr sz="8200" kern="1200">
          <a:solidFill>
            <a:schemeClr val="tx1"/>
          </a:solidFill>
          <a:latin typeface="+mn-lt"/>
          <a:ea typeface="+mn-ea"/>
          <a:cs typeface="+mn-cs"/>
        </a:defRPr>
      </a:lvl2pPr>
      <a:lvl3pPr marL="4175882" algn="l" defTabSz="2087941" rtl="0" eaLnBrk="1" latinLnBrk="0" hangingPunct="1">
        <a:defRPr sz="8200" kern="1200">
          <a:solidFill>
            <a:schemeClr val="tx1"/>
          </a:solidFill>
          <a:latin typeface="+mn-lt"/>
          <a:ea typeface="+mn-ea"/>
          <a:cs typeface="+mn-cs"/>
        </a:defRPr>
      </a:lvl3pPr>
      <a:lvl4pPr marL="6263823" algn="l" defTabSz="2087941" rtl="0" eaLnBrk="1" latinLnBrk="0" hangingPunct="1">
        <a:defRPr sz="8200" kern="1200">
          <a:solidFill>
            <a:schemeClr val="tx1"/>
          </a:solidFill>
          <a:latin typeface="+mn-lt"/>
          <a:ea typeface="+mn-ea"/>
          <a:cs typeface="+mn-cs"/>
        </a:defRPr>
      </a:lvl4pPr>
      <a:lvl5pPr marL="8351764" algn="l" defTabSz="2087941" rtl="0" eaLnBrk="1" latinLnBrk="0" hangingPunct="1">
        <a:defRPr sz="8200" kern="1200">
          <a:solidFill>
            <a:schemeClr val="tx1"/>
          </a:solidFill>
          <a:latin typeface="+mn-lt"/>
          <a:ea typeface="+mn-ea"/>
          <a:cs typeface="+mn-cs"/>
        </a:defRPr>
      </a:lvl5pPr>
      <a:lvl6pPr marL="10439705" algn="l" defTabSz="2087941" rtl="0" eaLnBrk="1" latinLnBrk="0" hangingPunct="1">
        <a:defRPr sz="8200" kern="1200">
          <a:solidFill>
            <a:schemeClr val="tx1"/>
          </a:solidFill>
          <a:latin typeface="+mn-lt"/>
          <a:ea typeface="+mn-ea"/>
          <a:cs typeface="+mn-cs"/>
        </a:defRPr>
      </a:lvl6pPr>
      <a:lvl7pPr marL="12527646" algn="l" defTabSz="2087941" rtl="0" eaLnBrk="1" latinLnBrk="0" hangingPunct="1">
        <a:defRPr sz="8200" kern="1200">
          <a:solidFill>
            <a:schemeClr val="tx1"/>
          </a:solidFill>
          <a:latin typeface="+mn-lt"/>
          <a:ea typeface="+mn-ea"/>
          <a:cs typeface="+mn-cs"/>
        </a:defRPr>
      </a:lvl7pPr>
      <a:lvl8pPr marL="14615587" algn="l" defTabSz="2087941" rtl="0" eaLnBrk="1" latinLnBrk="0" hangingPunct="1">
        <a:defRPr sz="8200" kern="1200">
          <a:solidFill>
            <a:schemeClr val="tx1"/>
          </a:solidFill>
          <a:latin typeface="+mn-lt"/>
          <a:ea typeface="+mn-ea"/>
          <a:cs typeface="+mn-cs"/>
        </a:defRPr>
      </a:lvl8pPr>
      <a:lvl9pPr marL="16703528" algn="l" defTabSz="208794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tif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tif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t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755" y="1144788"/>
            <a:ext cx="4204782" cy="218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53" name="Picture 2"/>
          <p:cNvPicPr>
            <a:picLocks noChangeAspect="1" noChangeArrowheads="1"/>
          </p:cNvPicPr>
          <p:nvPr/>
        </p:nvPicPr>
        <p:blipFill>
          <a:blip r:embed="rId3"/>
          <a:srcRect/>
          <a:stretch>
            <a:fillRect/>
          </a:stretch>
        </p:blipFill>
        <p:spPr bwMode="auto">
          <a:xfrm>
            <a:off x="8107083" y="29927916"/>
            <a:ext cx="6115792" cy="5069561"/>
          </a:xfrm>
          <a:prstGeom prst="rect">
            <a:avLst/>
          </a:prstGeom>
          <a:noFill/>
          <a:ln w="9525">
            <a:noFill/>
            <a:miter lim="800000"/>
            <a:headEnd/>
            <a:tailEnd/>
          </a:ln>
        </p:spPr>
      </p:pic>
      <p:sp>
        <p:nvSpPr>
          <p:cNvPr id="5122" name="Text Box 2"/>
          <p:cNvSpPr txBox="1">
            <a:spLocks noChangeArrowheads="1"/>
          </p:cNvSpPr>
          <p:nvPr/>
        </p:nvSpPr>
        <p:spPr bwMode="auto">
          <a:xfrm>
            <a:off x="3019425" y="3276600"/>
            <a:ext cx="184150" cy="1341438"/>
          </a:xfrm>
          <a:prstGeom prst="rect">
            <a:avLst/>
          </a:prstGeom>
          <a:noFill/>
          <a:ln w="9525">
            <a:noFill/>
            <a:miter lim="800000"/>
            <a:headEnd/>
            <a:tailEnd/>
          </a:ln>
          <a:effectLst/>
        </p:spPr>
        <p:txBody>
          <a:bodyPr wrap="none">
            <a:spAutoFit/>
          </a:bodyPr>
          <a:lstStyle/>
          <a:p>
            <a:pPr defTabSz="914400"/>
            <a:endParaRPr lang="de-DE"/>
          </a:p>
        </p:txBody>
      </p:sp>
      <p:sp>
        <p:nvSpPr>
          <p:cNvPr id="5126" name="Untertitel 2"/>
          <p:cNvSpPr>
            <a:spLocks/>
          </p:cNvSpPr>
          <p:nvPr/>
        </p:nvSpPr>
        <p:spPr bwMode="auto">
          <a:xfrm>
            <a:off x="2204074" y="5437809"/>
            <a:ext cx="27127200" cy="914400"/>
          </a:xfrm>
          <a:prstGeom prst="rect">
            <a:avLst/>
          </a:prstGeom>
          <a:noFill/>
          <a:ln w="9525">
            <a:noFill/>
            <a:miter lim="800000"/>
            <a:headEnd/>
            <a:tailEnd/>
          </a:ln>
        </p:spPr>
        <p:txBody>
          <a:bodyPr lIns="76200" rIns="76200"/>
          <a:lstStyle/>
          <a:p>
            <a:pPr marL="304800" algn="ctr">
              <a:buFont typeface="Arial" charset="0"/>
              <a:buNone/>
            </a:pPr>
            <a:r>
              <a:rPr lang="de-DE" sz="2600" dirty="0">
                <a:latin typeface="Calibri" pitchFamily="34" charset="0"/>
              </a:rPr>
              <a:t>Julia Fischer, Kati Schwiecker, Verena Bittner, Imke Galazky, Hans-Jochen Heinze, Jürgen Voges, Tino </a:t>
            </a:r>
            <a:r>
              <a:rPr lang="de-DE" sz="2600" dirty="0" err="1">
                <a:latin typeface="Calibri" pitchFamily="34" charset="0"/>
              </a:rPr>
              <a:t>Zaehle</a:t>
            </a:r>
            <a:endParaRPr lang="de-DE" sz="2600" dirty="0">
              <a:latin typeface="Calibri" pitchFamily="34" charset="0"/>
            </a:endParaRPr>
          </a:p>
          <a:p>
            <a:pPr marL="304800" algn="ctr">
              <a:buFont typeface="Arial" charset="0"/>
              <a:buNone/>
            </a:pPr>
            <a:r>
              <a:rPr lang="de-DE" sz="2600" i="1" dirty="0">
                <a:latin typeface="Calibri" pitchFamily="34" charset="0"/>
              </a:rPr>
              <a:t>Departments </a:t>
            </a:r>
            <a:r>
              <a:rPr lang="de-DE" sz="2600" i="1" dirty="0" err="1">
                <a:latin typeface="Calibri" pitchFamily="34" charset="0"/>
              </a:rPr>
              <a:t>of</a:t>
            </a:r>
            <a:r>
              <a:rPr lang="de-DE" sz="2600" i="1" dirty="0">
                <a:latin typeface="Calibri" pitchFamily="34" charset="0"/>
              </a:rPr>
              <a:t> </a:t>
            </a:r>
            <a:r>
              <a:rPr lang="de-DE" sz="2600" i="1" dirty="0" err="1">
                <a:latin typeface="Calibri" pitchFamily="34" charset="0"/>
              </a:rPr>
              <a:t>Neurology</a:t>
            </a:r>
            <a:r>
              <a:rPr lang="de-DE" sz="2600" i="1" dirty="0">
                <a:latin typeface="Calibri" pitchFamily="34" charset="0"/>
              </a:rPr>
              <a:t> </a:t>
            </a:r>
            <a:r>
              <a:rPr lang="de-DE" sz="2600" i="1" dirty="0" err="1">
                <a:latin typeface="Calibri" pitchFamily="34" charset="0"/>
              </a:rPr>
              <a:t>and</a:t>
            </a:r>
            <a:r>
              <a:rPr lang="de-DE" sz="2600" i="1" dirty="0">
                <a:latin typeface="Calibri" pitchFamily="34" charset="0"/>
              </a:rPr>
              <a:t> </a:t>
            </a:r>
            <a:r>
              <a:rPr lang="de-DE" sz="2600" i="1" dirty="0" err="1">
                <a:latin typeface="Calibri" pitchFamily="34" charset="0"/>
              </a:rPr>
              <a:t>Stereotactic</a:t>
            </a:r>
            <a:r>
              <a:rPr lang="de-DE" sz="2600" i="1" dirty="0">
                <a:latin typeface="Calibri" pitchFamily="34" charset="0"/>
              </a:rPr>
              <a:t> </a:t>
            </a:r>
            <a:r>
              <a:rPr lang="de-DE" sz="2600" i="1" dirty="0" err="1">
                <a:latin typeface="Calibri" pitchFamily="34" charset="0"/>
              </a:rPr>
              <a:t>Neurosurgery</a:t>
            </a:r>
            <a:r>
              <a:rPr lang="de-DE" sz="2600" i="1" dirty="0">
                <a:latin typeface="Calibri" pitchFamily="34" charset="0"/>
              </a:rPr>
              <a:t>, Otto-von-Guericke University, Leipziger Straße 44, 39120 Magdeburg, Germany</a:t>
            </a:r>
            <a:endParaRPr lang="en-GB" sz="3600" i="1" dirty="0">
              <a:latin typeface="Calibri" pitchFamily="34" charset="0"/>
            </a:endParaRPr>
          </a:p>
        </p:txBody>
      </p:sp>
      <p:sp>
        <p:nvSpPr>
          <p:cNvPr id="5132" name="Text Box 12"/>
          <p:cNvSpPr txBox="1">
            <a:spLocks noChangeArrowheads="1"/>
          </p:cNvSpPr>
          <p:nvPr/>
        </p:nvSpPr>
        <p:spPr bwMode="auto">
          <a:xfrm>
            <a:off x="2198688" y="9316062"/>
            <a:ext cx="27058937" cy="1341438"/>
          </a:xfrm>
          <a:prstGeom prst="rect">
            <a:avLst/>
          </a:prstGeom>
          <a:noFill/>
          <a:ln w="9525">
            <a:noFill/>
            <a:miter lim="800000"/>
            <a:headEnd/>
            <a:tailEnd/>
          </a:ln>
          <a:effectLst/>
        </p:spPr>
        <p:txBody>
          <a:bodyPr>
            <a:spAutoFit/>
          </a:bodyPr>
          <a:lstStyle/>
          <a:p>
            <a:pPr defTabSz="914400"/>
            <a:endParaRPr lang="de-DE"/>
          </a:p>
        </p:txBody>
      </p:sp>
      <p:sp>
        <p:nvSpPr>
          <p:cNvPr id="5134" name="Text Box 14"/>
          <p:cNvSpPr txBox="1">
            <a:spLocks noChangeArrowheads="1"/>
          </p:cNvSpPr>
          <p:nvPr/>
        </p:nvSpPr>
        <p:spPr bwMode="auto">
          <a:xfrm>
            <a:off x="2060575" y="9235100"/>
            <a:ext cx="27197050" cy="1341437"/>
          </a:xfrm>
          <a:prstGeom prst="rect">
            <a:avLst/>
          </a:prstGeom>
          <a:noFill/>
          <a:ln w="9525">
            <a:noFill/>
            <a:miter lim="800000"/>
            <a:headEnd/>
            <a:tailEnd/>
          </a:ln>
          <a:effectLst/>
        </p:spPr>
        <p:txBody>
          <a:bodyPr>
            <a:spAutoFit/>
          </a:bodyPr>
          <a:lstStyle/>
          <a:p>
            <a:pPr defTabSz="914400">
              <a:spcBef>
                <a:spcPct val="50000"/>
              </a:spcBef>
            </a:pPr>
            <a:endParaRPr lang="de-DE"/>
          </a:p>
        </p:txBody>
      </p:sp>
      <p:pic>
        <p:nvPicPr>
          <p:cNvPr id="5145" name="Picture 2"/>
          <p:cNvPicPr>
            <a:picLocks noChangeAspect="1" noChangeArrowheads="1"/>
          </p:cNvPicPr>
          <p:nvPr/>
        </p:nvPicPr>
        <p:blipFill>
          <a:blip r:embed="rId4"/>
          <a:srcRect l="3444" t="6325" r="2191" b="1631"/>
          <a:stretch>
            <a:fillRect/>
          </a:stretch>
        </p:blipFill>
        <p:spPr bwMode="auto">
          <a:xfrm>
            <a:off x="7784158" y="22105093"/>
            <a:ext cx="4274345" cy="3960000"/>
          </a:xfrm>
          <a:prstGeom prst="rect">
            <a:avLst/>
          </a:prstGeom>
          <a:noFill/>
          <a:ln w="9525">
            <a:noFill/>
            <a:round/>
            <a:headEnd/>
            <a:tailEnd/>
          </a:ln>
        </p:spPr>
      </p:pic>
      <p:sp>
        <p:nvSpPr>
          <p:cNvPr id="5151" name="Textplatzhalter 5"/>
          <p:cNvSpPr txBox="1">
            <a:spLocks/>
          </p:cNvSpPr>
          <p:nvPr/>
        </p:nvSpPr>
        <p:spPr bwMode="auto">
          <a:xfrm>
            <a:off x="15610923" y="25311503"/>
            <a:ext cx="13411200" cy="914400"/>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r>
              <a:rPr lang="de-DE" sz="6000" dirty="0" err="1">
                <a:solidFill>
                  <a:schemeClr val="bg1"/>
                </a:solidFill>
                <a:latin typeface="Lucida Sans" pitchFamily="34" charset="0"/>
              </a:rPr>
              <a:t>Conclusion</a:t>
            </a:r>
            <a:endParaRPr lang="de-DE" sz="6000" dirty="0">
              <a:solidFill>
                <a:schemeClr val="bg1"/>
              </a:solidFill>
              <a:latin typeface="Lucida Sans" pitchFamily="34" charset="0"/>
            </a:endParaRPr>
          </a:p>
        </p:txBody>
      </p:sp>
      <p:pic>
        <p:nvPicPr>
          <p:cNvPr id="5152" name="Picture 4"/>
          <p:cNvPicPr>
            <a:picLocks noChangeAspect="1" noChangeArrowheads="1"/>
          </p:cNvPicPr>
          <p:nvPr/>
        </p:nvPicPr>
        <p:blipFill>
          <a:blip r:embed="rId5"/>
          <a:srcRect/>
          <a:stretch>
            <a:fillRect/>
          </a:stretch>
        </p:blipFill>
        <p:spPr bwMode="auto">
          <a:xfrm>
            <a:off x="1144983" y="29927916"/>
            <a:ext cx="6127924" cy="5069561"/>
          </a:xfrm>
          <a:prstGeom prst="rect">
            <a:avLst/>
          </a:prstGeom>
          <a:noFill/>
          <a:ln w="9525">
            <a:noFill/>
            <a:miter lim="800000"/>
            <a:headEnd/>
            <a:tailEnd/>
          </a:ln>
        </p:spPr>
      </p:pic>
      <p:sp>
        <p:nvSpPr>
          <p:cNvPr id="5156" name="Text Box 36"/>
          <p:cNvSpPr txBox="1">
            <a:spLocks noChangeArrowheads="1"/>
          </p:cNvSpPr>
          <p:nvPr/>
        </p:nvSpPr>
        <p:spPr bwMode="auto">
          <a:xfrm>
            <a:off x="15610923" y="26586457"/>
            <a:ext cx="13379995" cy="4247317"/>
          </a:xfrm>
          <a:prstGeom prst="rect">
            <a:avLst/>
          </a:prstGeom>
          <a:noFill/>
          <a:ln w="9525">
            <a:noFill/>
            <a:miter lim="800000"/>
            <a:headEnd/>
            <a:tailEnd/>
          </a:ln>
          <a:effectLst/>
        </p:spPr>
        <p:txBody>
          <a:bodyPr wrap="square">
            <a:spAutoFit/>
          </a:bodyPr>
          <a:lstStyle/>
          <a:p>
            <a:pPr algn="just" defTabSz="914400">
              <a:spcBef>
                <a:spcPct val="50000"/>
              </a:spcBef>
            </a:pPr>
            <a:r>
              <a:rPr lang="en-GB" sz="3000" dirty="0">
                <a:latin typeface="Lucida Sans" panose="020B0602030504020204" pitchFamily="34" charset="0"/>
              </a:rPr>
              <a:t>Low-frequent stimulation of PPN improves basal attentional processing in patients with PD, leading to an improved tonic alertness. As successful performance in this task requires the intrinsic ability to build up and keep a certain level of attention, this might be interpreted as attentional augmentation due to stimulation features. Stimulation had no effect on more complex attentional processing. Our results suggest an influence of the PPN on certain aspects of attention, supporting </a:t>
            </a:r>
            <a:r>
              <a:rPr lang="en-US" sz="3000" dirty="0">
                <a:latin typeface="Lucida Sans" panose="020B0602030504020204" pitchFamily="34" charset="0"/>
              </a:rPr>
              <a:t>attentional augmentation as one possible mechanism to improve motor action and gait in patients with PD</a:t>
            </a:r>
            <a:r>
              <a:rPr lang="de-DE" sz="3000" dirty="0" smtClean="0">
                <a:latin typeface="Lucida Sans" pitchFamily="34" charset="0"/>
              </a:rPr>
              <a:t>.</a:t>
            </a:r>
            <a:endParaRPr lang="de-DE" sz="3000" dirty="0">
              <a:latin typeface="Lucida Sans" pitchFamily="34" charset="0"/>
            </a:endParaRPr>
          </a:p>
        </p:txBody>
      </p:sp>
      <p:sp>
        <p:nvSpPr>
          <p:cNvPr id="21" name="Textfeld 21"/>
          <p:cNvSpPr txBox="1">
            <a:spLocks noChangeArrowheads="1"/>
          </p:cNvSpPr>
          <p:nvPr/>
        </p:nvSpPr>
        <p:spPr bwMode="auto">
          <a:xfrm>
            <a:off x="1144983" y="8161956"/>
            <a:ext cx="13409613" cy="5232202"/>
          </a:xfrm>
          <a:prstGeom prst="rect">
            <a:avLst/>
          </a:prstGeom>
          <a:noFill/>
          <a:ln w="9525">
            <a:noFill/>
            <a:miter lim="800000"/>
            <a:headEnd/>
            <a:tailEnd/>
          </a:ln>
        </p:spPr>
        <p:txBody>
          <a:bodyPr>
            <a:spAutoFit/>
          </a:bodyPr>
          <a:lstStyle/>
          <a:p>
            <a:pPr algn="just" defTabSz="914400"/>
            <a:r>
              <a:rPr lang="en-GB" sz="3000" dirty="0" smtClean="0">
                <a:latin typeface="Lucida Sans" pitchFamily="34" charset="0"/>
              </a:rPr>
              <a:t>Stimulation of the </a:t>
            </a:r>
            <a:r>
              <a:rPr lang="en-GB" sz="3000" dirty="0" err="1" smtClean="0">
                <a:latin typeface="Lucida Sans" pitchFamily="34" charset="0"/>
              </a:rPr>
              <a:t>pedunculopontine</a:t>
            </a:r>
            <a:r>
              <a:rPr lang="en-GB" sz="3000" dirty="0" smtClean="0">
                <a:latin typeface="Lucida Sans" pitchFamily="34" charset="0"/>
              </a:rPr>
              <a:t> nucleus (PPN) is a novel therapy, aiming to reduce motor symptoms like freezing of gate (FOG) and postural instability in </a:t>
            </a:r>
            <a:r>
              <a:rPr lang="en-GB" sz="3000" dirty="0" err="1" smtClean="0">
                <a:latin typeface="Lucida Sans" pitchFamily="34" charset="0"/>
              </a:rPr>
              <a:t>parkinsonian</a:t>
            </a:r>
            <a:r>
              <a:rPr lang="en-GB" sz="3000" dirty="0" smtClean="0">
                <a:latin typeface="Lucida Sans" pitchFamily="34" charset="0"/>
              </a:rPr>
              <a:t> disorders [1,2,3]. </a:t>
            </a:r>
            <a:r>
              <a:rPr lang="en-GB" sz="3000" dirty="0">
                <a:latin typeface="Lucida Sans" panose="020B0602030504020204" pitchFamily="34" charset="0"/>
              </a:rPr>
              <a:t>Since the PPN is a component of the reticular activating </a:t>
            </a:r>
            <a:r>
              <a:rPr lang="en-GB" sz="3000" dirty="0" smtClean="0">
                <a:latin typeface="Lucida Sans" panose="020B0602030504020204" pitchFamily="34" charset="0"/>
              </a:rPr>
              <a:t>system, it might have an important role in regulating states of attention and consciousness [4, 5, 6]. As attentional deficits may contribute to the final motor dysfunction [7, 8), one potential mechanism by which PPN stimulation might improve motor symptoms is attentional augmentation [9]. </a:t>
            </a:r>
          </a:p>
          <a:p>
            <a:pPr algn="just" defTabSz="914400"/>
            <a:r>
              <a:rPr lang="en-GB" sz="3000" dirty="0" smtClean="0">
                <a:latin typeface="Lucida Sans" panose="020B0602030504020204" pitchFamily="34" charset="0"/>
              </a:rPr>
              <a:t>In the present study we systematically investigated the influence of PPN-stimulation at 5 stimulation frequencies on attentional processing in standard reaction time tasks. </a:t>
            </a:r>
            <a:endParaRPr lang="de-DE" sz="3000" dirty="0">
              <a:latin typeface="Lucida Sans" pitchFamily="34" charset="0"/>
            </a:endParaRPr>
          </a:p>
        </p:txBody>
      </p:sp>
      <p:sp>
        <p:nvSpPr>
          <p:cNvPr id="23" name="Textplatzhalter 5"/>
          <p:cNvSpPr txBox="1">
            <a:spLocks/>
          </p:cNvSpPr>
          <p:nvPr/>
        </p:nvSpPr>
        <p:spPr bwMode="auto">
          <a:xfrm>
            <a:off x="1144983" y="6657224"/>
            <a:ext cx="13411200" cy="914400"/>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r>
              <a:rPr lang="de-DE" sz="6000" dirty="0" err="1" smtClean="0">
                <a:solidFill>
                  <a:schemeClr val="bg1"/>
                </a:solidFill>
                <a:latin typeface="Lucida Sans" pitchFamily="34" charset="0"/>
              </a:rPr>
              <a:t>Objective</a:t>
            </a:r>
            <a:r>
              <a:rPr lang="de-DE" sz="6000" dirty="0" smtClean="0">
                <a:solidFill>
                  <a:schemeClr val="bg1"/>
                </a:solidFill>
                <a:latin typeface="Lucida Sans" pitchFamily="34" charset="0"/>
              </a:rPr>
              <a:t>:</a:t>
            </a:r>
            <a:endParaRPr lang="de-DE" sz="6000" dirty="0">
              <a:solidFill>
                <a:schemeClr val="bg1"/>
              </a:solidFill>
              <a:latin typeface="Lucida Sans" pitchFamily="34" charset="0"/>
            </a:endParaRPr>
          </a:p>
        </p:txBody>
      </p:sp>
      <p:sp>
        <p:nvSpPr>
          <p:cNvPr id="24" name="Textplatzhalter 5"/>
          <p:cNvSpPr txBox="1">
            <a:spLocks/>
          </p:cNvSpPr>
          <p:nvPr/>
        </p:nvSpPr>
        <p:spPr bwMode="auto">
          <a:xfrm>
            <a:off x="1144983" y="14221334"/>
            <a:ext cx="13411200" cy="914400"/>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r>
              <a:rPr lang="de-DE" sz="6000" dirty="0" err="1" smtClean="0">
                <a:solidFill>
                  <a:schemeClr val="bg1"/>
                </a:solidFill>
                <a:latin typeface="Lucida Sans" pitchFamily="34" charset="0"/>
              </a:rPr>
              <a:t>Methods</a:t>
            </a:r>
            <a:r>
              <a:rPr lang="de-DE" sz="6000" dirty="0" smtClean="0">
                <a:solidFill>
                  <a:schemeClr val="bg1"/>
                </a:solidFill>
                <a:latin typeface="Lucida Sans" pitchFamily="34" charset="0"/>
              </a:rPr>
              <a:t>:</a:t>
            </a:r>
            <a:endParaRPr lang="de-DE" sz="6000" dirty="0">
              <a:solidFill>
                <a:schemeClr val="bg1"/>
              </a:solidFill>
              <a:latin typeface="Lucida Sans" pitchFamily="34" charset="0"/>
            </a:endParaRPr>
          </a:p>
        </p:txBody>
      </p:sp>
      <p:sp>
        <p:nvSpPr>
          <p:cNvPr id="2" name="Textfeld 1"/>
          <p:cNvSpPr txBox="1"/>
          <p:nvPr/>
        </p:nvSpPr>
        <p:spPr>
          <a:xfrm>
            <a:off x="1144983" y="21113849"/>
            <a:ext cx="13241090" cy="1015663"/>
          </a:xfrm>
          <a:prstGeom prst="rect">
            <a:avLst/>
          </a:prstGeom>
          <a:noFill/>
        </p:spPr>
        <p:txBody>
          <a:bodyPr wrap="square" rtlCol="0">
            <a:spAutoFit/>
          </a:bodyPr>
          <a:lstStyle/>
          <a:p>
            <a:pPr defTabSz="914400">
              <a:spcBef>
                <a:spcPct val="50000"/>
              </a:spcBef>
            </a:pPr>
            <a:r>
              <a:rPr lang="en-GB" sz="3000" dirty="0" smtClean="0">
                <a:latin typeface="Lucida Sans" pitchFamily="34" charset="0"/>
              </a:rPr>
              <a:t>All patients  were implanted with electrodes (</a:t>
            </a:r>
            <a:r>
              <a:rPr lang="de-DE" sz="3000" dirty="0">
                <a:latin typeface="Lucida Sans" panose="020B0602030504020204" pitchFamily="34" charset="0"/>
              </a:rPr>
              <a:t>DBS Lead Model 3389) i</a:t>
            </a:r>
            <a:r>
              <a:rPr lang="en-GB" sz="3000" dirty="0" smtClean="0">
                <a:latin typeface="Lucida Sans" pitchFamily="34" charset="0"/>
              </a:rPr>
              <a:t>n the bilateral PPN </a:t>
            </a:r>
            <a:endParaRPr lang="de-DE" sz="3000" dirty="0"/>
          </a:p>
        </p:txBody>
      </p:sp>
      <p:sp>
        <p:nvSpPr>
          <p:cNvPr id="3" name="Textfeld 2"/>
          <p:cNvSpPr txBox="1"/>
          <p:nvPr/>
        </p:nvSpPr>
        <p:spPr>
          <a:xfrm>
            <a:off x="1144983" y="26855920"/>
            <a:ext cx="12730583" cy="2862322"/>
          </a:xfrm>
          <a:prstGeom prst="rect">
            <a:avLst/>
          </a:prstGeom>
          <a:noFill/>
        </p:spPr>
        <p:txBody>
          <a:bodyPr wrap="square" rtlCol="0">
            <a:spAutoFit/>
          </a:bodyPr>
          <a:lstStyle/>
          <a:p>
            <a:pPr algn="just"/>
            <a:r>
              <a:rPr lang="de-DE" sz="3000" dirty="0" err="1" smtClean="0">
                <a:latin typeface="Lucida Sans" panose="020B0602030504020204" pitchFamily="34" charset="0"/>
              </a:rPr>
              <a:t>Patients</a:t>
            </a:r>
            <a:r>
              <a:rPr lang="de-DE" sz="3000" dirty="0" smtClean="0">
                <a:latin typeface="Lucida Sans" panose="020B0602030504020204" pitchFamily="34" charset="0"/>
              </a:rPr>
              <a:t> </a:t>
            </a:r>
            <a:r>
              <a:rPr lang="de-DE" sz="3000" dirty="0" err="1" smtClean="0">
                <a:latin typeface="Lucida Sans" panose="020B0602030504020204" pitchFamily="34" charset="0"/>
              </a:rPr>
              <a:t>performed</a:t>
            </a:r>
            <a:r>
              <a:rPr lang="de-DE" sz="3000" dirty="0" smtClean="0">
                <a:latin typeface="Lucida Sans" panose="020B0602030504020204" pitchFamily="34" charset="0"/>
              </a:rPr>
              <a:t> </a:t>
            </a:r>
            <a:r>
              <a:rPr lang="de-DE" sz="3000" dirty="0" err="1" smtClean="0">
                <a:latin typeface="Lucida Sans" panose="020B0602030504020204" pitchFamily="34" charset="0"/>
              </a:rPr>
              <a:t>three</a:t>
            </a:r>
            <a:r>
              <a:rPr lang="de-DE" sz="3000" dirty="0" smtClean="0">
                <a:latin typeface="Lucida Sans" panose="020B0602030504020204" pitchFamily="34" charset="0"/>
              </a:rPr>
              <a:t> </a:t>
            </a:r>
            <a:r>
              <a:rPr lang="de-DE" sz="3000" dirty="0" err="1" smtClean="0">
                <a:latin typeface="Lucida Sans" panose="020B0602030504020204" pitchFamily="34" charset="0"/>
              </a:rPr>
              <a:t>standard</a:t>
            </a:r>
            <a:r>
              <a:rPr lang="de-DE" sz="3000" dirty="0" smtClean="0">
                <a:latin typeface="Lucida Sans" panose="020B0602030504020204" pitchFamily="34" charset="0"/>
              </a:rPr>
              <a:t> </a:t>
            </a:r>
            <a:r>
              <a:rPr lang="de-DE" sz="3000" dirty="0" err="1" smtClean="0">
                <a:latin typeface="Lucida Sans" panose="020B0602030504020204" pitchFamily="34" charset="0"/>
              </a:rPr>
              <a:t>reaction</a:t>
            </a:r>
            <a:r>
              <a:rPr lang="de-DE" sz="3000" dirty="0" smtClean="0">
                <a:latin typeface="Lucida Sans" panose="020B0602030504020204" pitchFamily="34" charset="0"/>
              </a:rPr>
              <a:t> time </a:t>
            </a:r>
            <a:r>
              <a:rPr lang="de-DE" sz="3000" dirty="0" err="1" smtClean="0">
                <a:latin typeface="Lucida Sans" panose="020B0602030504020204" pitchFamily="34" charset="0"/>
              </a:rPr>
              <a:t>tasks</a:t>
            </a:r>
            <a:r>
              <a:rPr lang="de-DE" sz="3000" dirty="0" smtClean="0">
                <a:latin typeface="Lucida Sans" panose="020B0602030504020204" pitchFamily="34" charset="0"/>
              </a:rPr>
              <a:t>  (Alertness-Task; Go/</a:t>
            </a:r>
            <a:r>
              <a:rPr lang="de-DE" sz="3000" dirty="0" err="1" smtClean="0">
                <a:latin typeface="Lucida Sans" panose="020B0602030504020204" pitchFamily="34" charset="0"/>
              </a:rPr>
              <a:t>NoGo</a:t>
            </a:r>
            <a:r>
              <a:rPr lang="de-DE" sz="3000" dirty="0" smtClean="0">
                <a:latin typeface="Lucida Sans" panose="020B0602030504020204" pitchFamily="34" charset="0"/>
              </a:rPr>
              <a:t>-Task; </a:t>
            </a:r>
            <a:r>
              <a:rPr lang="de-DE" sz="3000" dirty="0" err="1" smtClean="0">
                <a:latin typeface="Lucida Sans" panose="020B0602030504020204" pitchFamily="34" charset="0"/>
              </a:rPr>
              <a:t>Divided</a:t>
            </a:r>
            <a:r>
              <a:rPr lang="de-DE" sz="3000" dirty="0" smtClean="0">
                <a:latin typeface="Lucida Sans" panose="020B0602030504020204" pitchFamily="34" charset="0"/>
              </a:rPr>
              <a:t>-Attention-Task; TAP 2.2) at 5 different </a:t>
            </a:r>
            <a:r>
              <a:rPr lang="de-DE" sz="3000" dirty="0" err="1" smtClean="0">
                <a:latin typeface="Lucida Sans" panose="020B0602030504020204" pitchFamily="34" charset="0"/>
              </a:rPr>
              <a:t>stimulation</a:t>
            </a:r>
            <a:r>
              <a:rPr lang="de-DE" sz="3000" dirty="0" smtClean="0">
                <a:latin typeface="Lucida Sans" panose="020B0602030504020204" pitchFamily="34" charset="0"/>
              </a:rPr>
              <a:t> </a:t>
            </a:r>
            <a:r>
              <a:rPr lang="de-DE" sz="3000" dirty="0" err="1" smtClean="0">
                <a:latin typeface="Lucida Sans" panose="020B0602030504020204" pitchFamily="34" charset="0"/>
              </a:rPr>
              <a:t>frequencies</a:t>
            </a:r>
            <a:r>
              <a:rPr lang="de-DE" sz="3000" dirty="0" smtClean="0">
                <a:latin typeface="Lucida Sans" panose="020B0602030504020204" pitchFamily="34" charset="0"/>
              </a:rPr>
              <a:t> (off, 8Hz, 20HZ, 60Hz, 130Hz). All </a:t>
            </a:r>
            <a:r>
              <a:rPr lang="de-DE" sz="3000" dirty="0" err="1" smtClean="0">
                <a:latin typeface="Lucida Sans" panose="020B0602030504020204" pitchFamily="34" charset="0"/>
              </a:rPr>
              <a:t>patients</a:t>
            </a:r>
            <a:r>
              <a:rPr lang="de-DE" sz="3000" dirty="0" smtClean="0">
                <a:latin typeface="Lucida Sans" panose="020B0602030504020204" pitchFamily="34" charset="0"/>
              </a:rPr>
              <a:t> </a:t>
            </a:r>
            <a:r>
              <a:rPr lang="de-DE" sz="3000" dirty="0" err="1" smtClean="0">
                <a:latin typeface="Lucida Sans" panose="020B0602030504020204" pitchFamily="34" charset="0"/>
              </a:rPr>
              <a:t>were</a:t>
            </a:r>
            <a:r>
              <a:rPr lang="de-DE" sz="3000" dirty="0" smtClean="0">
                <a:latin typeface="Lucida Sans" panose="020B0602030504020204" pitchFamily="34" charset="0"/>
              </a:rPr>
              <a:t> </a:t>
            </a:r>
            <a:r>
              <a:rPr lang="de-DE" sz="3000" dirty="0" err="1" smtClean="0">
                <a:latin typeface="Lucida Sans" panose="020B0602030504020204" pitchFamily="34" charset="0"/>
              </a:rPr>
              <a:t>instructed</a:t>
            </a:r>
            <a:r>
              <a:rPr lang="de-DE" sz="3000" dirty="0" smtClean="0">
                <a:latin typeface="Lucida Sans" panose="020B0602030504020204" pitchFamily="34" charset="0"/>
              </a:rPr>
              <a:t> </a:t>
            </a:r>
            <a:r>
              <a:rPr lang="de-DE" sz="3000" dirty="0" err="1" smtClean="0">
                <a:latin typeface="Lucida Sans" panose="020B0602030504020204" pitchFamily="34" charset="0"/>
              </a:rPr>
              <a:t>to</a:t>
            </a:r>
            <a:r>
              <a:rPr lang="de-DE" sz="3000" dirty="0" smtClean="0">
                <a:latin typeface="Lucida Sans" panose="020B0602030504020204" pitchFamily="34" charset="0"/>
              </a:rPr>
              <a:t> </a:t>
            </a:r>
            <a:r>
              <a:rPr lang="de-DE" sz="3000" dirty="0" err="1" smtClean="0">
                <a:latin typeface="Lucida Sans" panose="020B0602030504020204" pitchFamily="34" charset="0"/>
              </a:rPr>
              <a:t>respond</a:t>
            </a:r>
            <a:r>
              <a:rPr lang="de-DE" sz="3000" dirty="0" smtClean="0">
                <a:latin typeface="Lucida Sans" panose="020B0602030504020204" pitchFamily="34" charset="0"/>
              </a:rPr>
              <a:t> </a:t>
            </a:r>
            <a:r>
              <a:rPr lang="de-DE" sz="3000" dirty="0" err="1" smtClean="0">
                <a:latin typeface="Lucida Sans" panose="020B0602030504020204" pitchFamily="34" charset="0"/>
              </a:rPr>
              <a:t>as</a:t>
            </a:r>
            <a:r>
              <a:rPr lang="de-DE" sz="3000" dirty="0" smtClean="0">
                <a:latin typeface="Lucida Sans" panose="020B0602030504020204" pitchFamily="34" charset="0"/>
              </a:rPr>
              <a:t> fast </a:t>
            </a:r>
            <a:r>
              <a:rPr lang="de-DE" sz="3000" dirty="0" err="1" smtClean="0">
                <a:latin typeface="Lucida Sans" panose="020B0602030504020204" pitchFamily="34" charset="0"/>
              </a:rPr>
              <a:t>as</a:t>
            </a:r>
            <a:r>
              <a:rPr lang="de-DE" sz="3000" dirty="0" smtClean="0">
                <a:latin typeface="Lucida Sans" panose="020B0602030504020204" pitchFamily="34" charset="0"/>
              </a:rPr>
              <a:t> </a:t>
            </a:r>
            <a:r>
              <a:rPr lang="de-DE" sz="3000" dirty="0" err="1" smtClean="0">
                <a:latin typeface="Lucida Sans" panose="020B0602030504020204" pitchFamily="34" charset="0"/>
              </a:rPr>
              <a:t>possible</a:t>
            </a:r>
            <a:r>
              <a:rPr lang="de-DE" sz="3000" dirty="0" smtClean="0">
                <a:latin typeface="Lucida Sans" panose="020B0602030504020204" pitchFamily="34" charset="0"/>
              </a:rPr>
              <a:t> </a:t>
            </a:r>
            <a:r>
              <a:rPr lang="de-DE" sz="3000" dirty="0" err="1" smtClean="0">
                <a:latin typeface="Lucida Sans" panose="020B0602030504020204" pitchFamily="34" charset="0"/>
              </a:rPr>
              <a:t>to</a:t>
            </a:r>
            <a:r>
              <a:rPr lang="de-DE" sz="3000" dirty="0" smtClean="0">
                <a:latin typeface="Lucida Sans" panose="020B0602030504020204" pitchFamily="34" charset="0"/>
              </a:rPr>
              <a:t> </a:t>
            </a:r>
            <a:r>
              <a:rPr lang="de-DE" sz="3000" dirty="0" err="1" smtClean="0">
                <a:latin typeface="Lucida Sans" panose="020B0602030504020204" pitchFamily="34" charset="0"/>
              </a:rPr>
              <a:t>appearing</a:t>
            </a:r>
            <a:r>
              <a:rPr lang="de-DE" sz="3000" dirty="0" smtClean="0">
                <a:latin typeface="Lucida Sans" panose="020B0602030504020204" pitchFamily="34" charset="0"/>
              </a:rPr>
              <a:t> </a:t>
            </a:r>
            <a:r>
              <a:rPr lang="de-DE" sz="3000" dirty="0" err="1" smtClean="0">
                <a:latin typeface="Lucida Sans" panose="020B0602030504020204" pitchFamily="34" charset="0"/>
              </a:rPr>
              <a:t>visual</a:t>
            </a:r>
            <a:r>
              <a:rPr lang="de-DE" sz="3000" dirty="0" smtClean="0">
                <a:latin typeface="Lucida Sans" panose="020B0602030504020204" pitchFamily="34" charset="0"/>
              </a:rPr>
              <a:t> </a:t>
            </a:r>
            <a:r>
              <a:rPr lang="de-DE" sz="3000" dirty="0" err="1" smtClean="0">
                <a:latin typeface="Lucida Sans" panose="020B0602030504020204" pitchFamily="34" charset="0"/>
              </a:rPr>
              <a:t>and</a:t>
            </a:r>
            <a:r>
              <a:rPr lang="de-DE" sz="3000" dirty="0">
                <a:latin typeface="Lucida Sans" panose="020B0602030504020204" pitchFamily="34" charset="0"/>
              </a:rPr>
              <a:t> </a:t>
            </a:r>
            <a:r>
              <a:rPr lang="de-DE" sz="3000" dirty="0" err="1" smtClean="0">
                <a:latin typeface="Lucida Sans" panose="020B0602030504020204" pitchFamily="34" charset="0"/>
              </a:rPr>
              <a:t>auditory</a:t>
            </a:r>
            <a:r>
              <a:rPr lang="de-DE" sz="3000" dirty="0" smtClean="0">
                <a:latin typeface="Lucida Sans" panose="020B0602030504020204" pitchFamily="34" charset="0"/>
              </a:rPr>
              <a:t> </a:t>
            </a:r>
            <a:r>
              <a:rPr lang="de-DE" sz="3000" dirty="0" err="1" smtClean="0">
                <a:latin typeface="Lucida Sans" panose="020B0602030504020204" pitchFamily="34" charset="0"/>
              </a:rPr>
              <a:t>stimuli</a:t>
            </a:r>
            <a:r>
              <a:rPr lang="de-DE" sz="3000" dirty="0" smtClean="0">
                <a:latin typeface="Lucida Sans" panose="020B0602030504020204" pitchFamily="34" charset="0"/>
              </a:rPr>
              <a:t> </a:t>
            </a:r>
            <a:r>
              <a:rPr lang="de-DE" sz="3000" dirty="0" err="1" smtClean="0">
                <a:latin typeface="Lucida Sans" panose="020B0602030504020204" pitchFamily="34" charset="0"/>
              </a:rPr>
              <a:t>by</a:t>
            </a:r>
            <a:r>
              <a:rPr lang="de-DE" sz="3000" dirty="0" smtClean="0">
                <a:latin typeface="Lucida Sans" panose="020B0602030504020204" pitchFamily="34" charset="0"/>
              </a:rPr>
              <a:t> </a:t>
            </a:r>
            <a:r>
              <a:rPr lang="de-DE" sz="3000" dirty="0" err="1" smtClean="0">
                <a:latin typeface="Lucida Sans" panose="020B0602030504020204" pitchFamily="34" charset="0"/>
              </a:rPr>
              <a:t>pressing</a:t>
            </a:r>
            <a:r>
              <a:rPr lang="de-DE" sz="3000" dirty="0" smtClean="0">
                <a:latin typeface="Lucida Sans" panose="020B0602030504020204" pitchFamily="34" charset="0"/>
              </a:rPr>
              <a:t> a </a:t>
            </a:r>
            <a:r>
              <a:rPr lang="de-DE" sz="3000" dirty="0" err="1" smtClean="0">
                <a:latin typeface="Lucida Sans" panose="020B0602030504020204" pitchFamily="34" charset="0"/>
              </a:rPr>
              <a:t>response</a:t>
            </a:r>
            <a:r>
              <a:rPr lang="de-DE" sz="3000" dirty="0" smtClean="0">
                <a:latin typeface="Lucida Sans" panose="020B0602030504020204" pitchFamily="34" charset="0"/>
              </a:rPr>
              <a:t> </a:t>
            </a:r>
            <a:r>
              <a:rPr lang="de-DE" sz="3000" dirty="0" err="1" smtClean="0">
                <a:latin typeface="Lucida Sans" panose="020B0602030504020204" pitchFamily="34" charset="0"/>
              </a:rPr>
              <a:t>button</a:t>
            </a:r>
            <a:r>
              <a:rPr lang="de-DE" sz="3000" dirty="0" smtClean="0">
                <a:latin typeface="Lucida Sans" panose="020B0602030504020204" pitchFamily="34" charset="0"/>
              </a:rPr>
              <a:t>.</a:t>
            </a:r>
            <a:endParaRPr lang="de-DE" sz="3000" dirty="0">
              <a:latin typeface="Lucida Sans" panose="020B0602030504020204" pitchFamily="34" charset="0"/>
            </a:endParaRPr>
          </a:p>
        </p:txBody>
      </p:sp>
      <p:sp>
        <p:nvSpPr>
          <p:cNvPr id="4" name="Textfeld 3"/>
          <p:cNvSpPr txBox="1"/>
          <p:nvPr/>
        </p:nvSpPr>
        <p:spPr>
          <a:xfrm>
            <a:off x="1294138" y="34162704"/>
            <a:ext cx="4140913" cy="830997"/>
          </a:xfrm>
          <a:prstGeom prst="rect">
            <a:avLst/>
          </a:prstGeom>
          <a:noFill/>
        </p:spPr>
        <p:txBody>
          <a:bodyPr wrap="square" rtlCol="0">
            <a:spAutoFit/>
          </a:bodyPr>
          <a:lstStyle/>
          <a:p>
            <a:r>
              <a:rPr lang="de-DE" sz="2400" dirty="0" smtClean="0">
                <a:latin typeface="Lucida Sans" panose="020B0602030504020204" pitchFamily="34" charset="0"/>
              </a:rPr>
              <a:t>Alertness-Task</a:t>
            </a:r>
          </a:p>
          <a:p>
            <a:r>
              <a:rPr lang="de-DE" sz="2400" dirty="0" smtClean="0">
                <a:latin typeface="Lucida Sans" panose="020B0602030504020204" pitchFamily="34" charset="0"/>
              </a:rPr>
              <a:t>(</a:t>
            </a:r>
            <a:r>
              <a:rPr lang="de-DE" sz="2400" dirty="0" err="1" smtClean="0">
                <a:latin typeface="Lucida Sans" panose="020B0602030504020204" pitchFamily="34" charset="0"/>
              </a:rPr>
              <a:t>unwarned</a:t>
            </a:r>
            <a:r>
              <a:rPr lang="de-DE" sz="2400" dirty="0" smtClean="0">
                <a:latin typeface="Lucida Sans" panose="020B0602030504020204" pitchFamily="34" charset="0"/>
              </a:rPr>
              <a:t> </a:t>
            </a:r>
            <a:r>
              <a:rPr lang="de-DE" sz="2400" dirty="0" err="1" smtClean="0">
                <a:latin typeface="Lucida Sans" panose="020B0602030504020204" pitchFamily="34" charset="0"/>
              </a:rPr>
              <a:t>condition</a:t>
            </a:r>
            <a:r>
              <a:rPr lang="de-DE" sz="2400" dirty="0" smtClean="0">
                <a:latin typeface="Lucida Sans" panose="020B0602030504020204" pitchFamily="34" charset="0"/>
              </a:rPr>
              <a:t>)</a:t>
            </a:r>
            <a:endParaRPr lang="de-DE" sz="2400" dirty="0">
              <a:latin typeface="Lucida Sans" panose="020B0602030504020204" pitchFamily="34" charset="0"/>
            </a:endParaRPr>
          </a:p>
        </p:txBody>
      </p:sp>
      <p:sp>
        <p:nvSpPr>
          <p:cNvPr id="31" name="Textfeld 30"/>
          <p:cNvSpPr txBox="1"/>
          <p:nvPr/>
        </p:nvSpPr>
        <p:spPr>
          <a:xfrm>
            <a:off x="8107084" y="34162703"/>
            <a:ext cx="4210037" cy="830997"/>
          </a:xfrm>
          <a:prstGeom prst="rect">
            <a:avLst/>
          </a:prstGeom>
          <a:noFill/>
        </p:spPr>
        <p:txBody>
          <a:bodyPr wrap="square" rtlCol="0">
            <a:spAutoFit/>
          </a:bodyPr>
          <a:lstStyle/>
          <a:p>
            <a:r>
              <a:rPr lang="de-DE" sz="2400" dirty="0" smtClean="0">
                <a:latin typeface="Lucida Sans" panose="020B0602030504020204" pitchFamily="34" charset="0"/>
              </a:rPr>
              <a:t>Alertness-Task</a:t>
            </a:r>
            <a:endParaRPr lang="de-DE" sz="2400" dirty="0">
              <a:latin typeface="Lucida Sans" panose="020B0602030504020204" pitchFamily="34" charset="0"/>
            </a:endParaRPr>
          </a:p>
          <a:p>
            <a:r>
              <a:rPr lang="de-DE" sz="2400" dirty="0" smtClean="0">
                <a:latin typeface="Lucida Sans" panose="020B0602030504020204" pitchFamily="34" charset="0"/>
              </a:rPr>
              <a:t>(</a:t>
            </a:r>
            <a:r>
              <a:rPr lang="de-DE" sz="2400" dirty="0" err="1" smtClean="0">
                <a:latin typeface="Lucida Sans" panose="020B0602030504020204" pitchFamily="34" charset="0"/>
              </a:rPr>
              <a:t>warned</a:t>
            </a:r>
            <a:r>
              <a:rPr lang="de-DE" sz="2400" dirty="0" smtClean="0">
                <a:latin typeface="Lucida Sans" panose="020B0602030504020204" pitchFamily="34" charset="0"/>
              </a:rPr>
              <a:t> </a:t>
            </a:r>
            <a:r>
              <a:rPr lang="de-DE" sz="2400" dirty="0" err="1" smtClean="0">
                <a:latin typeface="Lucida Sans" panose="020B0602030504020204" pitchFamily="34" charset="0"/>
              </a:rPr>
              <a:t>condition</a:t>
            </a:r>
            <a:r>
              <a:rPr lang="de-DE" sz="2400" dirty="0" smtClean="0">
                <a:latin typeface="Lucida Sans" panose="020B0602030504020204" pitchFamily="34" charset="0"/>
              </a:rPr>
              <a:t>)</a:t>
            </a:r>
            <a:endParaRPr lang="de-DE" sz="2400" dirty="0">
              <a:latin typeface="Lucida Sans" panose="020B0602030504020204" pitchFamily="34" charset="0"/>
            </a:endParaRPr>
          </a:p>
        </p:txBody>
      </p:sp>
      <p:pic>
        <p:nvPicPr>
          <p:cNvPr id="32" name="Picture 2"/>
          <p:cNvPicPr>
            <a:picLocks noChangeAspect="1" noChangeArrowheads="1"/>
          </p:cNvPicPr>
          <p:nvPr/>
        </p:nvPicPr>
        <p:blipFill>
          <a:blip r:embed="rId6"/>
          <a:srcRect/>
          <a:stretch>
            <a:fillRect/>
          </a:stretch>
        </p:blipFill>
        <p:spPr bwMode="auto">
          <a:xfrm>
            <a:off x="1144983" y="35198416"/>
            <a:ext cx="6112351" cy="5069561"/>
          </a:xfrm>
          <a:prstGeom prst="rect">
            <a:avLst/>
          </a:prstGeom>
          <a:noFill/>
          <a:ln w="9525">
            <a:noFill/>
            <a:miter lim="800000"/>
            <a:headEnd/>
            <a:tailEnd/>
          </a:ln>
        </p:spPr>
      </p:pic>
      <p:pic>
        <p:nvPicPr>
          <p:cNvPr id="34" name="Picture 2"/>
          <p:cNvPicPr>
            <a:picLocks noChangeAspect="1" noChangeArrowheads="1"/>
          </p:cNvPicPr>
          <p:nvPr/>
        </p:nvPicPr>
        <p:blipFill>
          <a:blip r:embed="rId7"/>
          <a:srcRect/>
          <a:stretch>
            <a:fillRect/>
          </a:stretch>
        </p:blipFill>
        <p:spPr bwMode="auto">
          <a:xfrm>
            <a:off x="8107083" y="35198416"/>
            <a:ext cx="6166427" cy="5069561"/>
          </a:xfrm>
          <a:prstGeom prst="rect">
            <a:avLst/>
          </a:prstGeom>
          <a:noFill/>
          <a:ln w="9525">
            <a:noFill/>
            <a:miter lim="800000"/>
            <a:headEnd/>
            <a:tailEnd/>
          </a:ln>
        </p:spPr>
      </p:pic>
      <p:sp>
        <p:nvSpPr>
          <p:cNvPr id="5" name="Textfeld 4"/>
          <p:cNvSpPr txBox="1"/>
          <p:nvPr/>
        </p:nvSpPr>
        <p:spPr>
          <a:xfrm>
            <a:off x="1329770" y="39763921"/>
            <a:ext cx="5670932" cy="461665"/>
          </a:xfrm>
          <a:prstGeom prst="rect">
            <a:avLst/>
          </a:prstGeom>
          <a:noFill/>
        </p:spPr>
        <p:txBody>
          <a:bodyPr wrap="square" rtlCol="0">
            <a:spAutoFit/>
          </a:bodyPr>
          <a:lstStyle/>
          <a:p>
            <a:r>
              <a:rPr lang="de-DE" sz="2400" dirty="0" smtClean="0"/>
              <a:t>Go-/</a:t>
            </a:r>
            <a:r>
              <a:rPr lang="de-DE" sz="2400" dirty="0" err="1" smtClean="0"/>
              <a:t>NoGo</a:t>
            </a:r>
            <a:r>
              <a:rPr lang="de-DE" sz="2400" dirty="0" smtClean="0"/>
              <a:t>-Task</a:t>
            </a:r>
            <a:endParaRPr lang="de-DE" sz="2400" dirty="0"/>
          </a:p>
        </p:txBody>
      </p:sp>
      <p:sp>
        <p:nvSpPr>
          <p:cNvPr id="36" name="Textfeld 35"/>
          <p:cNvSpPr txBox="1"/>
          <p:nvPr/>
        </p:nvSpPr>
        <p:spPr>
          <a:xfrm>
            <a:off x="8080822" y="39763921"/>
            <a:ext cx="5327582" cy="461665"/>
          </a:xfrm>
          <a:prstGeom prst="rect">
            <a:avLst/>
          </a:prstGeom>
          <a:noFill/>
        </p:spPr>
        <p:txBody>
          <a:bodyPr wrap="square" rtlCol="0">
            <a:spAutoFit/>
          </a:bodyPr>
          <a:lstStyle/>
          <a:p>
            <a:r>
              <a:rPr lang="de-DE" sz="2400" dirty="0" err="1" smtClean="0"/>
              <a:t>Divided</a:t>
            </a:r>
            <a:r>
              <a:rPr lang="de-DE" sz="2400" dirty="0" smtClean="0"/>
              <a:t>-Attention-Task</a:t>
            </a:r>
            <a:endParaRPr lang="de-DE" sz="2400" dirty="0"/>
          </a:p>
        </p:txBody>
      </p:sp>
      <p:sp>
        <p:nvSpPr>
          <p:cNvPr id="8" name="Textfeld 7"/>
          <p:cNvSpPr txBox="1"/>
          <p:nvPr/>
        </p:nvSpPr>
        <p:spPr>
          <a:xfrm>
            <a:off x="1144983" y="16361321"/>
            <a:ext cx="9599630" cy="461665"/>
          </a:xfrm>
          <a:prstGeom prst="rect">
            <a:avLst/>
          </a:prstGeom>
          <a:noFill/>
        </p:spPr>
        <p:txBody>
          <a:bodyPr wrap="square" rtlCol="0">
            <a:spAutoFit/>
          </a:bodyPr>
          <a:lstStyle/>
          <a:p>
            <a:r>
              <a:rPr lang="de-DE" sz="2400" dirty="0" smtClean="0">
                <a:latin typeface="Lucida Sans" panose="020B0602030504020204" pitchFamily="34" charset="0"/>
              </a:rPr>
              <a:t>Table 1: </a:t>
            </a:r>
            <a:r>
              <a:rPr lang="de-DE" sz="2400" dirty="0" err="1" smtClean="0">
                <a:latin typeface="Lucida Sans" panose="020B0602030504020204" pitchFamily="34" charset="0"/>
              </a:rPr>
              <a:t>Demographic</a:t>
            </a:r>
            <a:r>
              <a:rPr lang="de-DE" sz="2400" dirty="0" smtClean="0">
                <a:latin typeface="Lucida Sans" panose="020B0602030504020204" pitchFamily="34" charset="0"/>
              </a:rPr>
              <a:t> </a:t>
            </a:r>
            <a:r>
              <a:rPr lang="de-DE" sz="2400" dirty="0" err="1" smtClean="0">
                <a:latin typeface="Lucida Sans" panose="020B0602030504020204" pitchFamily="34" charset="0"/>
              </a:rPr>
              <a:t>and</a:t>
            </a:r>
            <a:r>
              <a:rPr lang="de-DE" sz="2400" dirty="0" smtClean="0">
                <a:latin typeface="Lucida Sans" panose="020B0602030504020204" pitchFamily="34" charset="0"/>
              </a:rPr>
              <a:t> </a:t>
            </a:r>
            <a:r>
              <a:rPr lang="de-DE" sz="2400" dirty="0" err="1" smtClean="0">
                <a:latin typeface="Lucida Sans" panose="020B0602030504020204" pitchFamily="34" charset="0"/>
              </a:rPr>
              <a:t>clinical</a:t>
            </a:r>
            <a:r>
              <a:rPr lang="de-DE" sz="2400" dirty="0" smtClean="0">
                <a:latin typeface="Lucida Sans" panose="020B0602030504020204" pitchFamily="34" charset="0"/>
              </a:rPr>
              <a:t> </a:t>
            </a:r>
            <a:r>
              <a:rPr lang="de-DE" sz="2400" dirty="0" err="1" smtClean="0">
                <a:latin typeface="Lucida Sans" panose="020B0602030504020204" pitchFamily="34" charset="0"/>
              </a:rPr>
              <a:t>characteristics</a:t>
            </a:r>
            <a:r>
              <a:rPr lang="de-DE" sz="2400" dirty="0" smtClean="0">
                <a:latin typeface="Lucida Sans" panose="020B0602030504020204" pitchFamily="34" charset="0"/>
              </a:rPr>
              <a:t> </a:t>
            </a:r>
            <a:r>
              <a:rPr lang="de-DE" sz="2400" dirty="0" err="1" smtClean="0">
                <a:latin typeface="Lucida Sans" panose="020B0602030504020204" pitchFamily="34" charset="0"/>
              </a:rPr>
              <a:t>of</a:t>
            </a:r>
            <a:r>
              <a:rPr lang="de-DE" sz="2400" dirty="0" smtClean="0">
                <a:latin typeface="Lucida Sans" panose="020B0602030504020204" pitchFamily="34" charset="0"/>
              </a:rPr>
              <a:t> </a:t>
            </a:r>
            <a:r>
              <a:rPr lang="de-DE" sz="2400" dirty="0" err="1" smtClean="0">
                <a:latin typeface="Lucida Sans" panose="020B0602030504020204" pitchFamily="34" charset="0"/>
              </a:rPr>
              <a:t>patients</a:t>
            </a:r>
            <a:endParaRPr lang="de-DE" sz="2400" dirty="0">
              <a:latin typeface="Lucida Sans" panose="020B0602030504020204" pitchFamily="34" charset="0"/>
            </a:endParaRPr>
          </a:p>
        </p:txBody>
      </p:sp>
      <p:sp>
        <p:nvSpPr>
          <p:cNvPr id="10" name="Textfeld 9"/>
          <p:cNvSpPr txBox="1"/>
          <p:nvPr/>
        </p:nvSpPr>
        <p:spPr>
          <a:xfrm>
            <a:off x="1144983" y="15609841"/>
            <a:ext cx="12730583" cy="553998"/>
          </a:xfrm>
          <a:prstGeom prst="rect">
            <a:avLst/>
          </a:prstGeom>
          <a:noFill/>
        </p:spPr>
        <p:txBody>
          <a:bodyPr wrap="square" rtlCol="0">
            <a:spAutoFit/>
          </a:bodyPr>
          <a:lstStyle/>
          <a:p>
            <a:pPr defTabSz="914400">
              <a:spcBef>
                <a:spcPct val="50000"/>
              </a:spcBef>
            </a:pPr>
            <a:r>
              <a:rPr lang="en-GB" sz="3000" dirty="0">
                <a:latin typeface="Lucida Sans" pitchFamily="34" charset="0"/>
              </a:rPr>
              <a:t>We included eight patients </a:t>
            </a:r>
            <a:r>
              <a:rPr lang="en-GB" sz="3000" dirty="0" smtClean="0">
                <a:latin typeface="Lucida Sans" pitchFamily="34" charset="0"/>
              </a:rPr>
              <a:t>diagnosed </a:t>
            </a:r>
            <a:r>
              <a:rPr lang="en-GB" sz="3000" dirty="0">
                <a:latin typeface="Lucida Sans" pitchFamily="34" charset="0"/>
              </a:rPr>
              <a:t>with </a:t>
            </a:r>
            <a:r>
              <a:rPr lang="en-GB" sz="3000" dirty="0" err="1">
                <a:latin typeface="Lucida Sans" pitchFamily="34" charset="0"/>
              </a:rPr>
              <a:t>parkinsonian</a:t>
            </a:r>
            <a:r>
              <a:rPr lang="en-GB" sz="3000" dirty="0">
                <a:latin typeface="Lucida Sans" pitchFamily="34" charset="0"/>
              </a:rPr>
              <a:t> </a:t>
            </a:r>
            <a:r>
              <a:rPr lang="en-GB" sz="3000" dirty="0" smtClean="0">
                <a:latin typeface="Lucida Sans" pitchFamily="34" charset="0"/>
              </a:rPr>
              <a:t>disorders.</a:t>
            </a:r>
            <a:endParaRPr lang="en-GB" sz="3000" dirty="0">
              <a:latin typeface="Lucida Sans" pitchFamily="34" charset="0"/>
            </a:endParaRPr>
          </a:p>
        </p:txBody>
      </p:sp>
      <p:sp>
        <p:nvSpPr>
          <p:cNvPr id="26" name="Textplatzhalter 5"/>
          <p:cNvSpPr txBox="1">
            <a:spLocks/>
          </p:cNvSpPr>
          <p:nvPr/>
        </p:nvSpPr>
        <p:spPr bwMode="auto">
          <a:xfrm>
            <a:off x="15610923" y="6657224"/>
            <a:ext cx="13411200" cy="914400"/>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r>
              <a:rPr lang="de-DE" sz="6000" dirty="0" err="1" smtClean="0">
                <a:solidFill>
                  <a:schemeClr val="bg1"/>
                </a:solidFill>
                <a:latin typeface="Lucida Sans" pitchFamily="34" charset="0"/>
              </a:rPr>
              <a:t>Results</a:t>
            </a:r>
            <a:r>
              <a:rPr lang="de-DE" sz="6000" dirty="0" smtClean="0">
                <a:solidFill>
                  <a:schemeClr val="bg1"/>
                </a:solidFill>
                <a:latin typeface="Lucida Sans" pitchFamily="34" charset="0"/>
              </a:rPr>
              <a:t>:</a:t>
            </a:r>
            <a:endParaRPr lang="de-DE" sz="6000" dirty="0">
              <a:solidFill>
                <a:schemeClr val="bg1"/>
              </a:solidFill>
              <a:latin typeface="Lucida Sans" pitchFamily="34" charset="0"/>
            </a:endParaRPr>
          </a:p>
        </p:txBody>
      </p:sp>
      <p:sp>
        <p:nvSpPr>
          <p:cNvPr id="58" name="Textplatzhalter 5"/>
          <p:cNvSpPr txBox="1">
            <a:spLocks/>
          </p:cNvSpPr>
          <p:nvPr/>
        </p:nvSpPr>
        <p:spPr bwMode="auto">
          <a:xfrm>
            <a:off x="15610923" y="31376686"/>
            <a:ext cx="13411200" cy="914400"/>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r>
              <a:rPr lang="de-DE" sz="6000" dirty="0" smtClean="0">
                <a:solidFill>
                  <a:schemeClr val="bg1"/>
                </a:solidFill>
                <a:latin typeface="Lucida Sans" pitchFamily="34" charset="0"/>
              </a:rPr>
              <a:t>References:</a:t>
            </a:r>
            <a:endParaRPr lang="de-DE" sz="6000" dirty="0">
              <a:solidFill>
                <a:schemeClr val="bg1"/>
              </a:solidFill>
              <a:latin typeface="Lucida Sans" pitchFamily="34" charset="0"/>
            </a:endParaRPr>
          </a:p>
        </p:txBody>
      </p:sp>
      <p:sp>
        <p:nvSpPr>
          <p:cNvPr id="15" name="Textfeld 14"/>
          <p:cNvSpPr txBox="1"/>
          <p:nvPr/>
        </p:nvSpPr>
        <p:spPr>
          <a:xfrm>
            <a:off x="15647773" y="32521061"/>
            <a:ext cx="13294099" cy="7540526"/>
          </a:xfrm>
          <a:prstGeom prst="rect">
            <a:avLst/>
          </a:prstGeom>
          <a:noFill/>
        </p:spPr>
        <p:txBody>
          <a:bodyPr wrap="square" rtlCol="0">
            <a:spAutoFit/>
          </a:bodyPr>
          <a:lstStyle/>
          <a:p>
            <a:pPr marL="514350" indent="-514350">
              <a:buFont typeface="+mj-lt"/>
              <a:buAutoNum type="arabicPeriod"/>
            </a:pPr>
            <a:r>
              <a:rPr lang="en-US" sz="2200" b="1" dirty="0" err="1" smtClean="0">
                <a:latin typeface="Lucida Sans" panose="020B0602030504020204" pitchFamily="34" charset="0"/>
              </a:rPr>
              <a:t>Giladi</a:t>
            </a:r>
            <a:r>
              <a:rPr lang="en-US" sz="2200" b="1" dirty="0" smtClean="0">
                <a:latin typeface="Lucida Sans" panose="020B0602030504020204" pitchFamily="34" charset="0"/>
              </a:rPr>
              <a:t> </a:t>
            </a:r>
            <a:r>
              <a:rPr lang="en-US" sz="2200" b="1" dirty="0">
                <a:latin typeface="Lucida Sans" panose="020B0602030504020204" pitchFamily="34" charset="0"/>
              </a:rPr>
              <a:t>N, </a:t>
            </a:r>
            <a:r>
              <a:rPr lang="en-US" sz="2200" dirty="0" err="1">
                <a:latin typeface="Lucida Sans" panose="020B0602030504020204" pitchFamily="34" charset="0"/>
              </a:rPr>
              <a:t>Hausdorff</a:t>
            </a:r>
            <a:r>
              <a:rPr lang="en-US" sz="2200" dirty="0">
                <a:latin typeface="Lucida Sans" panose="020B0602030504020204" pitchFamily="34" charset="0"/>
              </a:rPr>
              <a:t> JM. The role of mental function in the pathogenesis of </a:t>
            </a:r>
            <a:r>
              <a:rPr lang="en-US" sz="2200" dirty="0" smtClean="0">
                <a:latin typeface="Lucida Sans" panose="020B0602030504020204" pitchFamily="34" charset="0"/>
              </a:rPr>
              <a:t>freezing </a:t>
            </a:r>
            <a:r>
              <a:rPr lang="en-US" sz="2200" dirty="0">
                <a:latin typeface="Lucida Sans" panose="020B0602030504020204" pitchFamily="34" charset="0"/>
              </a:rPr>
              <a:t>of gait in Parkinson’s disease. </a:t>
            </a:r>
            <a:r>
              <a:rPr lang="en-US" sz="2200" i="1" dirty="0">
                <a:latin typeface="Lucida Sans" panose="020B0602030504020204" pitchFamily="34" charset="0"/>
              </a:rPr>
              <a:t>J </a:t>
            </a:r>
            <a:r>
              <a:rPr lang="en-US" sz="2200" i="1" dirty="0" err="1">
                <a:latin typeface="Lucida Sans" panose="020B0602030504020204" pitchFamily="34" charset="0"/>
              </a:rPr>
              <a:t>Neurol</a:t>
            </a:r>
            <a:r>
              <a:rPr lang="en-US" sz="2200" i="1" dirty="0">
                <a:latin typeface="Lucida Sans" panose="020B0602030504020204" pitchFamily="34" charset="0"/>
              </a:rPr>
              <a:t> </a:t>
            </a:r>
            <a:r>
              <a:rPr lang="en-US" sz="2200" i="1" dirty="0" err="1">
                <a:latin typeface="Lucida Sans" panose="020B0602030504020204" pitchFamily="34" charset="0"/>
              </a:rPr>
              <a:t>Sci</a:t>
            </a:r>
            <a:r>
              <a:rPr lang="en-US" sz="2200" dirty="0">
                <a:latin typeface="Lucida Sans" panose="020B0602030504020204" pitchFamily="34" charset="0"/>
              </a:rPr>
              <a:t> 2006; </a:t>
            </a:r>
            <a:r>
              <a:rPr lang="en-US" sz="2200" b="1" dirty="0">
                <a:latin typeface="Lucida Sans" panose="020B0602030504020204" pitchFamily="34" charset="0"/>
              </a:rPr>
              <a:t>248</a:t>
            </a:r>
            <a:r>
              <a:rPr lang="en-US" sz="2200" dirty="0">
                <a:latin typeface="Lucida Sans" panose="020B0602030504020204" pitchFamily="34" charset="0"/>
              </a:rPr>
              <a:t>: 173-6</a:t>
            </a:r>
            <a:endParaRPr lang="de-DE" sz="2200" dirty="0">
              <a:latin typeface="Lucida Sans" panose="020B0602030504020204" pitchFamily="34" charset="0"/>
            </a:endParaRPr>
          </a:p>
          <a:p>
            <a:pPr marL="514350" indent="-514350">
              <a:buFont typeface="+mj-lt"/>
              <a:buAutoNum type="arabicPeriod"/>
            </a:pPr>
            <a:r>
              <a:rPr lang="en-US" sz="2200" b="1" dirty="0" smtClean="0">
                <a:latin typeface="Lucida Sans" panose="020B0602030504020204" pitchFamily="34" charset="0"/>
              </a:rPr>
              <a:t> Mena-Segovia J, </a:t>
            </a:r>
            <a:r>
              <a:rPr lang="en-US" sz="2200" dirty="0" smtClean="0">
                <a:latin typeface="Lucida Sans" panose="020B0602030504020204" pitchFamily="34" charset="0"/>
              </a:rPr>
              <a:t>Sims HM, Magill PJ, et al. Cholinergic brainstem neurons modulate cortical gamma activity during slow oscillations. </a:t>
            </a:r>
            <a:r>
              <a:rPr lang="en-US" sz="2200" i="1" dirty="0" smtClean="0">
                <a:latin typeface="Lucida Sans" panose="020B0602030504020204" pitchFamily="34" charset="0"/>
              </a:rPr>
              <a:t>J </a:t>
            </a:r>
            <a:r>
              <a:rPr lang="en-US" sz="2200" i="1" dirty="0" err="1" smtClean="0">
                <a:latin typeface="Lucida Sans" panose="020B0602030504020204" pitchFamily="34" charset="0"/>
              </a:rPr>
              <a:t>Physiol</a:t>
            </a:r>
            <a:r>
              <a:rPr lang="en-US" sz="2200" dirty="0" smtClean="0">
                <a:latin typeface="Lucida Sans" panose="020B0602030504020204" pitchFamily="34" charset="0"/>
              </a:rPr>
              <a:t> 2008; </a:t>
            </a:r>
            <a:r>
              <a:rPr lang="en-US" sz="2200" b="1" dirty="0" smtClean="0">
                <a:latin typeface="Lucida Sans" panose="020B0602030504020204" pitchFamily="34" charset="0"/>
              </a:rPr>
              <a:t>586</a:t>
            </a:r>
            <a:r>
              <a:rPr lang="en-US" sz="2200" dirty="0" smtClean="0">
                <a:latin typeface="Lucida Sans" panose="020B0602030504020204" pitchFamily="34" charset="0"/>
              </a:rPr>
              <a:t>: 2947-60</a:t>
            </a:r>
            <a:endParaRPr lang="de-DE" sz="2200" dirty="0" smtClean="0">
              <a:latin typeface="Lucida Sans" panose="020B0602030504020204" pitchFamily="34" charset="0"/>
            </a:endParaRPr>
          </a:p>
          <a:p>
            <a:pPr marL="514350" indent="-514350">
              <a:buFont typeface="+mj-lt"/>
              <a:buAutoNum type="arabicPeriod"/>
            </a:pPr>
            <a:r>
              <a:rPr lang="en-US" sz="2200" b="1" dirty="0" err="1" smtClean="0">
                <a:latin typeface="Lucida Sans" panose="020B0602030504020204" pitchFamily="34" charset="0"/>
              </a:rPr>
              <a:t>Mesulam</a:t>
            </a:r>
            <a:r>
              <a:rPr lang="en-US" sz="2200" b="1" dirty="0" smtClean="0">
                <a:latin typeface="Lucida Sans" panose="020B0602030504020204" pitchFamily="34" charset="0"/>
              </a:rPr>
              <a:t> </a:t>
            </a:r>
            <a:r>
              <a:rPr lang="en-US" sz="2200" b="1" dirty="0">
                <a:latin typeface="Lucida Sans" panose="020B0602030504020204" pitchFamily="34" charset="0"/>
              </a:rPr>
              <a:t>MM</a:t>
            </a:r>
            <a:r>
              <a:rPr lang="en-US" sz="2200" dirty="0">
                <a:latin typeface="Lucida Sans" panose="020B0602030504020204" pitchFamily="34" charset="0"/>
              </a:rPr>
              <a:t>, </a:t>
            </a:r>
            <a:r>
              <a:rPr lang="en-US" sz="2200" dirty="0" err="1">
                <a:latin typeface="Lucida Sans" panose="020B0602030504020204" pitchFamily="34" charset="0"/>
              </a:rPr>
              <a:t>Geula</a:t>
            </a:r>
            <a:r>
              <a:rPr lang="en-US" sz="2200" dirty="0">
                <a:latin typeface="Lucida Sans" panose="020B0602030504020204" pitchFamily="34" charset="0"/>
              </a:rPr>
              <a:t> C, </a:t>
            </a:r>
            <a:r>
              <a:rPr lang="en-US" sz="2200" dirty="0" err="1">
                <a:latin typeface="Lucida Sans" panose="020B0602030504020204" pitchFamily="34" charset="0"/>
              </a:rPr>
              <a:t>Bothwell</a:t>
            </a:r>
            <a:r>
              <a:rPr lang="en-US" sz="2200" dirty="0">
                <a:latin typeface="Lucida Sans" panose="020B0602030504020204" pitchFamily="34" charset="0"/>
              </a:rPr>
              <a:t> MA, et al., Human reticular formation: cholinergic </a:t>
            </a:r>
            <a:r>
              <a:rPr lang="en-US" sz="2200" dirty="0" err="1" smtClean="0">
                <a:latin typeface="Lucida Sans" panose="020B0602030504020204" pitchFamily="34" charset="0"/>
              </a:rPr>
              <a:t>neurons:Of</a:t>
            </a:r>
            <a:r>
              <a:rPr lang="en-US" sz="2200" dirty="0" smtClean="0">
                <a:latin typeface="Lucida Sans" panose="020B0602030504020204" pitchFamily="34" charset="0"/>
              </a:rPr>
              <a:t> </a:t>
            </a:r>
            <a:r>
              <a:rPr lang="en-US" sz="2200" dirty="0">
                <a:latin typeface="Lucida Sans" panose="020B0602030504020204" pitchFamily="34" charset="0"/>
              </a:rPr>
              <a:t>the </a:t>
            </a:r>
            <a:r>
              <a:rPr lang="en-US" sz="2200" dirty="0" err="1">
                <a:latin typeface="Lucida Sans" panose="020B0602030504020204" pitchFamily="34" charset="0"/>
              </a:rPr>
              <a:t>pedunculopontine</a:t>
            </a:r>
            <a:r>
              <a:rPr lang="en-US" sz="2200" dirty="0">
                <a:latin typeface="Lucida Sans" panose="020B0602030504020204" pitchFamily="34" charset="0"/>
              </a:rPr>
              <a:t> and </a:t>
            </a:r>
            <a:r>
              <a:rPr lang="en-US" sz="2200" dirty="0" err="1">
                <a:latin typeface="Lucida Sans" panose="020B0602030504020204" pitchFamily="34" charset="0"/>
              </a:rPr>
              <a:t>laterodorsal</a:t>
            </a:r>
            <a:r>
              <a:rPr lang="en-US" sz="2200" dirty="0">
                <a:latin typeface="Lucida Sans" panose="020B0602030504020204" pitchFamily="34" charset="0"/>
              </a:rPr>
              <a:t> tegmental nuclei and some </a:t>
            </a:r>
            <a:r>
              <a:rPr lang="en-US" sz="2200" dirty="0" err="1">
                <a:latin typeface="Lucida Sans" panose="020B0602030504020204" pitchFamily="34" charset="0"/>
              </a:rPr>
              <a:t>cytochemical</a:t>
            </a:r>
            <a:r>
              <a:rPr lang="en-US" sz="2200" dirty="0">
                <a:latin typeface="Lucida Sans" panose="020B0602030504020204" pitchFamily="34" charset="0"/>
              </a:rPr>
              <a:t> comparisons to forebrain cholinergic neurons. </a:t>
            </a:r>
            <a:r>
              <a:rPr lang="en-US" sz="2200" i="1" dirty="0">
                <a:latin typeface="Lucida Sans" panose="020B0602030504020204" pitchFamily="34" charset="0"/>
              </a:rPr>
              <a:t>J Comp </a:t>
            </a:r>
            <a:r>
              <a:rPr lang="en-US" sz="2200" i="1" dirty="0" err="1">
                <a:latin typeface="Lucida Sans" panose="020B0602030504020204" pitchFamily="34" charset="0"/>
              </a:rPr>
              <a:t>Neurol</a:t>
            </a:r>
            <a:r>
              <a:rPr lang="en-US" sz="2200" dirty="0">
                <a:latin typeface="Lucida Sans" panose="020B0602030504020204" pitchFamily="34" charset="0"/>
              </a:rPr>
              <a:t> 1989; </a:t>
            </a:r>
            <a:r>
              <a:rPr lang="en-US" sz="2200" b="1" dirty="0" smtClean="0">
                <a:latin typeface="Lucida Sans" panose="020B0602030504020204" pitchFamily="34" charset="0"/>
              </a:rPr>
              <a:t>283</a:t>
            </a:r>
            <a:r>
              <a:rPr lang="en-US" sz="2200" dirty="0" smtClean="0">
                <a:latin typeface="Lucida Sans" panose="020B0602030504020204" pitchFamily="34" charset="0"/>
              </a:rPr>
              <a:t>:611-33</a:t>
            </a:r>
            <a:r>
              <a:rPr lang="en-US" sz="2200" dirty="0">
                <a:latin typeface="Lucida Sans" panose="020B0602030504020204" pitchFamily="34" charset="0"/>
              </a:rPr>
              <a:t> </a:t>
            </a:r>
            <a:endParaRPr lang="de-DE" sz="2200" dirty="0">
              <a:latin typeface="Lucida Sans" panose="020B0602030504020204" pitchFamily="34" charset="0"/>
            </a:endParaRPr>
          </a:p>
          <a:p>
            <a:pPr marL="514350" indent="-514350">
              <a:buFont typeface="+mj-lt"/>
              <a:buAutoNum type="arabicPeriod"/>
            </a:pPr>
            <a:r>
              <a:rPr lang="en-US" sz="2200" b="1" dirty="0">
                <a:latin typeface="Lucida Sans" panose="020B0602030504020204" pitchFamily="34" charset="0"/>
              </a:rPr>
              <a:t>Moro E, </a:t>
            </a:r>
            <a:r>
              <a:rPr lang="en-US" sz="2200" dirty="0" err="1">
                <a:latin typeface="Lucida Sans" panose="020B0602030504020204" pitchFamily="34" charset="0"/>
              </a:rPr>
              <a:t>Hamani</a:t>
            </a:r>
            <a:r>
              <a:rPr lang="en-US" sz="2200" dirty="0">
                <a:latin typeface="Lucida Sans" panose="020B0602030504020204" pitchFamily="34" charset="0"/>
              </a:rPr>
              <a:t> C, Poon YY, et al. Unilateral </a:t>
            </a:r>
            <a:r>
              <a:rPr lang="en-US" sz="2200" dirty="0" err="1">
                <a:latin typeface="Lucida Sans" panose="020B0602030504020204" pitchFamily="34" charset="0"/>
              </a:rPr>
              <a:t>pedunculopontine</a:t>
            </a:r>
            <a:r>
              <a:rPr lang="en-US" sz="2200" dirty="0">
                <a:latin typeface="Lucida Sans" panose="020B0602030504020204" pitchFamily="34" charset="0"/>
              </a:rPr>
              <a:t> stimulation improves falls in Parkinson’s disease. </a:t>
            </a:r>
            <a:r>
              <a:rPr lang="en-US" sz="2200" i="1" dirty="0">
                <a:latin typeface="Lucida Sans" panose="020B0602030504020204" pitchFamily="34" charset="0"/>
              </a:rPr>
              <a:t>Brain </a:t>
            </a:r>
            <a:r>
              <a:rPr lang="en-US" sz="2200" dirty="0">
                <a:latin typeface="Lucida Sans" panose="020B0602030504020204" pitchFamily="34" charset="0"/>
              </a:rPr>
              <a:t>2010;</a:t>
            </a:r>
            <a:r>
              <a:rPr lang="en-US" sz="2200" b="1" dirty="0">
                <a:latin typeface="Lucida Sans" panose="020B0602030504020204" pitchFamily="34" charset="0"/>
              </a:rPr>
              <a:t> 133: </a:t>
            </a:r>
            <a:r>
              <a:rPr lang="en-US" sz="2200" dirty="0">
                <a:latin typeface="Lucida Sans" panose="020B0602030504020204" pitchFamily="34" charset="0"/>
              </a:rPr>
              <a:t>215-24</a:t>
            </a:r>
            <a:endParaRPr lang="de-DE" sz="2200" dirty="0">
              <a:latin typeface="Lucida Sans" panose="020B0602030504020204" pitchFamily="34" charset="0"/>
            </a:endParaRPr>
          </a:p>
          <a:p>
            <a:pPr marL="514350" indent="-514350">
              <a:buFont typeface="+mj-lt"/>
              <a:buAutoNum type="arabicPeriod"/>
            </a:pPr>
            <a:r>
              <a:rPr lang="en-US" sz="2200" b="1" dirty="0" smtClean="0">
                <a:latin typeface="Lucida Sans" panose="020B0602030504020204" pitchFamily="34" charset="0"/>
              </a:rPr>
              <a:t>Stefani </a:t>
            </a:r>
            <a:r>
              <a:rPr lang="en-US" sz="2200" b="1" dirty="0">
                <a:latin typeface="Lucida Sans" panose="020B0602030504020204" pitchFamily="34" charset="0"/>
              </a:rPr>
              <a:t>A</a:t>
            </a:r>
            <a:r>
              <a:rPr lang="en-US" sz="2200" dirty="0">
                <a:latin typeface="Lucida Sans" panose="020B0602030504020204" pitchFamily="34" charset="0"/>
              </a:rPr>
              <a:t>, Lozano AM, </a:t>
            </a:r>
            <a:r>
              <a:rPr lang="en-US" sz="2200" dirty="0" err="1">
                <a:latin typeface="Lucida Sans" panose="020B0602030504020204" pitchFamily="34" charset="0"/>
              </a:rPr>
              <a:t>Peppe</a:t>
            </a:r>
            <a:r>
              <a:rPr lang="en-US" sz="2200" dirty="0">
                <a:latin typeface="Lucida Sans" panose="020B0602030504020204" pitchFamily="34" charset="0"/>
              </a:rPr>
              <a:t> A, et al. Bilateral deep brain stimulation oft the </a:t>
            </a:r>
            <a:r>
              <a:rPr lang="en-US" sz="2200" dirty="0" err="1">
                <a:latin typeface="Lucida Sans" panose="020B0602030504020204" pitchFamily="34" charset="0"/>
              </a:rPr>
              <a:t>pedunculopontine</a:t>
            </a:r>
            <a:r>
              <a:rPr lang="en-US" sz="2200" dirty="0">
                <a:latin typeface="Lucida Sans" panose="020B0602030504020204" pitchFamily="34" charset="0"/>
              </a:rPr>
              <a:t> and </a:t>
            </a:r>
            <a:r>
              <a:rPr lang="en-US" sz="2200" dirty="0" err="1">
                <a:latin typeface="Lucida Sans" panose="020B0602030504020204" pitchFamily="34" charset="0"/>
              </a:rPr>
              <a:t>subthalamic</a:t>
            </a:r>
            <a:r>
              <a:rPr lang="en-US" sz="2200" dirty="0">
                <a:latin typeface="Lucida Sans" panose="020B0602030504020204" pitchFamily="34" charset="0"/>
              </a:rPr>
              <a:t> nuclei in severe Parkinson’s disease. </a:t>
            </a:r>
            <a:r>
              <a:rPr lang="en-US" sz="2200" i="1" dirty="0">
                <a:latin typeface="Lucida Sans" panose="020B0602030504020204" pitchFamily="34" charset="0"/>
              </a:rPr>
              <a:t>Brain</a:t>
            </a:r>
            <a:r>
              <a:rPr lang="en-US" sz="2200" dirty="0">
                <a:latin typeface="Lucida Sans" panose="020B0602030504020204" pitchFamily="34" charset="0"/>
              </a:rPr>
              <a:t> 2007; </a:t>
            </a:r>
            <a:r>
              <a:rPr lang="en-US" sz="2200" b="1" dirty="0">
                <a:latin typeface="Lucida Sans" panose="020B0602030504020204" pitchFamily="34" charset="0"/>
              </a:rPr>
              <a:t>130</a:t>
            </a:r>
            <a:r>
              <a:rPr lang="en-US" sz="2200" dirty="0">
                <a:latin typeface="Lucida Sans" panose="020B0602030504020204" pitchFamily="34" charset="0"/>
              </a:rPr>
              <a:t>: 1596-607</a:t>
            </a:r>
            <a:r>
              <a:rPr lang="en-US" sz="2200" dirty="0" smtClean="0">
                <a:latin typeface="Lucida Sans" panose="020B0602030504020204" pitchFamily="34" charset="0"/>
              </a:rPr>
              <a:t>. </a:t>
            </a:r>
            <a:endParaRPr lang="de-DE" sz="2200" dirty="0">
              <a:latin typeface="Lucida Sans" panose="020B0602030504020204" pitchFamily="34" charset="0"/>
            </a:endParaRPr>
          </a:p>
          <a:p>
            <a:pPr marL="514350" indent="-514350">
              <a:buFont typeface="+mj-lt"/>
              <a:buAutoNum type="arabicPeriod"/>
            </a:pPr>
            <a:r>
              <a:rPr lang="en-US" sz="2200" b="1" dirty="0" err="1">
                <a:latin typeface="Lucida Sans" panose="020B0602030504020204" pitchFamily="34" charset="0"/>
              </a:rPr>
              <a:t>Thevathasan</a:t>
            </a:r>
            <a:r>
              <a:rPr lang="en-US" sz="2200" b="1" dirty="0">
                <a:latin typeface="Lucida Sans" panose="020B0602030504020204" pitchFamily="34" charset="0"/>
              </a:rPr>
              <a:t> W, </a:t>
            </a:r>
            <a:r>
              <a:rPr lang="en-US" sz="2200" dirty="0" err="1">
                <a:latin typeface="Lucida Sans" panose="020B0602030504020204" pitchFamily="34" charset="0"/>
              </a:rPr>
              <a:t>Silburn</a:t>
            </a:r>
            <a:r>
              <a:rPr lang="en-US" sz="2200" dirty="0">
                <a:latin typeface="Lucida Sans" panose="020B0602030504020204" pitchFamily="34" charset="0"/>
              </a:rPr>
              <a:t> PA, </a:t>
            </a:r>
            <a:r>
              <a:rPr lang="en-US" sz="2200" dirty="0" err="1">
                <a:latin typeface="Lucida Sans" panose="020B0602030504020204" pitchFamily="34" charset="0"/>
              </a:rPr>
              <a:t>Brooker</a:t>
            </a:r>
            <a:r>
              <a:rPr lang="en-US" sz="2200" dirty="0">
                <a:latin typeface="Lucida Sans" panose="020B0602030504020204" pitchFamily="34" charset="0"/>
              </a:rPr>
              <a:t> H, et al. The impact of low-frequency stimulation of the </a:t>
            </a:r>
            <a:r>
              <a:rPr lang="en-US" sz="2200" dirty="0" err="1">
                <a:latin typeface="Lucida Sans" panose="020B0602030504020204" pitchFamily="34" charset="0"/>
              </a:rPr>
              <a:t>pedunculopontine</a:t>
            </a:r>
            <a:r>
              <a:rPr lang="en-US" sz="2200" dirty="0">
                <a:latin typeface="Lucida Sans" panose="020B0602030504020204" pitchFamily="34" charset="0"/>
              </a:rPr>
              <a:t> nucleus region on reaction time in parkinsonism. </a:t>
            </a:r>
            <a:r>
              <a:rPr lang="de-DE" sz="2200" i="1" dirty="0">
                <a:latin typeface="Lucida Sans" panose="020B0602030504020204" pitchFamily="34" charset="0"/>
              </a:rPr>
              <a:t>J </a:t>
            </a:r>
            <a:r>
              <a:rPr lang="de-DE" sz="2200" i="1" dirty="0" err="1">
                <a:latin typeface="Lucida Sans" panose="020B0602030504020204" pitchFamily="34" charset="0"/>
              </a:rPr>
              <a:t>Neurol</a:t>
            </a:r>
            <a:r>
              <a:rPr lang="de-DE" sz="2200" i="1" dirty="0">
                <a:latin typeface="Lucida Sans" panose="020B0602030504020204" pitchFamily="34" charset="0"/>
              </a:rPr>
              <a:t> </a:t>
            </a:r>
            <a:r>
              <a:rPr lang="de-DE" sz="2200" i="1" dirty="0" err="1">
                <a:latin typeface="Lucida Sans" panose="020B0602030504020204" pitchFamily="34" charset="0"/>
              </a:rPr>
              <a:t>Neurosurg</a:t>
            </a:r>
            <a:r>
              <a:rPr lang="de-DE" sz="2200" i="1" dirty="0">
                <a:latin typeface="Lucida Sans" panose="020B0602030504020204" pitchFamily="34" charset="0"/>
              </a:rPr>
              <a:t> </a:t>
            </a:r>
            <a:r>
              <a:rPr lang="de-DE" sz="2200" i="1" dirty="0" err="1">
                <a:latin typeface="Lucida Sans" panose="020B0602030504020204" pitchFamily="34" charset="0"/>
              </a:rPr>
              <a:t>Psychiatry</a:t>
            </a:r>
            <a:r>
              <a:rPr lang="de-DE" sz="2200" dirty="0">
                <a:latin typeface="Lucida Sans" panose="020B0602030504020204" pitchFamily="34" charset="0"/>
              </a:rPr>
              <a:t> 2010; 81: 1099-1104</a:t>
            </a:r>
          </a:p>
          <a:p>
            <a:pPr marL="514350" indent="-514350">
              <a:buFont typeface="+mj-lt"/>
              <a:buAutoNum type="arabicPeriod"/>
            </a:pPr>
            <a:r>
              <a:rPr lang="de-DE" sz="2200" b="1" dirty="0" smtClean="0">
                <a:latin typeface="Lucida Sans" panose="020B0602030504020204" pitchFamily="34" charset="0"/>
              </a:rPr>
              <a:t>Weinberger </a:t>
            </a:r>
            <a:r>
              <a:rPr lang="de-DE" sz="2200" b="1" dirty="0">
                <a:latin typeface="Lucida Sans" panose="020B0602030504020204" pitchFamily="34" charset="0"/>
              </a:rPr>
              <a:t>M</a:t>
            </a:r>
            <a:r>
              <a:rPr lang="de-DE" sz="2200" dirty="0">
                <a:latin typeface="Lucida Sans" panose="020B0602030504020204" pitchFamily="34" charset="0"/>
              </a:rPr>
              <a:t>., </a:t>
            </a:r>
            <a:r>
              <a:rPr lang="de-DE" sz="2200" dirty="0" err="1">
                <a:latin typeface="Lucida Sans" panose="020B0602030504020204" pitchFamily="34" charset="0"/>
              </a:rPr>
              <a:t>Hamani</a:t>
            </a:r>
            <a:r>
              <a:rPr lang="de-DE" sz="2200" dirty="0">
                <a:latin typeface="Lucida Sans" panose="020B0602030504020204" pitchFamily="34" charset="0"/>
              </a:rPr>
              <a:t> C., Hutchison WD, et al. </a:t>
            </a:r>
            <a:r>
              <a:rPr lang="en-US" sz="2200" dirty="0" err="1">
                <a:latin typeface="Lucida Sans" panose="020B0602030504020204" pitchFamily="34" charset="0"/>
              </a:rPr>
              <a:t>Pedunculopontine</a:t>
            </a:r>
            <a:r>
              <a:rPr lang="en-US" sz="2200" dirty="0">
                <a:latin typeface="Lucida Sans" panose="020B0602030504020204" pitchFamily="34" charset="0"/>
              </a:rPr>
              <a:t> nucleus microelectrode recordings in movement disorder patients. </a:t>
            </a:r>
            <a:r>
              <a:rPr lang="en-US" sz="2200" i="1" dirty="0" err="1">
                <a:latin typeface="Lucida Sans" panose="020B0602030504020204" pitchFamily="34" charset="0"/>
              </a:rPr>
              <a:t>Exp</a:t>
            </a:r>
            <a:r>
              <a:rPr lang="en-US" sz="2200" i="1" dirty="0">
                <a:latin typeface="Lucida Sans" panose="020B0602030504020204" pitchFamily="34" charset="0"/>
              </a:rPr>
              <a:t> Brain Res</a:t>
            </a:r>
            <a:r>
              <a:rPr lang="en-US" sz="2200" dirty="0">
                <a:latin typeface="Lucida Sans" panose="020B0602030504020204" pitchFamily="34" charset="0"/>
              </a:rPr>
              <a:t> 2008; </a:t>
            </a:r>
            <a:r>
              <a:rPr lang="en-US" sz="2200" b="1" dirty="0">
                <a:latin typeface="Lucida Sans" panose="020B0602030504020204" pitchFamily="34" charset="0"/>
              </a:rPr>
              <a:t>188</a:t>
            </a:r>
            <a:r>
              <a:rPr lang="en-US" sz="2200" dirty="0">
                <a:latin typeface="Lucida Sans" panose="020B0602030504020204" pitchFamily="34" charset="0"/>
              </a:rPr>
              <a:t>: </a:t>
            </a:r>
            <a:r>
              <a:rPr lang="en-US" sz="2200" dirty="0" smtClean="0">
                <a:latin typeface="Lucida Sans" panose="020B0602030504020204" pitchFamily="34" charset="0"/>
              </a:rPr>
              <a:t>165-74</a:t>
            </a:r>
            <a:endParaRPr lang="de-DE" sz="2200" dirty="0">
              <a:latin typeface="Lucida Sans" panose="020B0602030504020204" pitchFamily="34" charset="0"/>
            </a:endParaRPr>
          </a:p>
          <a:p>
            <a:pPr marL="514350" indent="-514350">
              <a:buFont typeface="+mj-lt"/>
              <a:buAutoNum type="arabicPeriod"/>
            </a:pPr>
            <a:r>
              <a:rPr lang="en-US" sz="2200" b="1" dirty="0">
                <a:latin typeface="Lucida Sans" panose="020B0602030504020204" pitchFamily="34" charset="0"/>
              </a:rPr>
              <a:t>Winn P. </a:t>
            </a:r>
            <a:r>
              <a:rPr lang="en-US" sz="2200" dirty="0">
                <a:latin typeface="Lucida Sans" panose="020B0602030504020204" pitchFamily="34" charset="0"/>
              </a:rPr>
              <a:t>How best to consider the structure and function of the </a:t>
            </a:r>
            <a:r>
              <a:rPr lang="en-US" sz="2200" dirty="0" err="1">
                <a:latin typeface="Lucida Sans" panose="020B0602030504020204" pitchFamily="34" charset="0"/>
              </a:rPr>
              <a:t>pedunculopontine</a:t>
            </a:r>
            <a:r>
              <a:rPr lang="en-US" sz="2200" dirty="0">
                <a:latin typeface="Lucida Sans" panose="020B0602030504020204" pitchFamily="34" charset="0"/>
              </a:rPr>
              <a:t> tegmental nucleus: evidence from animal studies. </a:t>
            </a:r>
            <a:r>
              <a:rPr lang="en-US" sz="2200" i="1" dirty="0">
                <a:latin typeface="Lucida Sans" panose="020B0602030504020204" pitchFamily="34" charset="0"/>
              </a:rPr>
              <a:t>J </a:t>
            </a:r>
            <a:r>
              <a:rPr lang="en-US" sz="2200" i="1" dirty="0" err="1">
                <a:latin typeface="Lucida Sans" panose="020B0602030504020204" pitchFamily="34" charset="0"/>
              </a:rPr>
              <a:t>Neurol</a:t>
            </a:r>
            <a:r>
              <a:rPr lang="en-US" sz="2200" i="1" dirty="0">
                <a:latin typeface="Lucida Sans" panose="020B0602030504020204" pitchFamily="34" charset="0"/>
              </a:rPr>
              <a:t> </a:t>
            </a:r>
            <a:r>
              <a:rPr lang="en-US" sz="2200" i="1" dirty="0" err="1">
                <a:latin typeface="Lucida Sans" panose="020B0602030504020204" pitchFamily="34" charset="0"/>
              </a:rPr>
              <a:t>Sci</a:t>
            </a:r>
            <a:r>
              <a:rPr lang="en-US" sz="2200" dirty="0">
                <a:latin typeface="Lucida Sans" panose="020B0602030504020204" pitchFamily="34" charset="0"/>
              </a:rPr>
              <a:t> 2006; </a:t>
            </a:r>
            <a:r>
              <a:rPr lang="en-US" sz="2200" b="1" dirty="0" smtClean="0">
                <a:latin typeface="Lucida Sans" panose="020B0602030504020204" pitchFamily="34" charset="0"/>
              </a:rPr>
              <a:t>248</a:t>
            </a:r>
            <a:r>
              <a:rPr lang="en-US" sz="2200" dirty="0" smtClean="0">
                <a:latin typeface="Lucida Sans" panose="020B0602030504020204" pitchFamily="34" charset="0"/>
              </a:rPr>
              <a:t>:234-50</a:t>
            </a:r>
            <a:r>
              <a:rPr lang="en-US" sz="2200" dirty="0">
                <a:latin typeface="Lucida Sans" panose="020B0602030504020204" pitchFamily="34" charset="0"/>
              </a:rPr>
              <a:t> </a:t>
            </a:r>
            <a:endParaRPr lang="de-DE" sz="2200" dirty="0">
              <a:latin typeface="Lucida Sans" panose="020B0602030504020204" pitchFamily="34" charset="0"/>
            </a:endParaRPr>
          </a:p>
          <a:p>
            <a:pPr marL="514350" indent="-514350">
              <a:buFont typeface="+mj-lt"/>
              <a:buAutoNum type="arabicPeriod"/>
            </a:pPr>
            <a:r>
              <a:rPr lang="en-GB" sz="2200" b="1" dirty="0" err="1">
                <a:latin typeface="Lucida Sans" panose="020B0602030504020204" pitchFamily="34" charset="0"/>
              </a:rPr>
              <a:t>Yogev-Seligmann</a:t>
            </a:r>
            <a:r>
              <a:rPr lang="en-GB" sz="2200" b="1" dirty="0">
                <a:latin typeface="Lucida Sans" panose="020B0602030504020204" pitchFamily="34" charset="0"/>
              </a:rPr>
              <a:t> G</a:t>
            </a:r>
            <a:r>
              <a:rPr lang="en-GB" sz="2200" dirty="0">
                <a:latin typeface="Lucida Sans" panose="020B0602030504020204" pitchFamily="34" charset="0"/>
              </a:rPr>
              <a:t>, </a:t>
            </a:r>
            <a:r>
              <a:rPr lang="en-GB" sz="2200" dirty="0" err="1">
                <a:latin typeface="Lucida Sans" panose="020B0602030504020204" pitchFamily="34" charset="0"/>
              </a:rPr>
              <a:t>Hausdorff</a:t>
            </a:r>
            <a:r>
              <a:rPr lang="en-GB" sz="2200" dirty="0">
                <a:latin typeface="Lucida Sans" panose="020B0602030504020204" pitchFamily="34" charset="0"/>
              </a:rPr>
              <a:t> JM, </a:t>
            </a:r>
            <a:r>
              <a:rPr lang="en-GB" sz="2200" dirty="0" err="1">
                <a:latin typeface="Lucida Sans" panose="020B0602030504020204" pitchFamily="34" charset="0"/>
              </a:rPr>
              <a:t>Giladi</a:t>
            </a:r>
            <a:r>
              <a:rPr lang="en-GB" sz="2200" dirty="0">
                <a:latin typeface="Lucida Sans" panose="020B0602030504020204" pitchFamily="34" charset="0"/>
              </a:rPr>
              <a:t> N. The role of executive function and attention in gait. </a:t>
            </a:r>
            <a:r>
              <a:rPr lang="en-GB" sz="2200" i="1" dirty="0" err="1">
                <a:latin typeface="Lucida Sans" panose="020B0602030504020204" pitchFamily="34" charset="0"/>
              </a:rPr>
              <a:t>Mov</a:t>
            </a:r>
            <a:r>
              <a:rPr lang="en-GB" sz="2200" i="1" dirty="0">
                <a:latin typeface="Lucida Sans" panose="020B0602030504020204" pitchFamily="34" charset="0"/>
              </a:rPr>
              <a:t> </a:t>
            </a:r>
            <a:r>
              <a:rPr lang="en-GB" sz="2200" i="1" dirty="0" err="1">
                <a:latin typeface="Lucida Sans" panose="020B0602030504020204" pitchFamily="34" charset="0"/>
              </a:rPr>
              <a:t>Disord</a:t>
            </a:r>
            <a:r>
              <a:rPr lang="en-GB" sz="2200" dirty="0">
                <a:latin typeface="Lucida Sans" panose="020B0602030504020204" pitchFamily="34" charset="0"/>
              </a:rPr>
              <a:t> 2008; </a:t>
            </a:r>
            <a:r>
              <a:rPr lang="en-GB" sz="2200" b="1" dirty="0">
                <a:latin typeface="Lucida Sans" panose="020B0602030504020204" pitchFamily="34" charset="0"/>
              </a:rPr>
              <a:t>23:</a:t>
            </a:r>
            <a:r>
              <a:rPr lang="en-GB" sz="2200" dirty="0">
                <a:latin typeface="Lucida Sans" panose="020B0602030504020204" pitchFamily="34" charset="0"/>
              </a:rPr>
              <a:t> 329-42</a:t>
            </a:r>
            <a:endParaRPr lang="de-DE" sz="2200" dirty="0">
              <a:latin typeface="Lucida Sans" panose="020B0602030504020204" pitchFamily="34" charset="0"/>
            </a:endParaRPr>
          </a:p>
          <a:p>
            <a:endParaRPr lang="de-DE" sz="2200" dirty="0">
              <a:latin typeface="Lucida Sans" panose="020B0602030504020204" pitchFamily="34" charset="0"/>
            </a:endParaRPr>
          </a:p>
        </p:txBody>
      </p:sp>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06755" y="1059163"/>
            <a:ext cx="3059985" cy="23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15610923" y="12655494"/>
            <a:ext cx="9628675" cy="1477328"/>
          </a:xfrm>
          <a:prstGeom prst="rect">
            <a:avLst/>
          </a:prstGeom>
          <a:noFill/>
          <a:ln w="3175">
            <a:solidFill>
              <a:schemeClr val="tx1"/>
            </a:solidFill>
          </a:ln>
        </p:spPr>
        <p:txBody>
          <a:bodyPr wrap="square" rtlCol="0">
            <a:spAutoFit/>
          </a:bodyPr>
          <a:lstStyle/>
          <a:p>
            <a:r>
              <a:rPr lang="de-DE" sz="3000" dirty="0" smtClean="0">
                <a:latin typeface="Lucida Sans" panose="020B0602030504020204" pitchFamily="34" charset="0"/>
              </a:rPr>
              <a:t>Alertness-Task (</a:t>
            </a:r>
            <a:r>
              <a:rPr lang="de-DE" sz="3000" dirty="0" err="1" smtClean="0">
                <a:latin typeface="Lucida Sans" panose="020B0602030504020204" pitchFamily="34" charset="0"/>
              </a:rPr>
              <a:t>unwarned</a:t>
            </a:r>
            <a:r>
              <a:rPr lang="de-DE" sz="3000" dirty="0" smtClean="0">
                <a:latin typeface="Lucida Sans" panose="020B0602030504020204" pitchFamily="34" charset="0"/>
              </a:rPr>
              <a:t> </a:t>
            </a:r>
            <a:r>
              <a:rPr lang="de-DE" sz="3000" dirty="0" err="1" smtClean="0">
                <a:latin typeface="Lucida Sans" panose="020B0602030504020204" pitchFamily="34" charset="0"/>
              </a:rPr>
              <a:t>condition</a:t>
            </a:r>
            <a:r>
              <a:rPr lang="de-DE" sz="3000" dirty="0" smtClean="0">
                <a:latin typeface="Lucida Sans" panose="020B0602030504020204" pitchFamily="34" charset="0"/>
              </a:rPr>
              <a:t>) </a:t>
            </a:r>
            <a:r>
              <a:rPr lang="de-DE" sz="3000" dirty="0" err="1" smtClean="0">
                <a:latin typeface="Lucida Sans" panose="020B0602030504020204" pitchFamily="34" charset="0"/>
              </a:rPr>
              <a:t>results</a:t>
            </a:r>
            <a:r>
              <a:rPr lang="de-DE" sz="3000" dirty="0" smtClean="0">
                <a:latin typeface="Lucida Sans" panose="020B0602030504020204" pitchFamily="34" charset="0"/>
              </a:rPr>
              <a:t>  </a:t>
            </a:r>
            <a:r>
              <a:rPr lang="de-DE" sz="3000" dirty="0" err="1" smtClean="0">
                <a:latin typeface="Lucida Sans" panose="020B0602030504020204" pitchFamily="34" charset="0"/>
              </a:rPr>
              <a:t>reveal</a:t>
            </a:r>
            <a:r>
              <a:rPr lang="de-DE" sz="3000" dirty="0" smtClean="0">
                <a:latin typeface="Lucida Sans" panose="020B0602030504020204" pitchFamily="34" charset="0"/>
              </a:rPr>
              <a:t> a </a:t>
            </a:r>
            <a:r>
              <a:rPr lang="de-DE" sz="3000" dirty="0" err="1" smtClean="0">
                <a:latin typeface="Lucida Sans" panose="020B0602030504020204" pitchFamily="34" charset="0"/>
              </a:rPr>
              <a:t>significant</a:t>
            </a:r>
            <a:r>
              <a:rPr lang="de-DE" sz="3000" dirty="0" smtClean="0">
                <a:latin typeface="Lucida Sans" panose="020B0602030504020204" pitchFamily="34" charset="0"/>
              </a:rPr>
              <a:t> </a:t>
            </a:r>
            <a:r>
              <a:rPr lang="de-DE" sz="3000" dirty="0" err="1" smtClean="0">
                <a:latin typeface="Lucida Sans" panose="020B0602030504020204" pitchFamily="34" charset="0"/>
              </a:rPr>
              <a:t>improvement</a:t>
            </a:r>
            <a:r>
              <a:rPr lang="de-DE" sz="3000" dirty="0" smtClean="0">
                <a:latin typeface="Lucida Sans" panose="020B0602030504020204" pitchFamily="34" charset="0"/>
              </a:rPr>
              <a:t> </a:t>
            </a:r>
            <a:r>
              <a:rPr lang="de-DE" sz="3000" dirty="0" err="1" smtClean="0">
                <a:latin typeface="Lucida Sans" panose="020B0602030504020204" pitchFamily="34" charset="0"/>
              </a:rPr>
              <a:t>of</a:t>
            </a:r>
            <a:r>
              <a:rPr lang="de-DE" sz="3000" dirty="0" smtClean="0">
                <a:latin typeface="Lucida Sans" panose="020B0602030504020204" pitchFamily="34" charset="0"/>
              </a:rPr>
              <a:t> </a:t>
            </a:r>
            <a:r>
              <a:rPr lang="de-DE" sz="3000" dirty="0" err="1">
                <a:latin typeface="Lucida Sans" panose="020B0602030504020204" pitchFamily="34" charset="0"/>
              </a:rPr>
              <a:t>reaction</a:t>
            </a:r>
            <a:r>
              <a:rPr lang="de-DE" sz="3000" dirty="0">
                <a:latin typeface="Lucida Sans" panose="020B0602030504020204" pitchFamily="34" charset="0"/>
              </a:rPr>
              <a:t> </a:t>
            </a:r>
            <a:r>
              <a:rPr lang="de-DE" sz="3000" dirty="0" err="1" smtClean="0">
                <a:latin typeface="Lucida Sans" panose="020B0602030504020204" pitchFamily="34" charset="0"/>
              </a:rPr>
              <a:t>times</a:t>
            </a:r>
            <a:r>
              <a:rPr lang="de-DE" sz="3000" dirty="0" smtClean="0">
                <a:latin typeface="Lucida Sans" panose="020B0602030504020204" pitchFamily="34" charset="0"/>
              </a:rPr>
              <a:t> at 8 Hz </a:t>
            </a:r>
            <a:r>
              <a:rPr lang="de-DE" sz="3000" dirty="0" err="1" smtClean="0">
                <a:latin typeface="Lucida Sans" panose="020B0602030504020204" pitchFamily="34" charset="0"/>
              </a:rPr>
              <a:t>and</a:t>
            </a:r>
            <a:r>
              <a:rPr lang="de-DE" sz="3000" dirty="0" smtClean="0">
                <a:latin typeface="Lucida Sans" panose="020B0602030504020204" pitchFamily="34" charset="0"/>
              </a:rPr>
              <a:t> 20 </a:t>
            </a:r>
            <a:r>
              <a:rPr lang="de-DE" sz="3000" dirty="0" smtClean="0">
                <a:latin typeface="Lucida Sans" panose="020B0602030504020204" pitchFamily="34" charset="0"/>
              </a:rPr>
              <a:t>Hz (Fig. A)</a:t>
            </a:r>
            <a:endParaRPr lang="de-DE" sz="3000" dirty="0" smtClean="0">
              <a:latin typeface="Lucida Sans" panose="020B0602030504020204" pitchFamily="34" charset="0"/>
            </a:endParaRPr>
          </a:p>
        </p:txBody>
      </p:sp>
      <p:pic>
        <p:nvPicPr>
          <p:cNvPr id="16" name="Grafik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83339" y="432369"/>
            <a:ext cx="2975117" cy="2843602"/>
          </a:xfrm>
          <a:prstGeom prst="rect">
            <a:avLst/>
          </a:prstGeom>
        </p:spPr>
      </p:pic>
      <p:sp>
        <p:nvSpPr>
          <p:cNvPr id="48" name="Textplatzhalter 5"/>
          <p:cNvSpPr txBox="1">
            <a:spLocks/>
          </p:cNvSpPr>
          <p:nvPr/>
        </p:nvSpPr>
        <p:spPr bwMode="auto">
          <a:xfrm>
            <a:off x="2087461" y="3649583"/>
            <a:ext cx="27170164" cy="1662192"/>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endParaRPr lang="de-DE" sz="6000" dirty="0">
              <a:solidFill>
                <a:schemeClr val="bg1"/>
              </a:solidFill>
              <a:latin typeface="Lucida Sans" pitchFamily="34" charset="0"/>
            </a:endParaRPr>
          </a:p>
        </p:txBody>
      </p:sp>
      <p:sp>
        <p:nvSpPr>
          <p:cNvPr id="6" name="Textfeld 5"/>
          <p:cNvSpPr txBox="1"/>
          <p:nvPr/>
        </p:nvSpPr>
        <p:spPr>
          <a:xfrm>
            <a:off x="2788568" y="3757404"/>
            <a:ext cx="25767949" cy="1446550"/>
          </a:xfrm>
          <a:prstGeom prst="rect">
            <a:avLst/>
          </a:prstGeom>
          <a:noFill/>
        </p:spPr>
        <p:txBody>
          <a:bodyPr wrap="square" rtlCol="0">
            <a:spAutoFit/>
          </a:bodyPr>
          <a:lstStyle/>
          <a:p>
            <a:pPr algn="ctr"/>
            <a:r>
              <a:rPr lang="de-DE" sz="4400" dirty="0" smtClean="0">
                <a:solidFill>
                  <a:schemeClr val="bg1"/>
                </a:solidFill>
                <a:latin typeface="Lucida Sans" panose="020B0602030504020204" pitchFamily="34" charset="0"/>
              </a:rPr>
              <a:t>Modulation </a:t>
            </a:r>
            <a:r>
              <a:rPr lang="de-DE" sz="4400" dirty="0" err="1" smtClean="0">
                <a:solidFill>
                  <a:schemeClr val="bg1"/>
                </a:solidFill>
                <a:latin typeface="Lucida Sans" panose="020B0602030504020204" pitchFamily="34" charset="0"/>
              </a:rPr>
              <a:t>of</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attentional</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processing</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by</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deep</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brain</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stimulation</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of</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the</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pedunculopontine</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nucleus</a:t>
            </a:r>
            <a:r>
              <a:rPr lang="de-DE" sz="4400" dirty="0" smtClean="0">
                <a:solidFill>
                  <a:schemeClr val="bg1"/>
                </a:solidFill>
                <a:latin typeface="Lucida Sans" panose="020B0602030504020204" pitchFamily="34" charset="0"/>
              </a:rPr>
              <a:t> in </a:t>
            </a:r>
            <a:r>
              <a:rPr lang="de-DE" sz="4400" dirty="0" err="1" smtClean="0">
                <a:solidFill>
                  <a:schemeClr val="bg1"/>
                </a:solidFill>
                <a:latin typeface="Lucida Sans" panose="020B0602030504020204" pitchFamily="34" charset="0"/>
              </a:rPr>
              <a:t>patients</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with</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parkinsonian</a:t>
            </a:r>
            <a:r>
              <a:rPr lang="de-DE" sz="4400" dirty="0" smtClean="0">
                <a:solidFill>
                  <a:schemeClr val="bg1"/>
                </a:solidFill>
                <a:latin typeface="Lucida Sans" panose="020B0602030504020204" pitchFamily="34" charset="0"/>
              </a:rPr>
              <a:t> </a:t>
            </a:r>
            <a:r>
              <a:rPr lang="de-DE" sz="4400" dirty="0" err="1" smtClean="0">
                <a:solidFill>
                  <a:schemeClr val="bg1"/>
                </a:solidFill>
                <a:latin typeface="Lucida Sans" panose="020B0602030504020204" pitchFamily="34" charset="0"/>
              </a:rPr>
              <a:t>disorders</a:t>
            </a:r>
            <a:endParaRPr lang="de-DE" sz="4400" dirty="0" smtClean="0">
              <a:solidFill>
                <a:schemeClr val="bg1"/>
              </a:solidFill>
              <a:latin typeface="Lucida Sans" panose="020B0602030504020204" pitchFamily="34" charset="0"/>
            </a:endParaRPr>
          </a:p>
        </p:txBody>
      </p:sp>
      <p:sp>
        <p:nvSpPr>
          <p:cNvPr id="52" name="Textplatzhalter 5"/>
          <p:cNvSpPr txBox="1">
            <a:spLocks/>
          </p:cNvSpPr>
          <p:nvPr/>
        </p:nvSpPr>
        <p:spPr bwMode="auto">
          <a:xfrm>
            <a:off x="1144983" y="3649583"/>
            <a:ext cx="671143" cy="1662192"/>
          </a:xfrm>
          <a:prstGeom prst="rect">
            <a:avLst/>
          </a:prstGeom>
          <a:solidFill>
            <a:schemeClr val="tx2"/>
          </a:solidFill>
          <a:ln w="9525">
            <a:noFill/>
            <a:miter lim="800000"/>
            <a:headEnd/>
            <a:tailEnd/>
          </a:ln>
        </p:spPr>
        <p:txBody>
          <a:bodyPr lIns="0" tIns="0" rIns="0" bIns="0" anchor="ctr"/>
          <a:lstStyle/>
          <a:p>
            <a:pPr marL="304800">
              <a:spcBef>
                <a:spcPct val="20000"/>
              </a:spcBef>
              <a:buFont typeface="Arial" charset="0"/>
              <a:buNone/>
            </a:pPr>
            <a:endParaRPr lang="de-DE" sz="6000" dirty="0">
              <a:solidFill>
                <a:schemeClr val="bg1"/>
              </a:solidFill>
              <a:latin typeface="Lucida Sans" pitchFamily="34" charset="0"/>
            </a:endParaRPr>
          </a:p>
        </p:txBody>
      </p:sp>
      <p:pic>
        <p:nvPicPr>
          <p:cNvPr id="56" name="Picture 2"/>
          <p:cNvPicPr>
            <a:picLocks noChangeAspect="1" noChangeArrowheads="1"/>
          </p:cNvPicPr>
          <p:nvPr/>
        </p:nvPicPr>
        <p:blipFill>
          <a:blip r:embed="rId10"/>
          <a:srcRect/>
          <a:stretch>
            <a:fillRect/>
          </a:stretch>
        </p:blipFill>
        <p:spPr bwMode="auto">
          <a:xfrm>
            <a:off x="1672110" y="22266499"/>
            <a:ext cx="4679950" cy="3959404"/>
          </a:xfrm>
          <a:prstGeom prst="rect">
            <a:avLst/>
          </a:prstGeom>
          <a:noFill/>
          <a:ln w="9525">
            <a:noFill/>
            <a:miter lim="800000"/>
            <a:headEnd/>
            <a:tailEnd/>
          </a:ln>
        </p:spPr>
      </p:pic>
      <p:pic>
        <p:nvPicPr>
          <p:cNvPr id="7" name="Grafik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24857" y="685171"/>
            <a:ext cx="4093687" cy="2827598"/>
          </a:xfrm>
          <a:prstGeom prst="rect">
            <a:avLst/>
          </a:prstGeom>
        </p:spPr>
      </p:pic>
      <p:pic>
        <p:nvPicPr>
          <p:cNvPr id="11" name="Picture 4" descr="X:\Eigene Dateien\JULIA\Studien\PPN\Grafiken\Fig1.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610923" y="8161956"/>
            <a:ext cx="9619068" cy="41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X:\Eigene Dateien\JULIA\Studien\PPN\Grafiken\Fig2.t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10923" y="15066056"/>
            <a:ext cx="9619200" cy="8019591"/>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p:cNvSpPr txBox="1"/>
          <p:nvPr/>
        </p:nvSpPr>
        <p:spPr>
          <a:xfrm>
            <a:off x="15610923" y="23507537"/>
            <a:ext cx="10482287" cy="1477328"/>
          </a:xfrm>
          <a:prstGeom prst="rect">
            <a:avLst/>
          </a:prstGeom>
          <a:noFill/>
          <a:ln w="3175">
            <a:solidFill>
              <a:schemeClr val="tx1"/>
            </a:solidFill>
          </a:ln>
        </p:spPr>
        <p:txBody>
          <a:bodyPr wrap="square" rtlCol="0">
            <a:spAutoFit/>
          </a:bodyPr>
          <a:lstStyle/>
          <a:p>
            <a:r>
              <a:rPr lang="en-GB" sz="3000" dirty="0">
                <a:latin typeface="Lucida Sans" panose="020B0602030504020204" pitchFamily="34" charset="0"/>
              </a:rPr>
              <a:t>N</a:t>
            </a:r>
            <a:r>
              <a:rPr lang="en-GB" sz="3000" dirty="0" smtClean="0">
                <a:latin typeface="Lucida Sans" panose="020B0602030504020204" pitchFamily="34" charset="0"/>
              </a:rPr>
              <a:t>o </a:t>
            </a:r>
            <a:r>
              <a:rPr lang="en-GB" sz="3000" dirty="0">
                <a:latin typeface="Lucida Sans" panose="020B0602030504020204" pitchFamily="34" charset="0"/>
              </a:rPr>
              <a:t>systematic stimulation dependent variation in the performance of the go-/</a:t>
            </a:r>
            <a:r>
              <a:rPr lang="en-GB" sz="3000" dirty="0" err="1">
                <a:latin typeface="Lucida Sans" panose="020B0602030504020204" pitchFamily="34" charset="0"/>
              </a:rPr>
              <a:t>nogo</a:t>
            </a:r>
            <a:r>
              <a:rPr lang="en-GB" sz="3000" dirty="0">
                <a:latin typeface="Lucida Sans" panose="020B0602030504020204" pitchFamily="34" charset="0"/>
              </a:rPr>
              <a:t> </a:t>
            </a:r>
            <a:r>
              <a:rPr lang="en-GB" sz="3000" dirty="0" smtClean="0">
                <a:latin typeface="Lucida Sans" panose="020B0602030504020204" pitchFamily="34" charset="0"/>
              </a:rPr>
              <a:t> (Fig. A) and </a:t>
            </a:r>
            <a:r>
              <a:rPr lang="en-GB" sz="3000" dirty="0">
                <a:latin typeface="Lucida Sans" panose="020B0602030504020204" pitchFamily="34" charset="0"/>
              </a:rPr>
              <a:t>the divided attention task </a:t>
            </a:r>
            <a:r>
              <a:rPr lang="en-GB" sz="3000" dirty="0" smtClean="0">
                <a:latin typeface="Lucida Sans" panose="020B0602030504020204" pitchFamily="34" charset="0"/>
              </a:rPr>
              <a:t>[Fig</a:t>
            </a:r>
            <a:r>
              <a:rPr lang="en-GB" sz="3000" dirty="0">
                <a:latin typeface="Lucida Sans" panose="020B0602030504020204" pitchFamily="34" charset="0"/>
              </a:rPr>
              <a:t>. </a:t>
            </a:r>
            <a:r>
              <a:rPr lang="en-GB" sz="3000" dirty="0" smtClean="0">
                <a:latin typeface="Lucida Sans" panose="020B0602030504020204" pitchFamily="34" charset="0"/>
              </a:rPr>
              <a:t>B-C</a:t>
            </a:r>
            <a:r>
              <a:rPr lang="en-GB" sz="3000" dirty="0">
                <a:latin typeface="Lucida Sans" panose="020B0602030504020204" pitchFamily="34" charset="0"/>
              </a:rPr>
              <a:t>] could be observed.</a:t>
            </a:r>
            <a:endParaRPr lang="de-DE" sz="3000" dirty="0">
              <a:latin typeface="Lucida Sans" panose="020B0602030504020204" pitchFamily="34" charset="0"/>
            </a:endParaRPr>
          </a:p>
        </p:txBody>
      </p:sp>
      <p:pic>
        <p:nvPicPr>
          <p:cNvPr id="39"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4983" y="17023851"/>
            <a:ext cx="8028836" cy="410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Benutzerdefiniert 50">
      <a:dk1>
        <a:sysClr val="windowText" lastClr="000000"/>
      </a:dk1>
      <a:lt1>
        <a:sysClr val="window" lastClr="FFFFFF"/>
      </a:lt1>
      <a:dk2>
        <a:srgbClr val="002D5C"/>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7A003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Benutzerdefiniert</PresentationFormat>
  <Paragraphs>32</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Office-Design</vt:lpstr>
      <vt:lpstr>PowerPoint-Präsentation</vt:lpstr>
    </vt:vector>
  </TitlesOfParts>
  <Company>Ö-Konzept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Marko Berger</dc:creator>
  <cp:lastModifiedBy>Fischer, Julia</cp:lastModifiedBy>
  <cp:revision>106</cp:revision>
  <cp:lastPrinted>2014-09-15T11:06:56Z</cp:lastPrinted>
  <dcterms:created xsi:type="dcterms:W3CDTF">2009-11-16T16:21:21Z</dcterms:created>
  <dcterms:modified xsi:type="dcterms:W3CDTF">2014-09-15T11:07:52Z</dcterms:modified>
</cp:coreProperties>
</file>