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DataLst>
    <p:tags r:id="rId7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0495-781F-4428-8B46-85B263F5CAE9}" type="datetimeFigureOut">
              <a:rPr lang="de-DE" smtClean="0"/>
              <a:t>18.09.2014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DDC3-DFCC-435B-BEA6-774FA459494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0495-781F-4428-8B46-85B263F5CAE9}" type="datetimeFigureOut">
              <a:rPr lang="de-DE" smtClean="0"/>
              <a:t>18.09.2014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DDC3-DFCC-435B-BEA6-774FA459494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0495-781F-4428-8B46-85B263F5CAE9}" type="datetimeFigureOut">
              <a:rPr lang="de-DE" smtClean="0"/>
              <a:t>18.09.2014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DDC3-DFCC-435B-BEA6-774FA459494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0495-781F-4428-8B46-85B263F5CAE9}" type="datetimeFigureOut">
              <a:rPr lang="de-DE" smtClean="0"/>
              <a:t>18.09.2014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DDC3-DFCC-435B-BEA6-774FA459494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0495-781F-4428-8B46-85B263F5CAE9}" type="datetimeFigureOut">
              <a:rPr lang="de-DE" smtClean="0"/>
              <a:t>18.09.2014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DDC3-DFCC-435B-BEA6-774FA459494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0495-781F-4428-8B46-85B263F5CAE9}" type="datetimeFigureOut">
              <a:rPr lang="de-DE" smtClean="0"/>
              <a:t>18.09.2014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DDC3-DFCC-435B-BEA6-774FA459494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0495-781F-4428-8B46-85B263F5CAE9}" type="datetimeFigureOut">
              <a:rPr lang="de-DE" smtClean="0"/>
              <a:t>18.09.2014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DDC3-DFCC-435B-BEA6-774FA459494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0495-781F-4428-8B46-85B263F5CAE9}" type="datetimeFigureOut">
              <a:rPr lang="de-DE" smtClean="0"/>
              <a:t>18.09.2014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DDC3-DFCC-435B-BEA6-774FA459494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0495-781F-4428-8B46-85B263F5CAE9}" type="datetimeFigureOut">
              <a:rPr lang="de-DE" smtClean="0"/>
              <a:t>18.09.2014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DDC3-DFCC-435B-BEA6-774FA459494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0495-781F-4428-8B46-85B263F5CAE9}" type="datetimeFigureOut">
              <a:rPr lang="de-DE" smtClean="0"/>
              <a:t>18.09.2014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DDC3-DFCC-435B-BEA6-774FA459494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0495-781F-4428-8B46-85B263F5CAE9}" type="datetimeFigureOut">
              <a:rPr lang="de-DE" smtClean="0"/>
              <a:t>18.09.2014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DDC3-DFCC-435B-BEA6-774FA459494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90495-781F-4428-8B46-85B263F5CAE9}" type="datetimeFigureOut">
              <a:rPr lang="de-DE" smtClean="0"/>
              <a:t>18.09.2014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FDDC3-DFCC-435B-BEA6-774FA459494A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 descr="70ac27d2f1713f24ffff80daffffbf64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012344" y="116632"/>
            <a:ext cx="2131656" cy="620688"/>
          </a:xfrm>
          <a:prstGeom prst="rect">
            <a:avLst/>
          </a:prstGeom>
        </p:spPr>
      </p:pic>
      <p:pic>
        <p:nvPicPr>
          <p:cNvPr id="8" name="Grafik 7" descr="16277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5220072" y="116632"/>
            <a:ext cx="1607583" cy="620688"/>
          </a:xfrm>
          <a:prstGeom prst="rect">
            <a:avLst/>
          </a:prstGeom>
        </p:spPr>
      </p:pic>
      <p:cxnSp>
        <p:nvCxnSpPr>
          <p:cNvPr id="12" name="Gerade Verbindung 11"/>
          <p:cNvCxnSpPr/>
          <p:nvPr userDrawn="1"/>
        </p:nvCxnSpPr>
        <p:spPr>
          <a:xfrm>
            <a:off x="251520" y="332656"/>
            <a:ext cx="4896544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 userDrawn="1"/>
        </p:nvCxnSpPr>
        <p:spPr>
          <a:xfrm>
            <a:off x="251520" y="260648"/>
            <a:ext cx="4896544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 userDrawn="1"/>
        </p:nvCxnSpPr>
        <p:spPr>
          <a:xfrm>
            <a:off x="251520" y="188640"/>
            <a:ext cx="4896544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251520" y="404664"/>
            <a:ext cx="0" cy="5976664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323528" y="404664"/>
            <a:ext cx="0" cy="5976664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 userDrawn="1"/>
        </p:nvCxnSpPr>
        <p:spPr>
          <a:xfrm>
            <a:off x="395536" y="404664"/>
            <a:ext cx="0" cy="5976664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 userDrawn="1"/>
        </p:nvCxnSpPr>
        <p:spPr>
          <a:xfrm>
            <a:off x="251520" y="6525344"/>
            <a:ext cx="828092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 userDrawn="1"/>
        </p:nvCxnSpPr>
        <p:spPr>
          <a:xfrm>
            <a:off x="251520" y="6597352"/>
            <a:ext cx="828092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 userDrawn="1"/>
        </p:nvCxnSpPr>
        <p:spPr>
          <a:xfrm>
            <a:off x="251520" y="6669360"/>
            <a:ext cx="828092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 userDrawn="1"/>
        </p:nvCxnSpPr>
        <p:spPr>
          <a:xfrm>
            <a:off x="8820472" y="692696"/>
            <a:ext cx="0" cy="5976664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 userDrawn="1"/>
        </p:nvCxnSpPr>
        <p:spPr>
          <a:xfrm>
            <a:off x="8748464" y="692696"/>
            <a:ext cx="0" cy="5976664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 userDrawn="1"/>
        </p:nvCxnSpPr>
        <p:spPr>
          <a:xfrm>
            <a:off x="8676456" y="692696"/>
            <a:ext cx="0" cy="5976664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1556792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de-DE" sz="2800" dirty="0">
                <a:latin typeface="Arial" pitchFamily="34" charset="0"/>
                <a:cs typeface="Arial" pitchFamily="34" charset="0"/>
              </a:rPr>
              <a:t>Neuropsychologische Diagnostik 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beim NPH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: 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Ab 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wann kann nach 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einer Entlastungspunktion von diagnoserelevanter 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Verbesserung der 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Leistung gesprochen 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werden?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55576" y="4149080"/>
            <a:ext cx="7704856" cy="1752600"/>
          </a:xfrm>
        </p:spPr>
        <p:txBody>
          <a:bodyPr>
            <a:normAutofit/>
          </a:bodyPr>
          <a:lstStyle/>
          <a:p>
            <a:pPr algn="r"/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B.Sc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. Funda </a:t>
            </a:r>
            <a:r>
              <a:rPr lang="de-DE" sz="2000" b="1" dirty="0" err="1">
                <a:solidFill>
                  <a:schemeClr val="bg1">
                    <a:lumMod val="65000"/>
                  </a:schemeClr>
                </a:solidFill>
              </a:rPr>
              <a:t>Ertas</a:t>
            </a:r>
            <a:r>
              <a:rPr lang="de-DE" sz="20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Universität Kassel, Institut für Psychologie</a:t>
            </a:r>
          </a:p>
          <a:p>
            <a:pPr algn="r"/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 Prof. Dr. med. Andreas Kastrup Klinikum Bremen-Ost </a:t>
            </a:r>
            <a:endParaRPr lang="de-DE" sz="2000" b="1" dirty="0">
              <a:solidFill>
                <a:schemeClr val="bg1">
                  <a:lumMod val="65000"/>
                </a:schemeClr>
              </a:solidFill>
            </a:endParaRPr>
          </a:p>
          <a:p>
            <a:pPr algn="r"/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apl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. Prof. Dr. Helmut Hildebrandt Klinikum Bremen-Ost</a:t>
            </a:r>
            <a:endParaRPr lang="de-D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Hintergrund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de-DE" sz="1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1600" dirty="0" smtClean="0">
                <a:latin typeface="Arial" pitchFamily="34" charset="0"/>
                <a:cs typeface="Arial" pitchFamily="34" charset="0"/>
              </a:rPr>
              <a:t>Normaldruckhydrozephalus </a:t>
            </a:r>
            <a:r>
              <a:rPr lang="de-DE" sz="1600" dirty="0">
                <a:latin typeface="Arial" pitchFamily="34" charset="0"/>
                <a:cs typeface="Arial" pitchFamily="34" charset="0"/>
              </a:rPr>
              <a:t>(</a:t>
            </a:r>
            <a:r>
              <a:rPr lang="de-DE" sz="1600" dirty="0" smtClean="0">
                <a:latin typeface="Arial" pitchFamily="34" charset="0"/>
                <a:cs typeface="Arial" pitchFamily="34" charset="0"/>
              </a:rPr>
              <a:t>NPH): Neurologische Erkrankung, charakterisiert durch die Hakim-Trias:</a:t>
            </a:r>
          </a:p>
          <a:p>
            <a:pPr lvl="1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sz="1600" dirty="0" smtClean="0">
                <a:latin typeface="Arial" pitchFamily="34" charset="0"/>
                <a:cs typeface="Arial" pitchFamily="34" charset="0"/>
              </a:rPr>
              <a:t>Gangstörung</a:t>
            </a:r>
          </a:p>
          <a:p>
            <a:pPr lvl="1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sz="1600" dirty="0" smtClean="0">
                <a:latin typeface="Arial" pitchFamily="34" charset="0"/>
                <a:cs typeface="Arial" pitchFamily="34" charset="0"/>
              </a:rPr>
              <a:t>Harninkontinenz </a:t>
            </a:r>
          </a:p>
          <a:p>
            <a:pPr lvl="1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sz="1600" dirty="0" smtClean="0">
                <a:latin typeface="Arial" pitchFamily="34" charset="0"/>
                <a:cs typeface="Arial" pitchFamily="34" charset="0"/>
              </a:rPr>
              <a:t>Demenz</a:t>
            </a:r>
          </a:p>
          <a:p>
            <a:pPr>
              <a:lnSpc>
                <a:spcPct val="150000"/>
              </a:lnSpc>
            </a:pPr>
            <a:endParaRPr lang="de-DE" sz="1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1600" dirty="0" smtClean="0">
                <a:latin typeface="Arial" pitchFamily="34" charset="0"/>
                <a:cs typeface="Arial" pitchFamily="34" charset="0"/>
              </a:rPr>
              <a:t>Positiver Indikator für das vorliegen eines NPHs ist die Verbesserung der Symptome nach der Entlastungspunktion</a:t>
            </a:r>
            <a:endParaRPr lang="de-DE" sz="1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1600" dirty="0" smtClean="0">
                <a:latin typeface="Arial" pitchFamily="34" charset="0"/>
                <a:cs typeface="Arial" pitchFamily="34" charset="0"/>
              </a:rPr>
              <a:t>Für die neuropsychologische </a:t>
            </a:r>
            <a:r>
              <a:rPr lang="de-DE" sz="1600" dirty="0">
                <a:latin typeface="Arial" pitchFamily="34" charset="0"/>
                <a:cs typeface="Arial" pitchFamily="34" charset="0"/>
              </a:rPr>
              <a:t>Diagnostik des NPHs sind </a:t>
            </a:r>
            <a:r>
              <a:rPr lang="de-DE" sz="1600" dirty="0" smtClean="0">
                <a:latin typeface="Arial" pitchFamily="34" charset="0"/>
                <a:cs typeface="Arial" pitchFamily="34" charset="0"/>
              </a:rPr>
              <a:t>kaum Testverfahren normiert</a:t>
            </a:r>
          </a:p>
          <a:p>
            <a:pPr>
              <a:lnSpc>
                <a:spcPct val="150000"/>
              </a:lnSpc>
            </a:pPr>
            <a:r>
              <a:rPr lang="de-DE" sz="1600" dirty="0" smtClean="0">
                <a:latin typeface="Arial" pitchFamily="34" charset="0"/>
                <a:cs typeface="Arial" pitchFamily="34" charset="0"/>
              </a:rPr>
              <a:t>Informell </a:t>
            </a:r>
            <a:r>
              <a:rPr lang="de-DE" sz="1600" dirty="0">
                <a:latin typeface="Arial" pitchFamily="34" charset="0"/>
                <a:cs typeface="Arial" pitchFamily="34" charset="0"/>
              </a:rPr>
              <a:t>wird </a:t>
            </a:r>
            <a:r>
              <a:rPr lang="de-DE" sz="1600" dirty="0" smtClean="0">
                <a:latin typeface="Arial" pitchFamily="34" charset="0"/>
                <a:cs typeface="Arial" pitchFamily="34" charset="0"/>
              </a:rPr>
              <a:t>von </a:t>
            </a:r>
            <a:r>
              <a:rPr lang="de-DE" sz="1600" dirty="0">
                <a:latin typeface="Arial" pitchFamily="34" charset="0"/>
                <a:cs typeface="Arial" pitchFamily="34" charset="0"/>
              </a:rPr>
              <a:t>dieser Erkrankung ausgegangen, wenn mindestens eine </a:t>
            </a:r>
            <a:r>
              <a:rPr lang="de-DE" sz="1600" dirty="0" smtClean="0">
                <a:latin typeface="Arial" pitchFamily="34" charset="0"/>
                <a:cs typeface="Arial" pitchFamily="34" charset="0"/>
              </a:rPr>
              <a:t>10- prozentige </a:t>
            </a:r>
            <a:r>
              <a:rPr lang="de-DE" sz="1600" dirty="0">
                <a:latin typeface="Arial" pitchFamily="34" charset="0"/>
                <a:cs typeface="Arial" pitchFamily="34" charset="0"/>
              </a:rPr>
              <a:t>Verbesserung nach einer Lumbalpunktion </a:t>
            </a:r>
            <a:r>
              <a:rPr lang="de-DE" sz="1600" dirty="0" smtClean="0">
                <a:latin typeface="Arial" pitchFamily="34" charset="0"/>
                <a:cs typeface="Arial" pitchFamily="34" charset="0"/>
              </a:rPr>
              <a:t>vorliegt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Methode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de-DE" sz="1400" dirty="0">
                <a:latin typeface="Arial" pitchFamily="34" charset="0"/>
                <a:cs typeface="Arial" pitchFamily="34" charset="0"/>
              </a:rPr>
              <a:t>Testbatterie: </a:t>
            </a:r>
            <a:endParaRPr lang="de-DE" sz="1400" dirty="0" smtClean="0">
              <a:latin typeface="Arial" pitchFamily="34" charset="0"/>
              <a:cs typeface="Arial" pitchFamily="34" charset="0"/>
            </a:endParaRPr>
          </a:p>
          <a:p>
            <a:endParaRPr lang="de-DE" sz="1600" dirty="0" smtClean="0">
              <a:latin typeface="Arial" pitchFamily="34" charset="0"/>
              <a:cs typeface="Arial" pitchFamily="34" charset="0"/>
            </a:endParaRPr>
          </a:p>
          <a:p>
            <a:endParaRPr lang="de-DE" sz="1600" dirty="0">
              <a:latin typeface="Arial" pitchFamily="34" charset="0"/>
              <a:cs typeface="Arial" pitchFamily="34" charset="0"/>
            </a:endParaRPr>
          </a:p>
          <a:p>
            <a:endParaRPr lang="de-DE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e-DE" sz="1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de-DE" sz="14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r>
              <a:rPr lang="de-DE" sz="1400" dirty="0" smtClean="0">
                <a:latin typeface="Arial" pitchFamily="34" charset="0"/>
                <a:cs typeface="Arial" pitchFamily="34" charset="0"/>
              </a:rPr>
              <a:t>Alle </a:t>
            </a:r>
            <a:r>
              <a:rPr lang="de-DE" sz="1400" dirty="0">
                <a:latin typeface="Arial" pitchFamily="34" charset="0"/>
                <a:cs typeface="Arial" pitchFamily="34" charset="0"/>
              </a:rPr>
              <a:t>Probanden wurden im selben zeitlichen Abstand zweimal </a:t>
            </a:r>
            <a:r>
              <a:rPr lang="de-DE" sz="1400" dirty="0" smtClean="0">
                <a:latin typeface="Arial" pitchFamily="34" charset="0"/>
                <a:cs typeface="Arial" pitchFamily="34" charset="0"/>
              </a:rPr>
              <a:t>untersucht.</a:t>
            </a:r>
            <a:endParaRPr lang="de-DE" sz="14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r>
              <a:rPr lang="de-DE" sz="1400" dirty="0">
                <a:latin typeface="Arial" pitchFamily="34" charset="0"/>
                <a:cs typeface="Arial" pitchFamily="34" charset="0"/>
              </a:rPr>
              <a:t>Bei Patienten mit Verdacht auf NPH lag zwischen </a:t>
            </a:r>
            <a:r>
              <a:rPr lang="de-DE" sz="1400" dirty="0" smtClean="0">
                <a:latin typeface="Arial" pitchFamily="34" charset="0"/>
                <a:cs typeface="Arial" pitchFamily="34" charset="0"/>
              </a:rPr>
              <a:t>den Messzeitpunkten </a:t>
            </a:r>
            <a:r>
              <a:rPr lang="de-DE" sz="1400" dirty="0">
                <a:latin typeface="Arial" pitchFamily="34" charset="0"/>
                <a:cs typeface="Arial" pitchFamily="34" charset="0"/>
              </a:rPr>
              <a:t>die </a:t>
            </a:r>
            <a:r>
              <a:rPr lang="de-DE" sz="1400" dirty="0" smtClean="0">
                <a:latin typeface="Arial" pitchFamily="34" charset="0"/>
                <a:cs typeface="Arial" pitchFamily="34" charset="0"/>
              </a:rPr>
              <a:t>Entlastungspunktion.</a:t>
            </a:r>
          </a:p>
          <a:p>
            <a:pPr>
              <a:lnSpc>
                <a:spcPct val="150000"/>
              </a:lnSpc>
            </a:pPr>
            <a:endParaRPr lang="de-DE" sz="1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1400" dirty="0" smtClean="0">
                <a:latin typeface="Arial" pitchFamily="34" charset="0"/>
                <a:cs typeface="Arial" pitchFamily="34" charset="0"/>
              </a:rPr>
              <a:t>Stichprobenumfang: 37 </a:t>
            </a:r>
            <a:r>
              <a:rPr lang="de-DE" sz="1400" dirty="0">
                <a:latin typeface="Arial" pitchFamily="34" charset="0"/>
                <a:cs typeface="Arial" pitchFamily="34" charset="0"/>
              </a:rPr>
              <a:t>Personen (16 Männer; 21 Frauen</a:t>
            </a:r>
            <a:r>
              <a:rPr lang="de-DE" sz="1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de-DE" sz="1400" dirty="0">
                <a:latin typeface="Arial" pitchFamily="34" charset="0"/>
                <a:cs typeface="Arial" pitchFamily="34" charset="0"/>
              </a:rPr>
              <a:t>aufgeteilt in drei Gruppen:</a:t>
            </a:r>
          </a:p>
          <a:p>
            <a:pPr>
              <a:lnSpc>
                <a:spcPct val="150000"/>
              </a:lnSpc>
              <a:buNone/>
            </a:pPr>
            <a:r>
              <a:rPr lang="de-DE" sz="1400" dirty="0">
                <a:latin typeface="Arial" pitchFamily="34" charset="0"/>
                <a:cs typeface="Arial" pitchFamily="34" charset="0"/>
              </a:rPr>
              <a:t>	</a:t>
            </a:r>
            <a:r>
              <a:rPr lang="de-DE" sz="1400" dirty="0" smtClean="0">
                <a:latin typeface="Arial" pitchFamily="34" charset="0"/>
                <a:cs typeface="Arial" pitchFamily="34" charset="0"/>
              </a:rPr>
              <a:t>	NPH-Gruppe</a:t>
            </a:r>
            <a:r>
              <a:rPr lang="de-DE" sz="1400" dirty="0">
                <a:latin typeface="Arial" pitchFamily="34" charset="0"/>
                <a:cs typeface="Arial" pitchFamily="34" charset="0"/>
              </a:rPr>
              <a:t>	  n = 4	</a:t>
            </a:r>
            <a:r>
              <a:rPr lang="de-DE" sz="1400" i="1" dirty="0">
                <a:latin typeface="Arial" pitchFamily="34" charset="0"/>
                <a:cs typeface="Arial" pitchFamily="34" charset="0"/>
              </a:rPr>
              <a:t>M =74,25 Jahre</a:t>
            </a:r>
          </a:p>
          <a:p>
            <a:pPr>
              <a:lnSpc>
                <a:spcPct val="150000"/>
              </a:lnSpc>
              <a:buNone/>
            </a:pPr>
            <a:r>
              <a:rPr lang="de-DE" sz="1400" dirty="0">
                <a:latin typeface="Arial" pitchFamily="34" charset="0"/>
                <a:cs typeface="Arial" pitchFamily="34" charset="0"/>
              </a:rPr>
              <a:t> 	</a:t>
            </a:r>
            <a:r>
              <a:rPr lang="de-DE" sz="1400" dirty="0" smtClean="0">
                <a:latin typeface="Arial" pitchFamily="34" charset="0"/>
                <a:cs typeface="Arial" pitchFamily="34" charset="0"/>
              </a:rPr>
              <a:t>	Placebo-Gruppe</a:t>
            </a:r>
            <a:r>
              <a:rPr lang="de-DE" sz="1400" dirty="0">
                <a:latin typeface="Arial" pitchFamily="34" charset="0"/>
                <a:cs typeface="Arial" pitchFamily="34" charset="0"/>
              </a:rPr>
              <a:t>	  n = 10	</a:t>
            </a:r>
            <a:r>
              <a:rPr lang="de-DE" sz="1400" i="1" dirty="0">
                <a:latin typeface="Arial" pitchFamily="34" charset="0"/>
                <a:cs typeface="Arial" pitchFamily="34" charset="0"/>
              </a:rPr>
              <a:t>M =70,99 Jahre</a:t>
            </a:r>
          </a:p>
          <a:p>
            <a:pPr>
              <a:lnSpc>
                <a:spcPct val="150000"/>
              </a:lnSpc>
              <a:buNone/>
            </a:pPr>
            <a:r>
              <a:rPr lang="de-DE" sz="1400" dirty="0">
                <a:latin typeface="Arial" pitchFamily="34" charset="0"/>
                <a:cs typeface="Arial" pitchFamily="34" charset="0"/>
              </a:rPr>
              <a:t>	</a:t>
            </a:r>
            <a:r>
              <a:rPr lang="de-DE" sz="1400" dirty="0" smtClean="0">
                <a:latin typeface="Arial" pitchFamily="34" charset="0"/>
                <a:cs typeface="Arial" pitchFamily="34" charset="0"/>
              </a:rPr>
              <a:t>	Kontrollgruppe </a:t>
            </a:r>
            <a:r>
              <a:rPr lang="de-DE" sz="1400" dirty="0">
                <a:latin typeface="Arial" pitchFamily="34" charset="0"/>
                <a:cs typeface="Arial" pitchFamily="34" charset="0"/>
              </a:rPr>
              <a:t>	  n = 23 	</a:t>
            </a:r>
            <a:r>
              <a:rPr lang="de-DE" sz="1400" i="1" dirty="0">
                <a:latin typeface="Arial" pitchFamily="34" charset="0"/>
                <a:cs typeface="Arial" pitchFamily="34" charset="0"/>
              </a:rPr>
              <a:t>M =71,96 Jahre</a:t>
            </a:r>
          </a:p>
          <a:p>
            <a:pPr>
              <a:lnSpc>
                <a:spcPct val="150000"/>
              </a:lnSpc>
              <a:buNone/>
            </a:pPr>
            <a:r>
              <a:rPr lang="de-DE" sz="1400" dirty="0" smtClean="0">
                <a:latin typeface="Arial" pitchFamily="34" charset="0"/>
                <a:cs typeface="Arial" pitchFamily="34" charset="0"/>
              </a:rPr>
              <a:t>	Das </a:t>
            </a:r>
            <a:r>
              <a:rPr lang="de-DE" sz="1400" dirty="0">
                <a:latin typeface="Arial" pitchFamily="34" charset="0"/>
                <a:cs typeface="Arial" pitchFamily="34" charset="0"/>
              </a:rPr>
              <a:t>Durchschnittsalter der Probanden betrug 72.41 </a:t>
            </a:r>
            <a:r>
              <a:rPr lang="de-DE" sz="1400" dirty="0" smtClean="0">
                <a:latin typeface="Arial" pitchFamily="34" charset="0"/>
                <a:cs typeface="Arial" pitchFamily="34" charset="0"/>
              </a:rPr>
              <a:t>Jahre (SD 53-93).	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18" b="7461"/>
          <a:stretch/>
        </p:blipFill>
        <p:spPr bwMode="auto">
          <a:xfrm>
            <a:off x="971601" y="2060848"/>
            <a:ext cx="7522496" cy="1330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Ergebnisse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sz="1600" dirty="0" smtClean="0">
              <a:latin typeface="Arial" pitchFamily="34" charset="0"/>
              <a:cs typeface="Arial" pitchFamily="34" charset="0"/>
            </a:endParaRPr>
          </a:p>
          <a:p>
            <a:endParaRPr lang="de-DE" sz="1600" dirty="0">
              <a:latin typeface="Arial" pitchFamily="34" charset="0"/>
              <a:cs typeface="Arial" pitchFamily="34" charset="0"/>
            </a:endParaRPr>
          </a:p>
          <a:p>
            <a:endParaRPr lang="de-DE" sz="1600" dirty="0" smtClean="0">
              <a:latin typeface="Arial" pitchFamily="34" charset="0"/>
              <a:cs typeface="Arial" pitchFamily="34" charset="0"/>
            </a:endParaRPr>
          </a:p>
          <a:p>
            <a:endParaRPr lang="de-DE" sz="1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e-DE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600" dirty="0" smtClean="0">
                <a:latin typeface="Arial" pitchFamily="34" charset="0"/>
                <a:cs typeface="Arial" pitchFamily="34" charset="0"/>
              </a:rPr>
              <a:t>Zwei Test zeigten eine signifikante Verbesserung (ANOVA mit Messwiederholung) nach der Entlastungspunktion</a:t>
            </a:r>
          </a:p>
          <a:p>
            <a:pPr marL="0" indent="0">
              <a:buNone/>
            </a:pPr>
            <a:endParaRPr lang="de-DE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DE" dirty="0" smtClean="0"/>
              <a:t>	</a:t>
            </a:r>
            <a:endParaRPr lang="de-DE" dirty="0"/>
          </a:p>
        </p:txBody>
      </p:sp>
      <p:pic>
        <p:nvPicPr>
          <p:cNvPr id="1027" name="Diagramm 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9885" y="4437112"/>
            <a:ext cx="4032448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Diagramm 9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65843" y="4437112"/>
            <a:ext cx="403860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feld 10"/>
          <p:cNvSpPr txBox="1"/>
          <p:nvPr/>
        </p:nvSpPr>
        <p:spPr>
          <a:xfrm>
            <a:off x="499274" y="3928901"/>
            <a:ext cx="17303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>
                <a:latin typeface="Arial" pitchFamily="34" charset="0"/>
                <a:cs typeface="Arial" pitchFamily="34" charset="0"/>
              </a:rPr>
              <a:t>Timed</a:t>
            </a:r>
            <a:r>
              <a:rPr lang="de-D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400" dirty="0" smtClean="0">
                <a:latin typeface="Arial" pitchFamily="34" charset="0"/>
                <a:cs typeface="Arial" pitchFamily="34" charset="0"/>
              </a:rPr>
              <a:t>Walking Test</a:t>
            </a:r>
            <a:endParaRPr lang="de-DE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565843" y="3933056"/>
            <a:ext cx="2135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latin typeface="Arial" pitchFamily="34" charset="0"/>
                <a:cs typeface="Arial" pitchFamily="34" charset="0"/>
              </a:rPr>
              <a:t>Paarassoziationslerntest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976236"/>
              </p:ext>
            </p:extLst>
          </p:nvPr>
        </p:nvGraphicFramePr>
        <p:xfrm>
          <a:off x="611561" y="1484784"/>
          <a:ext cx="7848871" cy="14420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5912"/>
                <a:gridCol w="1130111"/>
                <a:gridCol w="1193908"/>
                <a:gridCol w="1112240"/>
                <a:gridCol w="2216700"/>
              </a:tblGrid>
              <a:tr h="1184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Gruppe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</a:t>
                      </a:r>
                      <a:endParaRPr lang="de-DE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Personen über 10 %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Kontrollgruppe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(n=23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4,23 %                          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-59,00 %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22,45 %</a:t>
                      </a:r>
                      <a:endParaRPr lang="de-DE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Placebo-Gruppe  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(n=10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17,40 %                     </a:t>
                      </a:r>
                      <a:endParaRPr lang="de-DE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-4,65 %</a:t>
                      </a:r>
                      <a:endParaRPr lang="de-DE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29,30 %</a:t>
                      </a:r>
                      <a:endParaRPr lang="de-DE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NPH-Gruppe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(n=4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18,53 %                        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-0,88 %</a:t>
                      </a:r>
                      <a:endParaRPr lang="de-DE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32,25 %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Diskussion &amp; Ausblick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600" dirty="0" smtClean="0">
                <a:latin typeface="Arial" pitchFamily="34" charset="0"/>
                <a:cs typeface="Arial" pitchFamily="34" charset="0"/>
              </a:rPr>
              <a:t>Erhöhung des </a:t>
            </a:r>
            <a:r>
              <a:rPr lang="de-DE" sz="1600" dirty="0" smtClean="0">
                <a:latin typeface="Arial" pitchFamily="34" charset="0"/>
                <a:cs typeface="Arial" pitchFamily="34" charset="0"/>
              </a:rPr>
              <a:t>Cut-Off </a:t>
            </a:r>
            <a:r>
              <a:rPr lang="de-DE" sz="1600" dirty="0" smtClean="0">
                <a:latin typeface="Arial" pitchFamily="34" charset="0"/>
                <a:cs typeface="Arial" pitchFamily="34" charset="0"/>
              </a:rPr>
              <a:t>Werts auf 15 % für die </a:t>
            </a:r>
            <a:r>
              <a:rPr lang="de-DE" sz="1600" dirty="0" smtClean="0">
                <a:latin typeface="Arial" pitchFamily="34" charset="0"/>
                <a:cs typeface="Arial" pitchFamily="34" charset="0"/>
              </a:rPr>
              <a:t>Testbatterie</a:t>
            </a:r>
            <a:endParaRPr lang="de-DE" sz="1600" dirty="0" smtClean="0">
              <a:latin typeface="Arial" pitchFamily="34" charset="0"/>
              <a:cs typeface="Arial" pitchFamily="34" charset="0"/>
            </a:endParaRPr>
          </a:p>
          <a:p>
            <a:endParaRPr lang="de-DE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600" dirty="0">
                <a:latin typeface="Arial" pitchFamily="34" charset="0"/>
                <a:cs typeface="Arial" pitchFamily="34" charset="0"/>
              </a:rPr>
              <a:t>B</a:t>
            </a:r>
            <a:r>
              <a:rPr lang="de-DE" sz="1600" dirty="0" smtClean="0">
                <a:latin typeface="Arial" pitchFamily="34" charset="0"/>
                <a:cs typeface="Arial" pitchFamily="34" charset="0"/>
              </a:rPr>
              <a:t>esondere Wertung von spezifischen Tests z.B. Erhöhung der Laufgeschwindigkeit und des </a:t>
            </a:r>
            <a:r>
              <a:rPr lang="de-DE" sz="1600" dirty="0" smtClean="0">
                <a:latin typeface="Arial" pitchFamily="34" charset="0"/>
                <a:cs typeface="Arial" pitchFamily="34" charset="0"/>
              </a:rPr>
              <a:t>Paarassoziationslerntest</a:t>
            </a:r>
            <a:endParaRPr lang="de-DE" sz="1600" dirty="0" smtClean="0">
              <a:latin typeface="Arial" pitchFamily="34" charset="0"/>
              <a:cs typeface="Arial" pitchFamily="34" charset="0"/>
            </a:endParaRPr>
          </a:p>
          <a:p>
            <a:endParaRPr lang="de-DE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600" dirty="0" smtClean="0">
                <a:latin typeface="Arial" pitchFamily="34" charset="0"/>
                <a:cs typeface="Arial" pitchFamily="34" charset="0"/>
              </a:rPr>
              <a:t>Ferner konnte gezeigt werden, </a:t>
            </a:r>
            <a:r>
              <a:rPr lang="de-DE" sz="1600" dirty="0">
                <a:latin typeface="Arial" pitchFamily="34" charset="0"/>
                <a:cs typeface="Arial" pitchFamily="34" charset="0"/>
              </a:rPr>
              <a:t>dass die Dauer und der Umfang der Testbatterie keine Überforderung für die Patienten </a:t>
            </a:r>
            <a:r>
              <a:rPr lang="de-DE" sz="1600" dirty="0" smtClean="0">
                <a:latin typeface="Arial" pitchFamily="34" charset="0"/>
                <a:cs typeface="Arial" pitchFamily="34" charset="0"/>
              </a:rPr>
              <a:t>darstellte. </a:t>
            </a:r>
            <a:endParaRPr lang="de-DE" sz="1600" dirty="0" smtClean="0">
              <a:latin typeface="Arial" pitchFamily="34" charset="0"/>
              <a:cs typeface="Arial" pitchFamily="34" charset="0"/>
            </a:endParaRPr>
          </a:p>
          <a:p>
            <a:endParaRPr lang="de-DE" sz="1600" dirty="0">
              <a:latin typeface="Arial" pitchFamily="34" charset="0"/>
              <a:cs typeface="Arial" pitchFamily="34" charset="0"/>
            </a:endParaRPr>
          </a:p>
          <a:p>
            <a:endParaRPr lang="de-DE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e-DE" sz="16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de-DE" sz="1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DE" sz="1400" dirty="0" smtClean="0">
                <a:latin typeface="Arial" panose="020B0604020202020204" pitchFamily="34" charset="0"/>
                <a:cs typeface="Arial" pitchFamily="34" charset="0"/>
              </a:rPr>
              <a:t>Quellen:</a:t>
            </a:r>
          </a:p>
          <a:p>
            <a:pPr>
              <a:buNone/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Kiefer, M. &amp; Unterberg, A. (2012). The differential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diagnosis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normal-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pressure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Hydrocephalus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Deutsches Ärzteblatt International, 109 (1-2),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15-26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de-DE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Folie 1 - &amp;quot;Neuropsychologische Diagnostik beim NPH:  Ab wann kann nach einer Entlastungspunktion von diagnoserelevanter Verbes&quot;/&gt;&lt;property id=&quot;20307&quot; value=&quot;256&quot;/&gt;&lt;/object&gt;&lt;object type=&quot;3&quot; unique_id=&quot;10005&quot;&gt;&lt;property id=&quot;20148&quot; value=&quot;5&quot;/&gt;&lt;property id=&quot;20300&quot; value=&quot;Folie 2 - &amp;quot;Hintergrund&amp;quot;&quot;/&gt;&lt;property id=&quot;20307&quot; value=&quot;257&quot;/&gt;&lt;/object&gt;&lt;object type=&quot;3&quot; unique_id=&quot;10006&quot;&gt;&lt;property id=&quot;20148&quot; value=&quot;5&quot;/&gt;&lt;property id=&quot;20300&quot; value=&quot;Folie 3 - &amp;quot;Methode&amp;quot;&quot;/&gt;&lt;property id=&quot;20307&quot; value=&quot;258&quot;/&gt;&lt;/object&gt;&lt;object type=&quot;3&quot; unique_id=&quot;10007&quot;&gt;&lt;property id=&quot;20148&quot; value=&quot;5&quot;/&gt;&lt;property id=&quot;20300&quot; value=&quot;Folie 4 - &amp;quot;Ergebnisse&amp;quot;&quot;/&gt;&lt;property id=&quot;20307&quot; value=&quot;259&quot;/&gt;&lt;/object&gt;&lt;object type=&quot;3&quot; unique_id=&quot;10008&quot;&gt;&lt;property id=&quot;20148&quot; value=&quot;5&quot;/&gt;&lt;property id=&quot;20300&quot; value=&quot;Folie 5 - &amp;quot;Diskussion &amp;amp; Ausblick&amp;quot;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292</Words>
  <Application>Microsoft Office PowerPoint</Application>
  <PresentationFormat>Bildschirmpräsentation (4:3)</PresentationFormat>
  <Paragraphs>73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Larissa-Design</vt:lpstr>
      <vt:lpstr>Neuropsychologische Diagnostik beim NPH:  Ab wann kann nach einer Entlastungspunktion von diagnoserelevanter Verbesserung der Leistung gesprochen werden?</vt:lpstr>
      <vt:lpstr>Hintergrund</vt:lpstr>
      <vt:lpstr>Methode</vt:lpstr>
      <vt:lpstr>Ergebnisse</vt:lpstr>
      <vt:lpstr>Diskussion &amp; Ausblick</vt:lpstr>
    </vt:vector>
  </TitlesOfParts>
  <Company>Universitätsbibliothek Kassel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Neuropsychologische Diagnostik beim NPH:  Ab wann kann nach einer Entlastungspunktion von diagnoserelevanter Verbesserung der Leistung gesprochen werden?</dc:title>
  <dc:creator>MMT</dc:creator>
  <cp:lastModifiedBy>Funda</cp:lastModifiedBy>
  <cp:revision>35</cp:revision>
  <dcterms:created xsi:type="dcterms:W3CDTF">2014-09-14T10:19:31Z</dcterms:created>
  <dcterms:modified xsi:type="dcterms:W3CDTF">2014-09-18T19:56:50Z</dcterms:modified>
</cp:coreProperties>
</file>