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80" r:id="rId3"/>
    <p:sldId id="286" r:id="rId4"/>
    <p:sldId id="287" r:id="rId5"/>
    <p:sldId id="275" r:id="rId6"/>
    <p:sldId id="276" r:id="rId7"/>
    <p:sldId id="273" r:id="rId8"/>
    <p:sldId id="261" r:id="rId9"/>
    <p:sldId id="278" r:id="rId10"/>
    <p:sldId id="279" r:id="rId11"/>
    <p:sldId id="272" r:id="rId12"/>
    <p:sldId id="283" r:id="rId13"/>
    <p:sldId id="282" r:id="rId14"/>
    <p:sldId id="284" r:id="rId15"/>
    <p:sldId id="285" r:id="rId16"/>
    <p:sldId id="28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56" d="100"/>
          <a:sy n="156" d="100"/>
        </p:scale>
        <p:origin x="108"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de-DE"/>
              <a:t>Mastertitelformat bearbeiten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20B45DB-FD97-488A-A5F2-7F845A3CB794}" type="datetimeFigureOut">
              <a:rPr lang="de-DE" smtClean="0"/>
              <a:t>21.09.2019</a:t>
            </a:fld>
            <a:endParaRPr lang="de-DE"/>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C6BE742-2BD6-4DDC-91C1-4B6245D90DBC}"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0396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20B45DB-FD97-488A-A5F2-7F845A3CB794}"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87395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20B45DB-FD97-488A-A5F2-7F845A3CB794}"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1574031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20B45DB-FD97-488A-A5F2-7F845A3CB794}"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354430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de-DE"/>
              <a:t>Mastertitelformat bearbeiten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20B45DB-FD97-488A-A5F2-7F845A3CB794}"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6BE742-2BD6-4DDC-91C1-4B6245D90DBC}"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224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20B45DB-FD97-488A-A5F2-7F845A3CB794}"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490847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de-DE"/>
              <a:t>Mastertextformat bearbeiten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20B45DB-FD97-488A-A5F2-7F845A3CB794}" type="datetimeFigureOut">
              <a:rPr lang="de-DE" smtClean="0"/>
              <a:t>21.09.2019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528950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20B45DB-FD97-488A-A5F2-7F845A3CB794}" type="datetimeFigureOut">
              <a:rPr lang="de-DE" smtClean="0"/>
              <a:t>21.09.2019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367349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B45DB-FD97-488A-A5F2-7F845A3CB794}" type="datetimeFigureOut">
              <a:rPr lang="de-DE" smtClean="0"/>
              <a:t>21.09.2019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256670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420B45DB-FD97-488A-A5F2-7F845A3CB794}"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3450841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420B45DB-FD97-488A-A5F2-7F845A3CB794}"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6BE742-2BD6-4DDC-91C1-4B6245D90DBC}" type="slidenum">
              <a:rPr lang="de-DE" smtClean="0"/>
              <a:t>‹Nr.›</a:t>
            </a:fld>
            <a:endParaRPr lang="de-DE"/>
          </a:p>
        </p:txBody>
      </p:sp>
    </p:spTree>
    <p:extLst>
      <p:ext uri="{BB962C8B-B14F-4D97-AF65-F5344CB8AC3E}">
        <p14:creationId xmlns:p14="http://schemas.microsoft.com/office/powerpoint/2010/main" val="3031890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20B45DB-FD97-488A-A5F2-7F845A3CB794}" type="datetimeFigureOut">
              <a:rPr lang="de-DE" smtClean="0"/>
              <a:t>21.09.2019</a:t>
            </a:fld>
            <a:endParaRPr lang="de-DE"/>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de-DE"/>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C6BE742-2BD6-4DDC-91C1-4B6245D90DBC}" type="slidenum">
              <a:rPr lang="de-DE" smtClean="0"/>
              <a:t>‹Nr.›</a:t>
            </a:fld>
            <a:endParaRPr lang="de-DE"/>
          </a:p>
        </p:txBody>
      </p:sp>
    </p:spTree>
    <p:extLst>
      <p:ext uri="{BB962C8B-B14F-4D97-AF65-F5344CB8AC3E}">
        <p14:creationId xmlns:p14="http://schemas.microsoft.com/office/powerpoint/2010/main" val="302461633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err="1"/>
              <a:t>Reboundeffekte</a:t>
            </a:r>
            <a:endParaRPr lang="de-DE" dirty="0"/>
          </a:p>
        </p:txBody>
      </p:sp>
      <p:sp>
        <p:nvSpPr>
          <p:cNvPr id="3" name="Untertitel 2"/>
          <p:cNvSpPr>
            <a:spLocks noGrp="1"/>
          </p:cNvSpPr>
          <p:nvPr>
            <p:ph type="subTitle" idx="1"/>
          </p:nvPr>
        </p:nvSpPr>
        <p:spPr/>
        <p:txBody>
          <a:bodyPr/>
          <a:lstStyle/>
          <a:p>
            <a:pPr lvl="0"/>
            <a:r>
              <a:rPr lang="de-DE" dirty="0">
                <a:solidFill>
                  <a:prstClr val="black"/>
                </a:solidFill>
              </a:rPr>
              <a:t>REBOUND (engl.) = RÜCKSCHLAG oder RÜCKPRALL </a:t>
            </a:r>
          </a:p>
          <a:p>
            <a:endParaRPr lang="de-DE" dirty="0"/>
          </a:p>
        </p:txBody>
      </p:sp>
    </p:spTree>
    <p:extLst>
      <p:ext uri="{BB962C8B-B14F-4D97-AF65-F5344CB8AC3E}">
        <p14:creationId xmlns:p14="http://schemas.microsoft.com/office/powerpoint/2010/main" val="100405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82988" y="433386"/>
            <a:ext cx="4722811" cy="1325563"/>
          </a:xfrm>
        </p:spPr>
        <p:txBody>
          <a:bodyPr/>
          <a:lstStyle/>
          <a:p>
            <a:pPr algn="ctr"/>
            <a:r>
              <a:rPr lang="de-DE" dirty="0" err="1"/>
              <a:t>Reboundeffekte</a:t>
            </a:r>
            <a:endParaRPr lang="de-DE" dirty="0"/>
          </a:p>
        </p:txBody>
      </p:sp>
      <p:grpSp>
        <p:nvGrpSpPr>
          <p:cNvPr id="17" name="Gruppieren 16"/>
          <p:cNvGrpSpPr/>
          <p:nvPr/>
        </p:nvGrpSpPr>
        <p:grpSpPr>
          <a:xfrm>
            <a:off x="1089023" y="1758949"/>
            <a:ext cx="8953502" cy="4476749"/>
            <a:chOff x="1079498" y="1758950"/>
            <a:chExt cx="8953502" cy="4476749"/>
          </a:xfrm>
        </p:grpSpPr>
        <p:sp>
          <p:nvSpPr>
            <p:cNvPr id="13" name="Würfel 12"/>
            <p:cNvSpPr/>
            <p:nvPr/>
          </p:nvSpPr>
          <p:spPr>
            <a:xfrm rot="16200000">
              <a:off x="4862512" y="-2014538"/>
              <a:ext cx="1397000" cy="8943976"/>
            </a:xfrm>
            <a:prstGeom prst="cube">
              <a:avLst/>
            </a:prstGeom>
            <a:gradFill>
              <a:gsLst>
                <a:gs pos="63000">
                  <a:srgbClr val="FF7A00"/>
                </a:gs>
                <a:gs pos="0">
                  <a:srgbClr val="FFA800"/>
                </a:gs>
                <a:gs pos="0">
                  <a:srgbClr val="FFE400"/>
                </a:gs>
                <a:gs pos="97000">
                  <a:srgbClr val="FF03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ln>
                    <a:solidFill>
                      <a:sysClr val="windowText" lastClr="000000"/>
                    </a:solidFill>
                  </a:ln>
                  <a:solidFill>
                    <a:schemeClr val="tx1"/>
                  </a:solidFill>
                </a:rPr>
                <a:t> </a:t>
              </a:r>
            </a:p>
          </p:txBody>
        </p:sp>
        <p:sp>
          <p:nvSpPr>
            <p:cNvPr id="11" name="Würfel 10"/>
            <p:cNvSpPr/>
            <p:nvPr/>
          </p:nvSpPr>
          <p:spPr>
            <a:xfrm rot="16200000">
              <a:off x="3086101" y="1409698"/>
              <a:ext cx="1320800" cy="5333999"/>
            </a:xfrm>
            <a:prstGeom prst="cube">
              <a:avLst/>
            </a:prstGeom>
            <a:solidFill>
              <a:srgbClr val="FFC00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Würfel 9"/>
            <p:cNvSpPr/>
            <p:nvPr/>
          </p:nvSpPr>
          <p:spPr>
            <a:xfrm rot="16200000">
              <a:off x="4146549" y="1835148"/>
              <a:ext cx="1333500" cy="7467602"/>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Rechteck 6"/>
            <p:cNvSpPr/>
            <p:nvPr/>
          </p:nvSpPr>
          <p:spPr>
            <a:xfrm>
              <a:off x="1536699" y="5378448"/>
              <a:ext cx="6921503" cy="7239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b="1" dirty="0">
                  <a:solidFill>
                    <a:schemeClr val="tx1"/>
                  </a:solidFill>
                </a:rPr>
                <a:t>ENERGIE/RESSOURCENVERBRAUCH VOR EFFIZIENZSTEIGERUNG</a:t>
              </a:r>
            </a:p>
          </p:txBody>
        </p:sp>
        <p:sp>
          <p:nvSpPr>
            <p:cNvPr id="12" name="Rechteck 11"/>
            <p:cNvSpPr/>
            <p:nvPr/>
          </p:nvSpPr>
          <p:spPr>
            <a:xfrm>
              <a:off x="1536699" y="3836562"/>
              <a:ext cx="4724402" cy="8104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de-DE" b="1" dirty="0">
                  <a:solidFill>
                    <a:schemeClr val="tx1"/>
                  </a:solidFill>
                </a:rPr>
                <a:t>ENERGIE/RESSOURCEN</a:t>
              </a:r>
              <a:br>
                <a:rPr lang="de-DE" b="1" dirty="0">
                  <a:solidFill>
                    <a:schemeClr val="tx1"/>
                  </a:solidFill>
                </a:rPr>
              </a:br>
              <a:r>
                <a:rPr lang="de-DE" b="1" dirty="0">
                  <a:solidFill>
                    <a:schemeClr val="tx1"/>
                  </a:solidFill>
                </a:rPr>
                <a:t>VERBRAUCH NACH EFFIZIENZSTEIGERUNG</a:t>
              </a:r>
            </a:p>
          </p:txBody>
        </p:sp>
        <p:sp>
          <p:nvSpPr>
            <p:cNvPr id="14" name="Rechteck 13"/>
            <p:cNvSpPr/>
            <p:nvPr/>
          </p:nvSpPr>
          <p:spPr>
            <a:xfrm>
              <a:off x="1536700" y="2222499"/>
              <a:ext cx="3375971" cy="8104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r>
                <a:rPr lang="de-DE" b="1" dirty="0">
                  <a:solidFill>
                    <a:schemeClr val="tx1"/>
                  </a:solidFill>
                </a:rPr>
                <a:t>ENERGIE/</a:t>
              </a:r>
            </a:p>
            <a:p>
              <a:r>
                <a:rPr lang="de-DE" b="1" dirty="0">
                  <a:solidFill>
                    <a:schemeClr val="tx1"/>
                  </a:solidFill>
                </a:rPr>
                <a:t>RESSOURCENVERBRAUCH</a:t>
              </a:r>
              <a:endParaRPr lang="de-DE" sz="1400" b="1" dirty="0">
                <a:solidFill>
                  <a:schemeClr val="tx1"/>
                </a:solidFill>
              </a:endParaRPr>
            </a:p>
          </p:txBody>
        </p:sp>
      </p:grpSp>
      <p:sp>
        <p:nvSpPr>
          <p:cNvPr id="15" name="Kreuz 14"/>
          <p:cNvSpPr/>
          <p:nvPr/>
        </p:nvSpPr>
        <p:spPr>
          <a:xfrm>
            <a:off x="5474493" y="2395960"/>
            <a:ext cx="469900" cy="463549"/>
          </a:xfrm>
          <a:prstGeom prst="plus">
            <a:avLst>
              <a:gd name="adj" fmla="val 48068"/>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9" name="Rechteck 18"/>
          <p:cNvSpPr/>
          <p:nvPr/>
        </p:nvSpPr>
        <p:spPr>
          <a:xfrm>
            <a:off x="6423026" y="2222498"/>
            <a:ext cx="3470004" cy="810475"/>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r>
              <a:rPr lang="de-DE" b="1" dirty="0">
                <a:solidFill>
                  <a:schemeClr val="tx1"/>
                </a:solidFill>
              </a:rPr>
              <a:t>DIREKTER/ INDIREKTER REBOUND  BACKFIRE</a:t>
            </a:r>
            <a:endParaRPr lang="de-DE" sz="1400" b="1" dirty="0">
              <a:solidFill>
                <a:schemeClr val="tx1"/>
              </a:solidFill>
            </a:endParaRPr>
          </a:p>
        </p:txBody>
      </p:sp>
    </p:spTree>
    <p:extLst>
      <p:ext uri="{BB962C8B-B14F-4D97-AF65-F5344CB8AC3E}">
        <p14:creationId xmlns:p14="http://schemas.microsoft.com/office/powerpoint/2010/main" val="345264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Beispiele für </a:t>
            </a:r>
            <a:r>
              <a:rPr lang="de-DE" dirty="0" err="1"/>
              <a:t>Reboundeffekte</a:t>
            </a:r>
            <a:endParaRPr lang="de-DE" dirty="0"/>
          </a:p>
        </p:txBody>
      </p:sp>
      <p:sp>
        <p:nvSpPr>
          <p:cNvPr id="3" name="Inhaltsplatzhalter 2"/>
          <p:cNvSpPr>
            <a:spLocks noGrp="1"/>
          </p:cNvSpPr>
          <p:nvPr>
            <p:ph idx="1"/>
          </p:nvPr>
        </p:nvSpPr>
        <p:spPr/>
        <p:txBody>
          <a:bodyPr>
            <a:normAutofit/>
          </a:bodyPr>
          <a:lstStyle/>
          <a:p>
            <a:pPr marL="0" indent="0">
              <a:buNone/>
            </a:pPr>
            <a:r>
              <a:rPr lang="de-DE" dirty="0"/>
              <a:t>Auto: 			stärkerer Motor – mehr Verbrauch </a:t>
            </a:r>
          </a:p>
          <a:p>
            <a:pPr marL="0" indent="0">
              <a:buNone/>
            </a:pPr>
            <a:r>
              <a:rPr lang="de-DE" dirty="0"/>
              <a:t>			mehr Komfort - größere Distanzen </a:t>
            </a:r>
          </a:p>
          <a:p>
            <a:pPr marL="0" indent="0">
              <a:buNone/>
            </a:pPr>
            <a:r>
              <a:rPr lang="de-DE" dirty="0"/>
              <a:t>			mehr Sicherheit – höheres  Gewicht</a:t>
            </a:r>
          </a:p>
          <a:p>
            <a:pPr marL="0" indent="0">
              <a:buNone/>
            </a:pPr>
            <a:r>
              <a:rPr lang="de-DE" dirty="0"/>
              <a:t>Heizung: 		höherer Wirkungsgrad</a:t>
            </a:r>
          </a:p>
          <a:p>
            <a:pPr marL="0" indent="0">
              <a:buNone/>
            </a:pPr>
            <a:r>
              <a:rPr lang="de-DE" dirty="0"/>
              <a:t>Licht: 			mehr Energieeffizienz</a:t>
            </a:r>
          </a:p>
          <a:p>
            <a:pPr marL="0" indent="0">
              <a:buNone/>
            </a:pPr>
            <a:r>
              <a:rPr lang="de-DE" dirty="0"/>
              <a:t>Flugzeug:		günstigere Preise</a:t>
            </a:r>
          </a:p>
        </p:txBody>
      </p:sp>
    </p:spTree>
    <p:extLst>
      <p:ext uri="{BB962C8B-B14F-4D97-AF65-F5344CB8AC3E}">
        <p14:creationId xmlns:p14="http://schemas.microsoft.com/office/powerpoint/2010/main" val="3294068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Finanzielle </a:t>
            </a:r>
            <a:r>
              <a:rPr lang="de-DE" dirty="0" err="1"/>
              <a:t>Reboundeffekte</a:t>
            </a:r>
            <a:endParaRPr lang="de-DE" dirty="0"/>
          </a:p>
        </p:txBody>
      </p:sp>
      <p:sp>
        <p:nvSpPr>
          <p:cNvPr id="3" name="Inhaltsplatzhalter 2"/>
          <p:cNvSpPr>
            <a:spLocks noGrp="1"/>
          </p:cNvSpPr>
          <p:nvPr>
            <p:ph idx="1"/>
          </p:nvPr>
        </p:nvSpPr>
        <p:spPr/>
        <p:txBody>
          <a:bodyPr>
            <a:normAutofit/>
          </a:bodyPr>
          <a:lstStyle/>
          <a:p>
            <a:pPr lvl="0"/>
            <a:endParaRPr lang="de-DE" sz="1400" b="1" dirty="0">
              <a:solidFill>
                <a:prstClr val="black"/>
              </a:solidFill>
            </a:endParaRPr>
          </a:p>
          <a:p>
            <a:pPr marL="0" lvl="0" indent="0">
              <a:buNone/>
            </a:pPr>
            <a:r>
              <a:rPr lang="de-DE" dirty="0">
                <a:solidFill>
                  <a:prstClr val="black"/>
                </a:solidFill>
              </a:rPr>
              <a:t>Finanzielle </a:t>
            </a:r>
            <a:r>
              <a:rPr lang="de-DE" dirty="0" err="1">
                <a:solidFill>
                  <a:prstClr val="black"/>
                </a:solidFill>
              </a:rPr>
              <a:t>Reboundeffekte</a:t>
            </a:r>
            <a:r>
              <a:rPr lang="de-DE" dirty="0">
                <a:solidFill>
                  <a:prstClr val="black"/>
                </a:solidFill>
              </a:rPr>
              <a:t> entstehen, wenn das Einkommen steigt. </a:t>
            </a:r>
          </a:p>
          <a:p>
            <a:pPr marL="0" lvl="0" indent="0">
              <a:buNone/>
            </a:pPr>
            <a:r>
              <a:rPr lang="de-DE" dirty="0">
                <a:solidFill>
                  <a:prstClr val="black"/>
                </a:solidFill>
              </a:rPr>
              <a:t>Mehr Geld          		mehr Konsum. </a:t>
            </a:r>
          </a:p>
          <a:p>
            <a:pPr marL="0" lvl="0" indent="0">
              <a:buNone/>
            </a:pPr>
            <a:r>
              <a:rPr lang="de-DE" dirty="0">
                <a:solidFill>
                  <a:prstClr val="black"/>
                </a:solidFill>
              </a:rPr>
              <a:t>Mehr Konsum        	mehr Produktion</a:t>
            </a:r>
          </a:p>
          <a:p>
            <a:pPr marL="0" lvl="0" indent="0">
              <a:buNone/>
            </a:pPr>
            <a:endParaRPr lang="de-DE" dirty="0">
              <a:solidFill>
                <a:prstClr val="black"/>
              </a:solidFill>
            </a:endParaRPr>
          </a:p>
          <a:p>
            <a:pPr marL="0" lvl="0" indent="0">
              <a:buNone/>
            </a:pPr>
            <a:endParaRPr lang="de-DE" dirty="0">
              <a:solidFill>
                <a:prstClr val="black"/>
              </a:solidFill>
            </a:endParaRPr>
          </a:p>
          <a:p>
            <a:pPr marL="0" lvl="0" indent="0">
              <a:buNone/>
            </a:pPr>
            <a:r>
              <a:rPr lang="de-DE" dirty="0">
                <a:solidFill>
                  <a:prstClr val="black"/>
                </a:solidFill>
              </a:rPr>
              <a:t>Trotz gestiegener Effizienz werden so mehr Energie und Rohstoffe benötigt. </a:t>
            </a:r>
          </a:p>
          <a:p>
            <a:pPr marL="0" lvl="0" indent="0">
              <a:buNone/>
            </a:pPr>
            <a:endParaRPr lang="de-DE" dirty="0">
              <a:solidFill>
                <a:prstClr val="black"/>
              </a:solidFill>
            </a:endParaRPr>
          </a:p>
          <a:p>
            <a:pPr marL="0" lvl="0" indent="0">
              <a:buNone/>
            </a:pPr>
            <a:endParaRPr lang="de-DE" dirty="0">
              <a:solidFill>
                <a:prstClr val="black"/>
              </a:solidFill>
            </a:endParaRPr>
          </a:p>
          <a:p>
            <a:pPr lvl="0"/>
            <a:endParaRPr lang="de-DE"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endParaRPr lang="de-DE" dirty="0"/>
          </a:p>
        </p:txBody>
      </p:sp>
      <p:sp>
        <p:nvSpPr>
          <p:cNvPr id="4" name="Pfeil nach rechts 3"/>
          <p:cNvSpPr/>
          <p:nvPr/>
        </p:nvSpPr>
        <p:spPr>
          <a:xfrm>
            <a:off x="3311881" y="2768431"/>
            <a:ext cx="355600" cy="18948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Pfeil nach rechts 4"/>
          <p:cNvSpPr/>
          <p:nvPr/>
        </p:nvSpPr>
        <p:spPr>
          <a:xfrm>
            <a:off x="3311881" y="3239516"/>
            <a:ext cx="355600" cy="18948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Pfeil nach rechts 5"/>
          <p:cNvSpPr/>
          <p:nvPr/>
        </p:nvSpPr>
        <p:spPr>
          <a:xfrm rot="5400000">
            <a:off x="3985834" y="3955155"/>
            <a:ext cx="355600" cy="18948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Pfeil nach rechts 6"/>
          <p:cNvSpPr/>
          <p:nvPr/>
        </p:nvSpPr>
        <p:spPr>
          <a:xfrm rot="5400000">
            <a:off x="5509834" y="3955155"/>
            <a:ext cx="355600" cy="18948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21225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Transformationseffekte</a:t>
            </a:r>
          </a:p>
        </p:txBody>
      </p:sp>
      <p:sp>
        <p:nvSpPr>
          <p:cNvPr id="3" name="Inhaltsplatzhalter 2"/>
          <p:cNvSpPr>
            <a:spLocks noGrp="1"/>
          </p:cNvSpPr>
          <p:nvPr>
            <p:ph idx="1"/>
          </p:nvPr>
        </p:nvSpPr>
        <p:spPr/>
        <p:txBody>
          <a:bodyPr>
            <a:normAutofit fontScale="55000" lnSpcReduction="20000"/>
          </a:bodyPr>
          <a:lstStyle/>
          <a:p>
            <a:pPr marL="0" indent="0">
              <a:buNone/>
            </a:pPr>
            <a:r>
              <a:rPr lang="de-DE" sz="3700" dirty="0"/>
              <a:t>Durch neue Technologien, die Geräte effizienter machen, ändern sich auch das Verhalten der Nutzer, ihre Konsumgewohnheiten und soziale Normen und Werte. </a:t>
            </a:r>
          </a:p>
          <a:p>
            <a:pPr>
              <a:buFont typeface="Wingdings" panose="05000000000000000000" pitchFamily="2" charset="2"/>
              <a:buChar char="Ø"/>
            </a:pPr>
            <a:r>
              <a:rPr lang="de-DE" sz="3700" dirty="0"/>
              <a:t>Der Handyvertrag garantiert jedes Jahr ein neues Smartphone ohne zusätzliche Kosten. Deshalb hat sich die Nutzungsdauer entsprechend verkürzt. Es ist nun normal, ein Handy nach einem Jahr in den Schrank zu legen und ein neues zu nutzen.</a:t>
            </a:r>
          </a:p>
          <a:p>
            <a:pPr>
              <a:buFont typeface="Wingdings" panose="05000000000000000000" pitchFamily="2" charset="2"/>
              <a:buChar char="Ø"/>
            </a:pPr>
            <a:r>
              <a:rPr lang="de-DE" sz="3700" dirty="0"/>
              <a:t>Als es noch kein Telefon gab, haben sich die Menschen spontan besucht. Heute meldet man sich vorher telefonisch an, weil es zur sozialen Norm wurde.</a:t>
            </a:r>
          </a:p>
          <a:p>
            <a:pPr>
              <a:buFont typeface="Wingdings" panose="05000000000000000000" pitchFamily="2" charset="2"/>
              <a:buChar char="Ø"/>
            </a:pPr>
            <a:r>
              <a:rPr lang="de-DE" sz="3700" dirty="0"/>
              <a:t>Seitdem das Fliegen billig ist, steigt der Flugverkehr stetig an. Es ist normal, für ein Wochenende nach London zu fliegen.</a:t>
            </a:r>
          </a:p>
        </p:txBody>
      </p:sp>
    </p:spTree>
    <p:extLst>
      <p:ext uri="{BB962C8B-B14F-4D97-AF65-F5344CB8AC3E}">
        <p14:creationId xmlns:p14="http://schemas.microsoft.com/office/powerpoint/2010/main" val="1093719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Mentaler Rebound</a:t>
            </a:r>
          </a:p>
        </p:txBody>
      </p:sp>
      <p:sp>
        <p:nvSpPr>
          <p:cNvPr id="3" name="Inhaltsplatzhalter 2"/>
          <p:cNvSpPr>
            <a:spLocks noGrp="1"/>
          </p:cNvSpPr>
          <p:nvPr>
            <p:ph idx="1"/>
          </p:nvPr>
        </p:nvSpPr>
        <p:spPr/>
        <p:txBody>
          <a:bodyPr>
            <a:normAutofit/>
          </a:bodyPr>
          <a:lstStyle/>
          <a:p>
            <a:pPr lvl="0"/>
            <a:endParaRPr lang="de-DE" sz="1400" b="1" dirty="0">
              <a:solidFill>
                <a:prstClr val="black"/>
              </a:solidFill>
            </a:endParaRPr>
          </a:p>
          <a:p>
            <a:pPr marL="0" lvl="0" indent="0">
              <a:buNone/>
            </a:pPr>
            <a:r>
              <a:rPr lang="de-DE" dirty="0">
                <a:solidFill>
                  <a:prstClr val="black"/>
                </a:solidFill>
              </a:rPr>
              <a:t>Wenn effizientere Technologien Einsparungen mit sich bringen, kann man mit gutem Gewissen mehr konsumieren. </a:t>
            </a:r>
          </a:p>
          <a:p>
            <a:pPr marL="0" lvl="0" indent="0">
              <a:buNone/>
            </a:pPr>
            <a:r>
              <a:rPr lang="de-DE" dirty="0">
                <a:solidFill>
                  <a:prstClr val="black"/>
                </a:solidFill>
              </a:rPr>
              <a:t>Mit einem sparsamen Auto kann man also mehr Kilometer fahren. </a:t>
            </a:r>
          </a:p>
          <a:p>
            <a:pPr marL="0" lvl="0" indent="0">
              <a:buNone/>
            </a:pPr>
            <a:r>
              <a:rPr lang="de-DE" dirty="0">
                <a:solidFill>
                  <a:prstClr val="black"/>
                </a:solidFill>
              </a:rPr>
              <a:t>Wenn Energiesparlampen angeschafft sind, kann man guten Gewissens nachts das Licht brennen lassen. </a:t>
            </a:r>
          </a:p>
          <a:p>
            <a:pPr marL="0" lvl="0" indent="0">
              <a:buNone/>
            </a:pPr>
            <a:r>
              <a:rPr lang="de-DE" dirty="0">
                <a:solidFill>
                  <a:prstClr val="black"/>
                </a:solidFill>
              </a:rPr>
              <a:t>Weil man im Bioladen einkauft, ist auch eine Flugreise drin – man lebt ja sonst umweltbewusst. </a:t>
            </a:r>
          </a:p>
          <a:p>
            <a:pPr marL="0" lvl="0" indent="0">
              <a:buNone/>
            </a:pPr>
            <a:r>
              <a:rPr lang="de-DE" dirty="0">
                <a:solidFill>
                  <a:prstClr val="black"/>
                </a:solidFill>
              </a:rPr>
              <a:t>Und weil es ein </a:t>
            </a:r>
            <a:r>
              <a:rPr lang="de-DE" dirty="0" err="1">
                <a:solidFill>
                  <a:prstClr val="black"/>
                </a:solidFill>
              </a:rPr>
              <a:t>Ökolabel</a:t>
            </a:r>
            <a:r>
              <a:rPr lang="de-DE" dirty="0">
                <a:solidFill>
                  <a:prstClr val="black"/>
                </a:solidFill>
              </a:rPr>
              <a:t> ist, kann ein neues T-Shirt aus Baumwolle wohl kaum schaden – solange es Bio ist, gehen sogar Erdbeeren im Winter!</a:t>
            </a:r>
            <a:endParaRPr lang="de-DE"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pPr lvl="0"/>
            <a:endParaRPr lang="de-DE" sz="1400" b="1" dirty="0">
              <a:solidFill>
                <a:prstClr val="black"/>
              </a:solidFill>
            </a:endParaRPr>
          </a:p>
          <a:p>
            <a:endParaRPr lang="de-DE" dirty="0"/>
          </a:p>
        </p:txBody>
      </p:sp>
    </p:spTree>
    <p:extLst>
      <p:ext uri="{BB962C8B-B14F-4D97-AF65-F5344CB8AC3E}">
        <p14:creationId xmlns:p14="http://schemas.microsoft.com/office/powerpoint/2010/main" val="2167482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Zeitrebound</a:t>
            </a:r>
          </a:p>
        </p:txBody>
      </p:sp>
      <p:sp>
        <p:nvSpPr>
          <p:cNvPr id="3" name="Inhaltsplatzhalter 2"/>
          <p:cNvSpPr>
            <a:spLocks noGrp="1"/>
          </p:cNvSpPr>
          <p:nvPr>
            <p:ph idx="1"/>
          </p:nvPr>
        </p:nvSpPr>
        <p:spPr/>
        <p:txBody>
          <a:bodyPr>
            <a:normAutofit/>
          </a:bodyPr>
          <a:lstStyle/>
          <a:p>
            <a:pPr marL="0" indent="0">
              <a:buNone/>
            </a:pPr>
            <a:r>
              <a:rPr lang="de-DE" dirty="0"/>
              <a:t>Weil ich ein schnelleres Auto habe, kann ich nun weiter fahren! Lass uns ins Grüne ziehen. Wir können ja in die Stadt pendeln.</a:t>
            </a:r>
          </a:p>
          <a:p>
            <a:pPr marL="0" indent="0">
              <a:buNone/>
            </a:pPr>
            <a:r>
              <a:rPr lang="de-DE" dirty="0"/>
              <a:t>Weil ich eine Spülmaschine nutze, spielt es keine Rolle, wieviel Gläser ich am Tag nutze. Die ist ja schnell angeschaltet und ausgeräumt.</a:t>
            </a:r>
          </a:p>
          <a:p>
            <a:pPr marL="0" indent="0">
              <a:buNone/>
            </a:pPr>
            <a:r>
              <a:rPr lang="de-DE" dirty="0"/>
              <a:t>Natürlich werden die Handtücher jeden zweiten Tag ausgetauscht – wir haben ja eine Waschmaschine!</a:t>
            </a:r>
          </a:p>
          <a:p>
            <a:pPr marL="0" indent="0">
              <a:buNone/>
            </a:pPr>
            <a:r>
              <a:rPr lang="de-DE" dirty="0"/>
              <a:t>Mit einem Rasenmäher ist es ganz bequem, jedes Wochenende mal schnell den Rasen zu stutzen.</a:t>
            </a:r>
          </a:p>
          <a:p>
            <a:pPr marL="0" indent="0">
              <a:buNone/>
            </a:pPr>
            <a:r>
              <a:rPr lang="de-DE" dirty="0"/>
              <a:t>Wenn wir schon mit dem Flieger so schnell am Ziel sind, dann sollten wir unbedingt einen Ausflug mit dem Schiff einplanen!</a:t>
            </a:r>
          </a:p>
        </p:txBody>
      </p:sp>
    </p:spTree>
    <p:extLst>
      <p:ext uri="{BB962C8B-B14F-4D97-AF65-F5344CB8AC3E}">
        <p14:creationId xmlns:p14="http://schemas.microsoft.com/office/powerpoint/2010/main" val="246009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tun, um den Rebound zu begrenzen?</a:t>
            </a:r>
          </a:p>
        </p:txBody>
      </p:sp>
      <p:sp>
        <p:nvSpPr>
          <p:cNvPr id="3" name="Inhaltsplatzhalter 2"/>
          <p:cNvSpPr>
            <a:spLocks noGrp="1"/>
          </p:cNvSpPr>
          <p:nvPr>
            <p:ph idx="1"/>
          </p:nvPr>
        </p:nvSpPr>
        <p:spPr/>
        <p:txBody>
          <a:bodyPr>
            <a:normAutofit/>
          </a:bodyPr>
          <a:lstStyle/>
          <a:p>
            <a:pPr>
              <a:buFont typeface="Wingdings" panose="05000000000000000000" pitchFamily="2" charset="2"/>
              <a:buChar char="Ø"/>
            </a:pPr>
            <a:r>
              <a:rPr lang="de-DE" dirty="0"/>
              <a:t>Sind technische Effizienzsteigerungen alleine ausreichend, um eine Transformation zu mehr Nachhaltigkeit zu vollziehen? </a:t>
            </a:r>
          </a:p>
          <a:p>
            <a:pPr>
              <a:buFont typeface="Wingdings" panose="05000000000000000000" pitchFamily="2" charset="2"/>
              <a:buChar char="Ø"/>
            </a:pPr>
            <a:r>
              <a:rPr lang="de-DE" dirty="0"/>
              <a:t>Müssen wir unseren Konsum kritisch betrachten?</a:t>
            </a:r>
          </a:p>
          <a:p>
            <a:pPr>
              <a:buFont typeface="Wingdings" panose="05000000000000000000" pitchFamily="2" charset="2"/>
              <a:buChar char="Ø"/>
            </a:pPr>
            <a:r>
              <a:rPr lang="de-DE" dirty="0"/>
              <a:t>Oder soll sich die Politik um die Begrenzung von </a:t>
            </a:r>
            <a:r>
              <a:rPr lang="de-DE" dirty="0" err="1"/>
              <a:t>Reboundeffekten</a:t>
            </a:r>
            <a:r>
              <a:rPr lang="de-DE" dirty="0"/>
              <a:t> kümmern?</a:t>
            </a:r>
          </a:p>
          <a:p>
            <a:pPr>
              <a:buFont typeface="Wingdings" panose="05000000000000000000" pitchFamily="2" charset="2"/>
              <a:buChar char="Ø"/>
            </a:pPr>
            <a:r>
              <a:rPr lang="de-DE" dirty="0"/>
              <a:t>Ist ein gutes Leben gleichbedeutend mit „Immer mehr haben“? </a:t>
            </a:r>
          </a:p>
          <a:p>
            <a:pPr>
              <a:buFont typeface="Wingdings" panose="05000000000000000000" pitchFamily="2" charset="2"/>
              <a:buChar char="Ø"/>
            </a:pPr>
            <a:r>
              <a:rPr lang="de-DE" dirty="0"/>
              <a:t>Sind Wohlstand und Wachstum das Gleiche?</a:t>
            </a:r>
          </a:p>
          <a:p>
            <a:pPr>
              <a:buFont typeface="Wingdings" panose="05000000000000000000" pitchFamily="2" charset="2"/>
              <a:buChar char="Ø"/>
            </a:pPr>
            <a:r>
              <a:rPr lang="de-DE" dirty="0"/>
              <a:t>Gibt es Grenzen des Wohlstands?</a:t>
            </a:r>
          </a:p>
          <a:p>
            <a:pPr>
              <a:buFont typeface="Wingdings" panose="05000000000000000000" pitchFamily="2" charset="2"/>
              <a:buChar char="Ø"/>
            </a:pPr>
            <a:r>
              <a:rPr lang="de-DE" dirty="0"/>
              <a:t>Können alle Menschen auf der Welt unseren Maßstab haben wollen?</a:t>
            </a:r>
          </a:p>
          <a:p>
            <a:pPr>
              <a:buFont typeface="Wingdings" panose="05000000000000000000" pitchFamily="2" charset="2"/>
              <a:buChar char="Ø"/>
            </a:pPr>
            <a:r>
              <a:rPr lang="de-DE" dirty="0"/>
              <a:t>Was ist gerecht?</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3862307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Globaler Ölverbrauch</a:t>
            </a:r>
          </a:p>
        </p:txBody>
      </p:sp>
      <p:sp>
        <p:nvSpPr>
          <p:cNvPr id="3" name="Inhaltsplatzhalter 2"/>
          <p:cNvSpPr>
            <a:spLocks noGrp="1"/>
          </p:cNvSpPr>
          <p:nvPr>
            <p:ph idx="1"/>
          </p:nvPr>
        </p:nvSpPr>
        <p:spPr/>
        <p:txBody>
          <a:bodyPr>
            <a:normAutofit/>
          </a:bodyPr>
          <a:lstStyle/>
          <a:p>
            <a:pPr marL="0" indent="0">
              <a:buNone/>
            </a:pPr>
            <a:r>
              <a:rPr lang="de-DE" dirty="0"/>
              <a:t>Der Industrialisierungsprozess der Schwellenländer und das Wachstum der Erdbevölkerung erhöhen den Ressourcenverbrauch bis 2050. Ohne zusätzliche Effizienzsteigerung steigt der globale Ölverbrauch von heute knapp 2,5 Milliarden Tonnen auf 30 Mrd. Tonnen, die weltweite Autoflotte von 500 Millionen auf 4,5 Mrd. Fahrzeuge und die globale Ressourcenextraktion von 50 auf 300 Milliarden Tonnen.</a:t>
            </a:r>
          </a:p>
          <a:p>
            <a:pPr marL="0" indent="0">
              <a:buNone/>
            </a:pPr>
            <a:r>
              <a:rPr lang="de-DE" sz="1800" dirty="0"/>
              <a:t>H. </a:t>
            </a:r>
            <a:r>
              <a:rPr lang="de-DE" sz="1800" dirty="0" err="1"/>
              <a:t>Rohn</a:t>
            </a:r>
            <a:r>
              <a:rPr lang="de-DE" sz="1800" dirty="0"/>
              <a:t>, N. </a:t>
            </a:r>
            <a:r>
              <a:rPr lang="de-DE" sz="1800" dirty="0" err="1"/>
              <a:t>Pastewski</a:t>
            </a:r>
            <a:r>
              <a:rPr lang="de-DE" sz="1800" dirty="0"/>
              <a:t>, M. </a:t>
            </a:r>
            <a:r>
              <a:rPr lang="de-DE" sz="1800" dirty="0" err="1"/>
              <a:t>Lettenmeier</a:t>
            </a:r>
            <a:r>
              <a:rPr lang="de-DE" sz="1800" dirty="0"/>
              <a:t>, Ressourceneffizienz, Fraunhofer Verlag 2013</a:t>
            </a:r>
          </a:p>
          <a:p>
            <a:pPr>
              <a:buFont typeface="Wingdings" panose="05000000000000000000" pitchFamily="2" charset="2"/>
              <a:buChar char="Ø"/>
            </a:pPr>
            <a:r>
              <a:rPr lang="de-DE" dirty="0"/>
              <a:t>Wir müssen also etwas tun für eine Transformation zu nachhaltigem Wirtschaften und Produzieren. </a:t>
            </a:r>
          </a:p>
          <a:p>
            <a:pPr marL="0" indent="0" algn="ctr">
              <a:buNone/>
            </a:pPr>
            <a:r>
              <a:rPr lang="de-DE" b="1" dirty="0">
                <a:solidFill>
                  <a:schemeClr val="tx2"/>
                </a:solidFill>
              </a:rPr>
              <a:t>Aber reichen Effizienzsteigerungen aus?</a:t>
            </a:r>
          </a:p>
          <a:p>
            <a:pPr marL="0" indent="0" algn="ctr">
              <a:buNone/>
            </a:pPr>
            <a:r>
              <a:rPr lang="de-DE" b="1" dirty="0">
                <a:solidFill>
                  <a:schemeClr val="tx2"/>
                </a:solidFill>
              </a:rPr>
              <a:t>Und was ist das eigentlich?</a:t>
            </a:r>
          </a:p>
        </p:txBody>
      </p:sp>
    </p:spTree>
    <p:extLst>
      <p:ext uri="{BB962C8B-B14F-4D97-AF65-F5344CB8AC3E}">
        <p14:creationId xmlns:p14="http://schemas.microsoft.com/office/powerpoint/2010/main" val="255237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Energieeffizienz</a:t>
            </a:r>
          </a:p>
        </p:txBody>
      </p:sp>
      <p:sp>
        <p:nvSpPr>
          <p:cNvPr id="3" name="Inhaltsplatzhalter 2"/>
          <p:cNvSpPr>
            <a:spLocks noGrp="1"/>
          </p:cNvSpPr>
          <p:nvPr>
            <p:ph idx="1"/>
          </p:nvPr>
        </p:nvSpPr>
        <p:spPr/>
        <p:txBody>
          <a:bodyPr>
            <a:normAutofit/>
          </a:bodyPr>
          <a:lstStyle/>
          <a:p>
            <a:pPr>
              <a:buFont typeface="Wingdings" panose="05000000000000000000" pitchFamily="2" charset="2"/>
              <a:buChar char="Ø"/>
            </a:pPr>
            <a:r>
              <a:rPr lang="de-DE" dirty="0"/>
              <a:t>Das Verhältnis zwischen den Kosten und dem Nutzen wird mit dem Wort </a:t>
            </a:r>
            <a:r>
              <a:rPr lang="de-DE" i="1" dirty="0"/>
              <a:t>Effizienz </a:t>
            </a:r>
            <a:r>
              <a:rPr lang="de-DE" dirty="0"/>
              <a:t>oder </a:t>
            </a:r>
            <a:r>
              <a:rPr lang="de-DE" i="1" dirty="0"/>
              <a:t>Wirtschaftlichkeit</a:t>
            </a:r>
            <a:r>
              <a:rPr lang="de-DE" dirty="0"/>
              <a:t> ausgedrückt. Diese Begriffe stehen für Sparsamkeit oder einen rationellen Umgang mit Ressourcen.</a:t>
            </a:r>
            <a:br>
              <a:rPr lang="de-DE" dirty="0"/>
            </a:br>
            <a:r>
              <a:rPr lang="de-DE" dirty="0">
                <a:solidFill>
                  <a:schemeClr val="accent6">
                    <a:lumMod val="75000"/>
                  </a:schemeClr>
                </a:solidFill>
              </a:rPr>
              <a:t>Wirtschaftlich ist ein Auto, wenn es wenig Benzin oder Diesel verbraucht.</a:t>
            </a:r>
            <a:endParaRPr lang="de-DE" dirty="0"/>
          </a:p>
          <a:p>
            <a:pPr>
              <a:buFont typeface="Wingdings" panose="05000000000000000000" pitchFamily="2" charset="2"/>
              <a:buChar char="Ø"/>
            </a:pPr>
            <a:r>
              <a:rPr lang="de-DE" dirty="0"/>
              <a:t> Eine Effizienzsteigerung ergibt sich, wenn sich das Verhältnis von eingesetzter Energie oder Rohstoffen und dem Ertrag (dem Produkt, der Dienstleistung oder der erzeugten Energie) verbessert. </a:t>
            </a:r>
            <a:br>
              <a:rPr lang="de-DE" dirty="0"/>
            </a:br>
            <a:r>
              <a:rPr lang="de-DE" dirty="0">
                <a:solidFill>
                  <a:schemeClr val="accent6">
                    <a:lumMod val="75000"/>
                  </a:schemeClr>
                </a:solidFill>
              </a:rPr>
              <a:t>Für ein gedämmtes Haus wird weniger Heizenergie benötigt als für ein </a:t>
            </a:r>
            <a:r>
              <a:rPr lang="de-DE" dirty="0" err="1">
                <a:solidFill>
                  <a:schemeClr val="accent6">
                    <a:lumMod val="75000"/>
                  </a:schemeClr>
                </a:solidFill>
              </a:rPr>
              <a:t>ungedämmtes</a:t>
            </a:r>
            <a:r>
              <a:rPr lang="de-DE" dirty="0">
                <a:solidFill>
                  <a:schemeClr val="accent6">
                    <a:lumMod val="75000"/>
                  </a:schemeClr>
                </a:solidFill>
              </a:rPr>
              <a:t> Gebäude.</a:t>
            </a:r>
          </a:p>
          <a:p>
            <a:pPr>
              <a:buFont typeface="Wingdings" panose="05000000000000000000" pitchFamily="2" charset="2"/>
              <a:buChar char="Ø"/>
            </a:pPr>
            <a:r>
              <a:rPr lang="de-DE" dirty="0"/>
              <a:t>Je mehr Output mit derselben Menge an Rohstoffen, desto besser. Mit einer energetischen Effizienzsteigerung sollen Rohstoffe sinnvoller und sparsamer verwendet werden.</a:t>
            </a:r>
          </a:p>
        </p:txBody>
      </p:sp>
    </p:spTree>
    <p:extLst>
      <p:ext uri="{BB962C8B-B14F-4D97-AF65-F5344CB8AC3E}">
        <p14:creationId xmlns:p14="http://schemas.microsoft.com/office/powerpoint/2010/main" val="309946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Effizienzsteigerung bei Dampfmaschinen</a:t>
            </a:r>
          </a:p>
        </p:txBody>
      </p:sp>
      <p:sp>
        <p:nvSpPr>
          <p:cNvPr id="5" name="Inhaltsplatzhalter 4"/>
          <p:cNvSpPr>
            <a:spLocks noGrp="1"/>
          </p:cNvSpPr>
          <p:nvPr>
            <p:ph idx="1"/>
          </p:nvPr>
        </p:nvSpPr>
        <p:spPr>
          <a:xfrm>
            <a:off x="1295402" y="2516268"/>
            <a:ext cx="7255931" cy="3478132"/>
          </a:xfrm>
        </p:spPr>
        <p:txBody>
          <a:bodyPr>
            <a:normAutofit fontScale="92500" lnSpcReduction="10000"/>
          </a:bodyPr>
          <a:lstStyle/>
          <a:p>
            <a:r>
              <a:rPr lang="de-DE" dirty="0"/>
              <a:t>Die erste funktionsfähige Dampfmaschine wurde von Thomas </a:t>
            </a:r>
            <a:r>
              <a:rPr lang="de-DE" dirty="0" err="1"/>
              <a:t>Newcomen</a:t>
            </a:r>
            <a:r>
              <a:rPr lang="de-DE" dirty="0"/>
              <a:t> erfunden. </a:t>
            </a:r>
          </a:p>
          <a:p>
            <a:r>
              <a:rPr lang="de-DE" dirty="0"/>
              <a:t>Weil sie nicht effektiv arbeitete, wurde sie weiter entwickelt, um den Wirkungsgrad zu erhöhen. Der Wirkungsgrad zeigt an, wieviel Prozent der eingesetzten Energie (Heizmaterial) sich in abgegebene Arbeit umwandeln lässt.</a:t>
            </a:r>
          </a:p>
          <a:p>
            <a:r>
              <a:rPr lang="de-DE" dirty="0"/>
              <a:t>James Watt erhielt 1769 ein Patent auf eine entscheidende Verbesserung, mit der der Wirkungsgrad sich im Vergleich zur ersten Dampfmaschine von 1 % auf 3 % steigern ließ.</a:t>
            </a:r>
          </a:p>
          <a:p>
            <a:r>
              <a:rPr lang="de-DE" dirty="0"/>
              <a:t>Eine Dampfmaschine erreicht im günstigsten Fall einen Wirkungsgrad von nur 16 %. Daher wird sie heute nur noch selten genutzt.</a:t>
            </a:r>
          </a:p>
          <a:p>
            <a:endParaRPr lang="de-DE" dirty="0"/>
          </a:p>
        </p:txBody>
      </p:sp>
    </p:spTree>
    <p:extLst>
      <p:ext uri="{BB962C8B-B14F-4D97-AF65-F5344CB8AC3E}">
        <p14:creationId xmlns:p14="http://schemas.microsoft.com/office/powerpoint/2010/main" val="339268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a:t>William Stanley Jevons  (1835 – 1882)</a:t>
            </a:r>
          </a:p>
        </p:txBody>
      </p:sp>
      <p:sp>
        <p:nvSpPr>
          <p:cNvPr id="3" name="Inhaltsplatzhalter 2"/>
          <p:cNvSpPr>
            <a:spLocks noGrp="1"/>
          </p:cNvSpPr>
          <p:nvPr>
            <p:ph idx="1"/>
          </p:nvPr>
        </p:nvSpPr>
        <p:spPr>
          <a:xfrm>
            <a:off x="1295402" y="2507382"/>
            <a:ext cx="7832430" cy="3669580"/>
          </a:xfrm>
        </p:spPr>
        <p:txBody>
          <a:bodyPr>
            <a:normAutofit fontScale="62500" lnSpcReduction="20000"/>
          </a:bodyPr>
          <a:lstStyle/>
          <a:p>
            <a:r>
              <a:rPr lang="de-DE" dirty="0"/>
              <a:t>englischer Ökonom und Philosoph, der als erster den Rebound-Effekt beschrieb</a:t>
            </a:r>
          </a:p>
          <a:p>
            <a:r>
              <a:rPr lang="de-DE" dirty="0"/>
              <a:t>1865 erschien sein Buch </a:t>
            </a:r>
            <a:r>
              <a:rPr lang="de-DE" i="1" dirty="0"/>
              <a:t>The </a:t>
            </a:r>
            <a:r>
              <a:rPr lang="de-DE" i="1" dirty="0" err="1"/>
              <a:t>Coal</a:t>
            </a:r>
            <a:r>
              <a:rPr lang="de-DE" i="1" dirty="0"/>
              <a:t> </a:t>
            </a:r>
            <a:r>
              <a:rPr lang="de-DE" i="1" dirty="0" err="1"/>
              <a:t>Question</a:t>
            </a:r>
            <a:endParaRPr lang="de-DE" i="1" dirty="0"/>
          </a:p>
          <a:p>
            <a:r>
              <a:rPr lang="de-DE" dirty="0"/>
              <a:t>Jevons befasste sich darin mit dem Kohleverbrauch in England </a:t>
            </a:r>
          </a:p>
          <a:p>
            <a:r>
              <a:rPr lang="de-DE" dirty="0"/>
              <a:t>Jevons stellte fest, dass der Kohleverbrauch seit der Erfindung der Dampfmaschine durch James Watt anstieg, obwohl sie viel effizienter ist als die frühere Variante. </a:t>
            </a:r>
          </a:p>
          <a:p>
            <a:r>
              <a:rPr lang="de-DE" dirty="0"/>
              <a:t>Weil die  neue Maschine kostengünstiger Energie erzeugen konnte, verbreitete sich die Dampfmaschine in der Industrie und im Verkehr.</a:t>
            </a:r>
          </a:p>
          <a:p>
            <a:r>
              <a:rPr lang="de-DE" dirty="0"/>
              <a:t>Das führte zu einem höheren Kohlenverbrauch.</a:t>
            </a:r>
          </a:p>
          <a:p>
            <a:r>
              <a:rPr lang="de-DE" dirty="0"/>
              <a:t>Jevons Paradox: technologischer Fortschritt führt zu effizienterer Nutzung des Rohstoffs und wiederum zu einem erhöhten Verbrauch des Rohstoffs statt einer Einsparung </a:t>
            </a:r>
          </a:p>
          <a:p>
            <a:r>
              <a:rPr lang="de-DE" dirty="0"/>
              <a:t>„Anzunehmen, dass die wirtschaftliche Nutzung von Brennstoffen mit einem geringeren Verbrauch einhergeht, ist eine völlige Begriffsverwirrung. Das genaue Gegenteil ist der Fall.“ </a:t>
            </a:r>
            <a:endParaRPr lang="de-DE" sz="2000" dirty="0"/>
          </a:p>
          <a:p>
            <a:pPr marL="0" indent="0">
              <a:buNone/>
            </a:pPr>
            <a:r>
              <a:rPr lang="de-DE" sz="1100" dirty="0"/>
              <a:t>            													                    Jevons,  1865 The </a:t>
            </a:r>
            <a:r>
              <a:rPr lang="de-DE" sz="1100" dirty="0" err="1"/>
              <a:t>Coal</a:t>
            </a:r>
            <a:r>
              <a:rPr lang="de-DE" sz="1100" dirty="0"/>
              <a:t> </a:t>
            </a:r>
            <a:r>
              <a:rPr lang="de-DE" sz="1100" dirty="0" err="1"/>
              <a:t>Question</a:t>
            </a:r>
            <a:endParaRPr lang="de-DE" sz="1100" dirty="0"/>
          </a:p>
          <a:p>
            <a:endParaRPr lang="de-DE" dirty="0"/>
          </a:p>
          <a:p>
            <a:endParaRPr lang="de-DE" dirty="0"/>
          </a:p>
          <a:p>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3264" y="2507382"/>
            <a:ext cx="1683334" cy="1973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9127832" y="4481364"/>
            <a:ext cx="1768766" cy="338554"/>
          </a:xfrm>
          <a:prstGeom prst="rect">
            <a:avLst/>
          </a:prstGeom>
        </p:spPr>
        <p:txBody>
          <a:bodyPr wrap="square">
            <a:spAutoFit/>
          </a:bodyPr>
          <a:lstStyle/>
          <a:p>
            <a:r>
              <a:rPr lang="de-DE" sz="800" dirty="0"/>
              <a:t>http://wwwhistory.mcs.standrews.ac.uk/PictDisplay/Jevons.html </a:t>
            </a:r>
          </a:p>
        </p:txBody>
      </p:sp>
    </p:spTree>
    <p:extLst>
      <p:ext uri="{BB962C8B-B14F-4D97-AF65-F5344CB8AC3E}">
        <p14:creationId xmlns:p14="http://schemas.microsoft.com/office/powerpoint/2010/main" val="350048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sz="3200" dirty="0"/>
              <a:t>Entwicklung des englischen Kohleverbrauchs und Entwicklung der Dampfmaschine</a:t>
            </a:r>
          </a:p>
        </p:txBody>
      </p:sp>
      <p:sp>
        <p:nvSpPr>
          <p:cNvPr id="3" name="Inhaltsplatzhalter 2"/>
          <p:cNvSpPr>
            <a:spLocks noGrp="1"/>
          </p:cNvSpPr>
          <p:nvPr>
            <p:ph idx="1"/>
          </p:nvPr>
        </p:nvSpPr>
        <p:spPr>
          <a:xfrm rot="10800000" flipV="1">
            <a:off x="8822267" y="5244767"/>
            <a:ext cx="1606973" cy="985112"/>
          </a:xfrm>
        </p:spPr>
        <p:txBody>
          <a:bodyPr>
            <a:normAutofit fontScale="92500"/>
          </a:bodyPr>
          <a:lstStyle/>
          <a:p>
            <a:pPr marL="0" indent="0">
              <a:buNone/>
            </a:pPr>
            <a:r>
              <a:rPr lang="de-DE" sz="1200" dirty="0"/>
              <a:t>W. Jevons; Drawing </a:t>
            </a:r>
            <a:r>
              <a:rPr lang="de-DE" sz="1200" dirty="0" err="1"/>
              <a:t>from</a:t>
            </a:r>
            <a:r>
              <a:rPr lang="de-DE" sz="1200" dirty="0"/>
              <a:t> </a:t>
            </a:r>
            <a:r>
              <a:rPr lang="de-DE" sz="1200" dirty="0" err="1"/>
              <a:t>Florian.Arnd</a:t>
            </a:r>
            <a:r>
              <a:rPr lang="de-DE" sz="1200" dirty="0"/>
              <a:t> at </a:t>
            </a:r>
            <a:r>
              <a:rPr lang="de-DE" sz="1200" dirty="0" err="1"/>
              <a:t>de.wikipedia</a:t>
            </a:r>
            <a:r>
              <a:rPr lang="de-DE" sz="1200" dirty="0"/>
              <a:t> - Daten: W. Jevons: The </a:t>
            </a:r>
            <a:r>
              <a:rPr lang="de-DE" sz="1200" dirty="0" err="1"/>
              <a:t>Coal</a:t>
            </a:r>
            <a:r>
              <a:rPr lang="de-DE" sz="1200" dirty="0"/>
              <a:t> </a:t>
            </a:r>
            <a:r>
              <a:rPr lang="de-DE" sz="1200" dirty="0" err="1"/>
              <a:t>Question</a:t>
            </a:r>
            <a:endParaRPr lang="de-DE" sz="1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1387" y="2561903"/>
            <a:ext cx="5229225" cy="3524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008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sind </a:t>
            </a:r>
            <a:r>
              <a:rPr lang="de-DE" dirty="0" err="1"/>
              <a:t>Reboundeffekte</a:t>
            </a:r>
            <a:r>
              <a:rPr lang="de-DE" dirty="0"/>
              <a:t>?</a:t>
            </a:r>
          </a:p>
        </p:txBody>
      </p:sp>
      <p:sp>
        <p:nvSpPr>
          <p:cNvPr id="3" name="Inhaltsplatzhalter 2"/>
          <p:cNvSpPr>
            <a:spLocks noGrp="1"/>
          </p:cNvSpPr>
          <p:nvPr>
            <p:ph idx="1"/>
          </p:nvPr>
        </p:nvSpPr>
        <p:spPr/>
        <p:txBody>
          <a:bodyPr>
            <a:normAutofit/>
          </a:bodyPr>
          <a:lstStyle/>
          <a:p>
            <a:pPr marL="0" indent="0">
              <a:buNone/>
            </a:pPr>
            <a:r>
              <a:rPr lang="de-DE" dirty="0"/>
              <a:t>Wenn es durch technischen Fortschritt gelingt, Ressourcen produktiver zu nutzen, werden sie  - wirtschaftlich gesehen – attraktiver. </a:t>
            </a:r>
          </a:p>
          <a:p>
            <a:pPr>
              <a:buFont typeface="Wingdings" panose="05000000000000000000" pitchFamily="2" charset="2"/>
              <a:buChar char="Ø"/>
            </a:pPr>
            <a:r>
              <a:rPr lang="de-DE" dirty="0"/>
              <a:t>Dies führt dazu, dass die Nachfrage steigt. </a:t>
            </a:r>
            <a:br>
              <a:rPr lang="de-DE" dirty="0"/>
            </a:br>
            <a:r>
              <a:rPr lang="de-DE" dirty="0"/>
              <a:t>Statt Energie und Ressourcen einzusparen, werden sogar mehr verbraucht.</a:t>
            </a:r>
          </a:p>
          <a:p>
            <a:pPr>
              <a:buFont typeface="Wingdings" panose="05000000000000000000" pitchFamily="2" charset="2"/>
              <a:buChar char="Ø"/>
            </a:pPr>
            <a:r>
              <a:rPr lang="de-DE" dirty="0"/>
              <a:t>Deshalb ist eine absolute Entkopplung zwischen Wirtschaftswachstum und Energieverbrauch –  also mehr Wachstum trotz sinkendem Ressourcenverbrauch – nicht möglich.</a:t>
            </a:r>
          </a:p>
          <a:p>
            <a:pPr>
              <a:buFont typeface="Wingdings" panose="05000000000000000000" pitchFamily="2" charset="2"/>
              <a:buChar char="Ø"/>
            </a:pPr>
            <a:r>
              <a:rPr lang="de-DE" dirty="0"/>
              <a:t>Die Idee von grünem Wachstum berücksichtigt die </a:t>
            </a:r>
            <a:r>
              <a:rPr lang="de-DE" dirty="0" err="1"/>
              <a:t>Reboundeffekte</a:t>
            </a:r>
            <a:r>
              <a:rPr lang="de-DE" dirty="0"/>
              <a:t> nicht. Deshalb sind viele dieser Ideen nicht realistisch.</a:t>
            </a:r>
          </a:p>
        </p:txBody>
      </p:sp>
    </p:spTree>
    <p:extLst>
      <p:ext uri="{BB962C8B-B14F-4D97-AF65-F5344CB8AC3E}">
        <p14:creationId xmlns:p14="http://schemas.microsoft.com/office/powerpoint/2010/main" val="233656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Reboundeffekte</a:t>
            </a:r>
            <a:r>
              <a:rPr lang="de-DE" dirty="0"/>
              <a:t> – welche gibt es?</a:t>
            </a:r>
          </a:p>
        </p:txBody>
      </p:sp>
      <p:sp>
        <p:nvSpPr>
          <p:cNvPr id="3" name="Inhaltsplatzhalter 2"/>
          <p:cNvSpPr>
            <a:spLocks noGrp="1"/>
          </p:cNvSpPr>
          <p:nvPr>
            <p:ph idx="1"/>
          </p:nvPr>
        </p:nvSpPr>
        <p:spPr/>
        <p:txBody>
          <a:bodyPr>
            <a:normAutofit/>
          </a:bodyPr>
          <a:lstStyle/>
          <a:p>
            <a:pPr marL="0" indent="0">
              <a:buNone/>
            </a:pPr>
            <a:r>
              <a:rPr lang="de-DE" dirty="0"/>
              <a:t>Einsparungen, die durch Effizienzsteigerung  in der Produktion entstehen, werden durch mehr Konsum „aufgefressen“.</a:t>
            </a:r>
          </a:p>
          <a:p>
            <a:pPr marL="0" indent="0">
              <a:buNone/>
            </a:pPr>
            <a:r>
              <a:rPr lang="de-DE" b="1" dirty="0"/>
              <a:t>Direkter </a:t>
            </a:r>
            <a:r>
              <a:rPr lang="de-DE" b="1" dirty="0" err="1"/>
              <a:t>Reboundeffekt</a:t>
            </a:r>
            <a:r>
              <a:rPr lang="de-DE" dirty="0"/>
              <a:t>: Die Waren oder Dienstleistungen werden durch Effizienzsteigerung billiger – es wird mehr davon gekauft oder genutzt.</a:t>
            </a:r>
          </a:p>
          <a:p>
            <a:pPr marL="0" lvl="0" indent="0">
              <a:buNone/>
            </a:pPr>
            <a:r>
              <a:rPr lang="de-DE" b="1" dirty="0"/>
              <a:t>Indirekter </a:t>
            </a:r>
            <a:r>
              <a:rPr lang="de-DE" b="1" dirty="0" err="1"/>
              <a:t>Reboundeffekt</a:t>
            </a:r>
            <a:r>
              <a:rPr lang="de-DE" dirty="0"/>
              <a:t>: </a:t>
            </a:r>
            <a:r>
              <a:rPr lang="de-DE" dirty="0">
                <a:solidFill>
                  <a:prstClr val="black"/>
                </a:solidFill>
              </a:rPr>
              <a:t>Die Waren oder Dienstleistungen werden durch Effizienzsteigerung billiger – von dem eingesparten Geld werden andere Produkte gekauft oder genutzt, die ihrerseits Ressourcen und Energie benötigen.</a:t>
            </a:r>
          </a:p>
          <a:p>
            <a:pPr marL="0" indent="0">
              <a:buNone/>
            </a:pPr>
            <a:r>
              <a:rPr lang="de-DE" b="1" dirty="0" err="1"/>
              <a:t>Backfire</a:t>
            </a:r>
            <a:r>
              <a:rPr lang="de-DE" dirty="0"/>
              <a:t>: Durch Effizienzsteigerung und billige Waren werden mehr Energie oder Ressourcen verbraucht als vorher – er gibt nicht nur keine Einsparung, sondern sogar einen Mehrverbrauch.</a:t>
            </a:r>
          </a:p>
        </p:txBody>
      </p:sp>
    </p:spTree>
    <p:extLst>
      <p:ext uri="{BB962C8B-B14F-4D97-AF65-F5344CB8AC3E}">
        <p14:creationId xmlns:p14="http://schemas.microsoft.com/office/powerpoint/2010/main" val="92297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1150" y="365125"/>
            <a:ext cx="11511792" cy="1325563"/>
          </a:xfrm>
        </p:spPr>
        <p:txBody>
          <a:bodyPr/>
          <a:lstStyle/>
          <a:p>
            <a:r>
              <a:rPr lang="de-DE" dirty="0"/>
              <a:t>Direkter Rebound		Indirekter Rebound</a:t>
            </a:r>
          </a:p>
        </p:txBody>
      </p:sp>
      <p:sp>
        <p:nvSpPr>
          <p:cNvPr id="3" name="Inhaltsplatzhalter 2"/>
          <p:cNvSpPr>
            <a:spLocks noGrp="1"/>
          </p:cNvSpPr>
          <p:nvPr>
            <p:ph idx="1"/>
          </p:nvPr>
        </p:nvSpPr>
        <p:spPr>
          <a:xfrm rot="10800000" flipV="1">
            <a:off x="1435447" y="5452773"/>
            <a:ext cx="496049" cy="166200"/>
          </a:xfrm>
        </p:spPr>
        <p:txBody>
          <a:bodyPr>
            <a:noAutofit/>
          </a:bodyPr>
          <a:lstStyle/>
          <a:p>
            <a:pPr marL="0" indent="0">
              <a:buNone/>
            </a:pPr>
            <a:r>
              <a:rPr lang="de-DE" sz="1000" dirty="0"/>
              <a:t>KMJ</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9297" y="2560844"/>
            <a:ext cx="496051" cy="824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8441" y="4655652"/>
            <a:ext cx="496051" cy="82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7337" y="3658451"/>
            <a:ext cx="496051" cy="82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3992" y="4569947"/>
            <a:ext cx="496051" cy="82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9296" y="3566724"/>
            <a:ext cx="496051" cy="82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8591" y="2585213"/>
            <a:ext cx="496051" cy="82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Gestreifter Pfeil nach rechts 17"/>
          <p:cNvSpPr/>
          <p:nvPr/>
        </p:nvSpPr>
        <p:spPr>
          <a:xfrm>
            <a:off x="6717478" y="2780502"/>
            <a:ext cx="1981568"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Effizienzsteigerung</a:t>
            </a:r>
          </a:p>
        </p:txBody>
      </p:sp>
      <p:sp>
        <p:nvSpPr>
          <p:cNvPr id="19" name="Gestreifter Pfeil nach rechts 18"/>
          <p:cNvSpPr/>
          <p:nvPr/>
        </p:nvSpPr>
        <p:spPr>
          <a:xfrm>
            <a:off x="2042753" y="2754513"/>
            <a:ext cx="1998568"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Effizienzsteigerung</a:t>
            </a:r>
          </a:p>
        </p:txBody>
      </p:sp>
      <p:sp>
        <p:nvSpPr>
          <p:cNvPr id="20" name="Gestreifter Pfeil nach rechts 19"/>
          <p:cNvSpPr/>
          <p:nvPr/>
        </p:nvSpPr>
        <p:spPr>
          <a:xfrm>
            <a:off x="2071300" y="3774024"/>
            <a:ext cx="1885174"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Rebound</a:t>
            </a:r>
          </a:p>
        </p:txBody>
      </p:sp>
      <p:sp>
        <p:nvSpPr>
          <p:cNvPr id="21" name="Gestreifter Pfeil nach rechts 20"/>
          <p:cNvSpPr/>
          <p:nvPr/>
        </p:nvSpPr>
        <p:spPr>
          <a:xfrm>
            <a:off x="6717478" y="3915044"/>
            <a:ext cx="1886535"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rPr>
              <a:t>Rebound</a:t>
            </a:r>
          </a:p>
        </p:txBody>
      </p:sp>
      <p:sp>
        <p:nvSpPr>
          <p:cNvPr id="22" name="Gestreifter Pfeil nach rechts 21"/>
          <p:cNvSpPr/>
          <p:nvPr/>
        </p:nvSpPr>
        <p:spPr>
          <a:xfrm>
            <a:off x="2069939" y="4809648"/>
            <a:ext cx="1886535"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rPr>
              <a:t>Backfire</a:t>
            </a:r>
            <a:endParaRPr lang="de-DE" sz="1400" dirty="0">
              <a:solidFill>
                <a:schemeClr val="tx1"/>
              </a:solidFill>
            </a:endParaRPr>
          </a:p>
        </p:txBody>
      </p:sp>
      <p:sp>
        <p:nvSpPr>
          <p:cNvPr id="23" name="Gestreifter Pfeil nach rechts 22"/>
          <p:cNvSpPr/>
          <p:nvPr/>
        </p:nvSpPr>
        <p:spPr>
          <a:xfrm>
            <a:off x="6717478" y="4910703"/>
            <a:ext cx="1886535" cy="436983"/>
          </a:xfrm>
          <a:prstGeom prst="stripedRigh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rPr>
              <a:t>Backfire</a:t>
            </a:r>
            <a:endParaRPr lang="de-DE" sz="1400" dirty="0">
              <a:solidFill>
                <a:schemeClr val="tx1"/>
              </a:solidFill>
            </a:endParaRPr>
          </a:p>
        </p:txBody>
      </p:sp>
      <p:sp>
        <p:nvSpPr>
          <p:cNvPr id="6" name="Rechteck 5"/>
          <p:cNvSpPr/>
          <p:nvPr/>
        </p:nvSpPr>
        <p:spPr>
          <a:xfrm>
            <a:off x="4361845" y="5488512"/>
            <a:ext cx="1071619" cy="166200"/>
          </a:xfrm>
          <a:prstGeom prst="rect">
            <a:avLst/>
          </a:prstGeom>
        </p:spPr>
        <p:txBody>
          <a:bodyPr wrap="square">
            <a:spAutoFit/>
          </a:bodyPr>
          <a:lstStyle/>
          <a:p>
            <a:r>
              <a:rPr lang="de-DE" sz="900" dirty="0" err="1"/>
              <a:t>Geoffrey.landis</a:t>
            </a:r>
            <a:endParaRPr lang="de-DE" sz="900" dirty="0"/>
          </a:p>
        </p:txBody>
      </p:sp>
      <p:pic>
        <p:nvPicPr>
          <p:cNvPr id="4109"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00284" y="4653169"/>
            <a:ext cx="1450419" cy="824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hteck 6"/>
          <p:cNvSpPr/>
          <p:nvPr/>
        </p:nvSpPr>
        <p:spPr>
          <a:xfrm>
            <a:off x="4020245" y="3407767"/>
            <a:ext cx="683200" cy="166200"/>
          </a:xfrm>
          <a:prstGeom prst="rect">
            <a:avLst/>
          </a:prstGeom>
        </p:spPr>
        <p:txBody>
          <a:bodyPr wrap="none">
            <a:spAutoFit/>
          </a:bodyPr>
          <a:lstStyle/>
          <a:p>
            <a:r>
              <a:rPr lang="de-DE" sz="900" dirty="0"/>
              <a:t>Liebeskind</a:t>
            </a:r>
          </a:p>
        </p:txBody>
      </p:sp>
      <p:pic>
        <p:nvPicPr>
          <p:cNvPr id="4111"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93564" y="2585213"/>
            <a:ext cx="536562" cy="80574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73678" y="3658451"/>
            <a:ext cx="536562" cy="80574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96795" y="3658451"/>
            <a:ext cx="536562" cy="805746"/>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46849" y="2532277"/>
            <a:ext cx="536562" cy="80574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48697" y="4730127"/>
            <a:ext cx="536562" cy="805746"/>
          </a:xfrm>
          <a:prstGeom prst="rect">
            <a:avLst/>
          </a:prstGeom>
          <a:noFill/>
          <a:extLst>
            <a:ext uri="{909E8E84-426E-40DD-AFC4-6F175D3DCCD1}">
              <a14:hiddenFill xmlns:a14="http://schemas.microsoft.com/office/drawing/2010/main">
                <a:solidFill>
                  <a:srgbClr val="FFFFFF"/>
                </a:solidFill>
              </a14:hiddenFill>
            </a:ext>
          </a:extLst>
        </p:spPr>
      </p:pic>
      <p:sp>
        <p:nvSpPr>
          <p:cNvPr id="8" name="Kreuz 7"/>
          <p:cNvSpPr/>
          <p:nvPr/>
        </p:nvSpPr>
        <p:spPr>
          <a:xfrm>
            <a:off x="9464125" y="2784983"/>
            <a:ext cx="319219" cy="300334"/>
          </a:xfrm>
          <a:prstGeom prst="plus">
            <a:avLst>
              <a:gd name="adj" fmla="val 48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113" name="Picture 17" descr="https://upload.wikimedia.org/wikipedia/de/thumb/c/ca/1_Euro_Common_Sides_New_Design.gif/220px-1_Euro_Common_Sides_New_Design.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048490" y="2646005"/>
            <a:ext cx="580932" cy="578290"/>
          </a:xfrm>
          <a:prstGeom prst="rect">
            <a:avLst/>
          </a:prstGeom>
          <a:noFill/>
          <a:extLst>
            <a:ext uri="{909E8E84-426E-40DD-AFC4-6F175D3DCCD1}">
              <a14:hiddenFill xmlns:a14="http://schemas.microsoft.com/office/drawing/2010/main">
                <a:solidFill>
                  <a:srgbClr val="FFFFFF"/>
                </a:solidFill>
              </a14:hiddenFill>
            </a:ext>
          </a:extLst>
        </p:spPr>
      </p:pic>
      <p:sp>
        <p:nvSpPr>
          <p:cNvPr id="9" name="Rechteck 8"/>
          <p:cNvSpPr/>
          <p:nvPr/>
        </p:nvSpPr>
        <p:spPr>
          <a:xfrm>
            <a:off x="9858078" y="3262518"/>
            <a:ext cx="1445821" cy="507831"/>
          </a:xfrm>
          <a:prstGeom prst="rect">
            <a:avLst/>
          </a:prstGeom>
        </p:spPr>
        <p:txBody>
          <a:bodyPr wrap="square">
            <a:spAutoFit/>
          </a:bodyPr>
          <a:lstStyle/>
          <a:p>
            <a:r>
              <a:rPr lang="en-US" sz="900" dirty="0"/>
              <a:t>European Commission / </a:t>
            </a:r>
            <a:br>
              <a:rPr lang="en-US" sz="900" dirty="0"/>
            </a:br>
            <a:r>
              <a:rPr lang="en-US" sz="900" dirty="0"/>
              <a:t>Economic and Financial </a:t>
            </a:r>
            <a:r>
              <a:rPr lang="en-US" sz="900" dirty="0" err="1"/>
              <a:t>AffairsAffairs</a:t>
            </a:r>
            <a:endParaRPr lang="de-DE" sz="900" dirty="0"/>
          </a:p>
        </p:txBody>
      </p:sp>
      <p:sp>
        <p:nvSpPr>
          <p:cNvPr id="12" name="Rechteck 11"/>
          <p:cNvSpPr/>
          <p:nvPr/>
        </p:nvSpPr>
        <p:spPr>
          <a:xfrm>
            <a:off x="9858078" y="4444488"/>
            <a:ext cx="1353902" cy="166200"/>
          </a:xfrm>
          <a:prstGeom prst="rect">
            <a:avLst/>
          </a:prstGeom>
        </p:spPr>
        <p:txBody>
          <a:bodyPr wrap="square">
            <a:spAutoFit/>
          </a:bodyPr>
          <a:lstStyle/>
          <a:p>
            <a:r>
              <a:rPr lang="de-DE" sz="900" dirty="0"/>
              <a:t>EEIM - Eigenes Werk</a:t>
            </a:r>
          </a:p>
        </p:txBody>
      </p:sp>
      <p:pic>
        <p:nvPicPr>
          <p:cNvPr id="4115" name="Picture 19" descr="https://upload.wikimedia.org/wikipedia/commons/thumb/b/bf/Telefono_apple_por_detras.jpeg/800px-Telefono_apple_por_detras.jpe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051470" y="3848309"/>
            <a:ext cx="833780" cy="534637"/>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15" descr="https://upload.wikimedia.org/wikipedia/commons/thumb/6/6a/LEDfilamentLightBulbE27.jpg/800px-LEDfilamentLightBulbE2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46849" y="3701812"/>
            <a:ext cx="536562" cy="805746"/>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9" descr="https://upload.wikimedia.org/wikipedia/commons/thumb/b/bf/Telefono_apple_por_detras.jpeg/800px-Telefono_apple_por_detras.jpe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067011" y="4700881"/>
            <a:ext cx="818239" cy="614014"/>
          </a:xfrm>
          <a:prstGeom prst="rect">
            <a:avLst/>
          </a:prstGeom>
          <a:noFill/>
          <a:extLst>
            <a:ext uri="{909E8E84-426E-40DD-AFC4-6F175D3DCCD1}">
              <a14:hiddenFill xmlns:a14="http://schemas.microsoft.com/office/drawing/2010/main">
                <a:solidFill>
                  <a:srgbClr val="FFFFFF"/>
                </a:solidFill>
              </a14:hiddenFill>
            </a:ext>
          </a:extLst>
        </p:spPr>
      </p:pic>
      <p:sp>
        <p:nvSpPr>
          <p:cNvPr id="13" name="Rechteck 12"/>
          <p:cNvSpPr/>
          <p:nvPr/>
        </p:nvSpPr>
        <p:spPr>
          <a:xfrm>
            <a:off x="10013200" y="5860367"/>
            <a:ext cx="872050" cy="230832"/>
          </a:xfrm>
          <a:prstGeom prst="rect">
            <a:avLst/>
          </a:prstGeom>
        </p:spPr>
        <p:txBody>
          <a:bodyPr wrap="square">
            <a:spAutoFit/>
          </a:bodyPr>
          <a:lstStyle/>
          <a:p>
            <a:r>
              <a:rPr lang="de-DE" sz="900" dirty="0" err="1"/>
              <a:t>Arcturus</a:t>
            </a:r>
            <a:endParaRPr lang="de-DE" sz="900" dirty="0"/>
          </a:p>
        </p:txBody>
      </p:sp>
      <p:pic>
        <p:nvPicPr>
          <p:cNvPr id="4117" name="Picture 21" descr="https://upload.wikimedia.org/wikipedia/commons/thumb/a/a7/Air_Berlin_B737-700_Dreamliner_D-ABBN.jpg/1024px-Air_Berlin_B737-700_Dreamliner_D-ABBN.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081844" y="5360774"/>
            <a:ext cx="803406" cy="536814"/>
          </a:xfrm>
          <a:prstGeom prst="rect">
            <a:avLst/>
          </a:prstGeom>
          <a:noFill/>
          <a:extLst>
            <a:ext uri="{909E8E84-426E-40DD-AFC4-6F175D3DCCD1}">
              <a14:hiddenFill xmlns:a14="http://schemas.microsoft.com/office/drawing/2010/main">
                <a:solidFill>
                  <a:srgbClr val="FFFFFF"/>
                </a:solidFill>
              </a14:hiddenFill>
            </a:ext>
          </a:extLst>
        </p:spPr>
      </p:pic>
      <p:sp>
        <p:nvSpPr>
          <p:cNvPr id="35" name="Kreuz 34">
            <a:extLst>
              <a:ext uri="{FF2B5EF4-FFF2-40B4-BE49-F238E27FC236}">
                <a16:creationId xmlns:a16="http://schemas.microsoft.com/office/drawing/2014/main" id="{21BE8C56-7838-40C0-91A4-BBE0A30F6736}"/>
              </a:ext>
            </a:extLst>
          </p:cNvPr>
          <p:cNvSpPr/>
          <p:nvPr/>
        </p:nvSpPr>
        <p:spPr>
          <a:xfrm>
            <a:off x="9464125" y="4029445"/>
            <a:ext cx="319219" cy="300334"/>
          </a:xfrm>
          <a:prstGeom prst="plus">
            <a:avLst>
              <a:gd name="adj" fmla="val 48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Kreuz 35">
            <a:extLst>
              <a:ext uri="{FF2B5EF4-FFF2-40B4-BE49-F238E27FC236}">
                <a16:creationId xmlns:a16="http://schemas.microsoft.com/office/drawing/2014/main" id="{CFE4BC74-7193-44D0-94DA-248739555CC0}"/>
              </a:ext>
            </a:extLst>
          </p:cNvPr>
          <p:cNvSpPr/>
          <p:nvPr/>
        </p:nvSpPr>
        <p:spPr>
          <a:xfrm>
            <a:off x="9509109" y="5065330"/>
            <a:ext cx="319219" cy="300334"/>
          </a:xfrm>
          <a:prstGeom prst="plus">
            <a:avLst>
              <a:gd name="adj" fmla="val 48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91539486"/>
      </p:ext>
    </p:extLst>
  </p:cSld>
  <p:clrMapOvr>
    <a:masterClrMapping/>
  </p:clrMapOvr>
</p:sld>
</file>

<file path=ppt/theme/theme1.xml><?xml version="1.0" encoding="utf-8"?>
<a:theme xmlns:a="http://schemas.openxmlformats.org/drawingml/2006/main" name="Aussicht">
  <a:themeElements>
    <a:clrScheme name="Aussicht">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Aussicht">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sicht">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Aussicht</Template>
  <TotalTime>0</TotalTime>
  <Words>1019</Words>
  <Application>Microsoft Office PowerPoint</Application>
  <PresentationFormat>Breitbild</PresentationFormat>
  <Paragraphs>115</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Century Schoolbook</vt:lpstr>
      <vt:lpstr>Wingdings</vt:lpstr>
      <vt:lpstr>Wingdings 2</vt:lpstr>
      <vt:lpstr>Aussicht</vt:lpstr>
      <vt:lpstr>Reboundeffekte</vt:lpstr>
      <vt:lpstr>Globaler Ölverbrauch</vt:lpstr>
      <vt:lpstr>Energieeffizienz</vt:lpstr>
      <vt:lpstr>Effizienzsteigerung bei Dampfmaschinen</vt:lpstr>
      <vt:lpstr>William Stanley Jevons  (1835 – 1882)</vt:lpstr>
      <vt:lpstr>Entwicklung des englischen Kohleverbrauchs und Entwicklung der Dampfmaschine</vt:lpstr>
      <vt:lpstr>Was sind Reboundeffekte?</vt:lpstr>
      <vt:lpstr>Reboundeffekte – welche gibt es?</vt:lpstr>
      <vt:lpstr>Direkter Rebound  Indirekter Rebound</vt:lpstr>
      <vt:lpstr>Reboundeffekte</vt:lpstr>
      <vt:lpstr>Beispiele für Reboundeffekte</vt:lpstr>
      <vt:lpstr>Finanzielle Reboundeffekte</vt:lpstr>
      <vt:lpstr>Transformationseffekte</vt:lpstr>
      <vt:lpstr>Mentaler Rebound</vt:lpstr>
      <vt:lpstr>Zeitrebound</vt:lpstr>
      <vt:lpstr>Was tun, um den Rebound zu begrenzen?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Rebound</dc:title>
  <dc:creator>Katharina Dutz</dc:creator>
  <cp:lastModifiedBy>Helmer Wegner</cp:lastModifiedBy>
  <cp:revision>50</cp:revision>
  <dcterms:created xsi:type="dcterms:W3CDTF">2016-01-14T10:24:12Z</dcterms:created>
  <dcterms:modified xsi:type="dcterms:W3CDTF">2019-09-21T15:30:41Z</dcterms:modified>
</cp:coreProperties>
</file>