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7"/>
  </p:notesMasterIdLst>
  <p:sldIdLst>
    <p:sldId id="256" r:id="rId2"/>
    <p:sldId id="267" r:id="rId3"/>
    <p:sldId id="272" r:id="rId4"/>
    <p:sldId id="268" r:id="rId5"/>
    <p:sldId id="258" r:id="rId6"/>
    <p:sldId id="277" r:id="rId7"/>
    <p:sldId id="273" r:id="rId8"/>
    <p:sldId id="278" r:id="rId9"/>
    <p:sldId id="274" r:id="rId10"/>
    <p:sldId id="260" r:id="rId11"/>
    <p:sldId id="262" r:id="rId12"/>
    <p:sldId id="266" r:id="rId13"/>
    <p:sldId id="275" r:id="rId14"/>
    <p:sldId id="264" r:id="rId15"/>
    <p:sldId id="270"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9DC3E6"/>
    <a:srgbClr val="39D2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164" d="100"/>
          <a:sy n="164" d="100"/>
        </p:scale>
        <p:origin x="9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14DEA8-D3BA-4D4D-9B4B-A1408334C6EF}"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de-DE"/>
        </a:p>
      </dgm:t>
    </dgm:pt>
    <dgm:pt modelId="{98AEB88E-10BD-4498-B858-B43A8F455823}">
      <dgm:prSet phldrT="[Text]" custT="1"/>
      <dgm:spPr>
        <a:solidFill>
          <a:schemeClr val="tx2">
            <a:lumMod val="40000"/>
            <a:lumOff val="60000"/>
          </a:schemeClr>
        </a:solidFill>
      </dgm:spPr>
      <dgm:t>
        <a:bodyPr/>
        <a:lstStyle/>
        <a:p>
          <a:r>
            <a:rPr lang="de-DE" sz="1400" b="1" dirty="0">
              <a:solidFill>
                <a:schemeClr val="tx1"/>
              </a:solidFill>
            </a:rPr>
            <a:t>NACHHALTIGKEIT</a:t>
          </a:r>
        </a:p>
      </dgm:t>
    </dgm:pt>
    <dgm:pt modelId="{DFA3AEAF-2C9F-4EFE-8097-CF47625BA47A}" type="parTrans" cxnId="{025175E2-50A7-40E4-99F3-EB0F25B5EEFE}">
      <dgm:prSet/>
      <dgm:spPr/>
      <dgm:t>
        <a:bodyPr/>
        <a:lstStyle/>
        <a:p>
          <a:endParaRPr lang="de-DE"/>
        </a:p>
      </dgm:t>
    </dgm:pt>
    <dgm:pt modelId="{E32E5C8B-3CD1-4DE6-8B02-776E286F969C}" type="sibTrans" cxnId="{025175E2-50A7-40E4-99F3-EB0F25B5EEFE}">
      <dgm:prSet/>
      <dgm:spPr/>
      <dgm:t>
        <a:bodyPr/>
        <a:lstStyle/>
        <a:p>
          <a:endParaRPr lang="de-DE"/>
        </a:p>
      </dgm:t>
    </dgm:pt>
    <dgm:pt modelId="{AC7355A2-62AD-4E78-BAEF-AF42571CB01F}">
      <dgm:prSet phldrT="[Text]" custT="1"/>
      <dgm:spPr>
        <a:solidFill>
          <a:schemeClr val="bg2">
            <a:lumMod val="90000"/>
          </a:schemeClr>
        </a:solidFill>
      </dgm:spPr>
      <dgm:t>
        <a:bodyPr/>
        <a:lstStyle/>
        <a:p>
          <a:r>
            <a:rPr lang="de-DE" sz="1600" b="1" dirty="0">
              <a:solidFill>
                <a:schemeClr val="tx1"/>
              </a:solidFill>
            </a:rPr>
            <a:t>Effizienz</a:t>
          </a:r>
          <a:endParaRPr lang="de-DE" sz="2000" b="1" dirty="0">
            <a:solidFill>
              <a:schemeClr val="tx1"/>
            </a:solidFill>
          </a:endParaRPr>
        </a:p>
      </dgm:t>
    </dgm:pt>
    <dgm:pt modelId="{CCD0EC57-F18C-4AE4-A211-6E5F2FF69444}" type="parTrans" cxnId="{E3487763-DA45-4917-83A1-0D2BB291D6BA}">
      <dgm:prSet/>
      <dgm:spPr/>
      <dgm:t>
        <a:bodyPr/>
        <a:lstStyle/>
        <a:p>
          <a:endParaRPr lang="de-DE"/>
        </a:p>
      </dgm:t>
    </dgm:pt>
    <dgm:pt modelId="{067E4BFC-DEA2-47D1-A625-BA7AD68F3DED}" type="sibTrans" cxnId="{E3487763-DA45-4917-83A1-0D2BB291D6BA}">
      <dgm:prSet/>
      <dgm:spPr/>
      <dgm:t>
        <a:bodyPr/>
        <a:lstStyle/>
        <a:p>
          <a:endParaRPr lang="de-DE"/>
        </a:p>
      </dgm:t>
    </dgm:pt>
    <dgm:pt modelId="{88EC1C59-4F0B-4CC3-8FD4-D1731E43FA96}">
      <dgm:prSet phldrT="[Text]" custT="1"/>
      <dgm:spPr>
        <a:solidFill>
          <a:schemeClr val="accent6">
            <a:lumMod val="40000"/>
            <a:lumOff val="60000"/>
          </a:schemeClr>
        </a:solidFill>
      </dgm:spPr>
      <dgm:t>
        <a:bodyPr/>
        <a:lstStyle/>
        <a:p>
          <a:r>
            <a:rPr lang="de-DE" sz="1600" b="1" dirty="0">
              <a:solidFill>
                <a:schemeClr val="tx1"/>
              </a:solidFill>
            </a:rPr>
            <a:t>Subsistenz</a:t>
          </a:r>
        </a:p>
      </dgm:t>
    </dgm:pt>
    <dgm:pt modelId="{F05B9B22-C49D-4707-8755-91F8C19F258A}" type="parTrans" cxnId="{F33E337D-89EA-425C-9802-995CC5FB4202}">
      <dgm:prSet/>
      <dgm:spPr/>
      <dgm:t>
        <a:bodyPr/>
        <a:lstStyle/>
        <a:p>
          <a:endParaRPr lang="de-DE"/>
        </a:p>
      </dgm:t>
    </dgm:pt>
    <dgm:pt modelId="{CD27F758-8E1B-45F9-AA2A-5DE39D3A830D}" type="sibTrans" cxnId="{F33E337D-89EA-425C-9802-995CC5FB4202}">
      <dgm:prSet/>
      <dgm:spPr/>
      <dgm:t>
        <a:bodyPr/>
        <a:lstStyle/>
        <a:p>
          <a:endParaRPr lang="de-DE"/>
        </a:p>
      </dgm:t>
    </dgm:pt>
    <dgm:pt modelId="{86E9D8DF-29A7-4AD5-BDFE-522FC0076A79}">
      <dgm:prSet phldrT="[Text]" custT="1"/>
      <dgm:spPr>
        <a:solidFill>
          <a:schemeClr val="accent6">
            <a:lumMod val="40000"/>
            <a:lumOff val="60000"/>
          </a:schemeClr>
        </a:solidFill>
      </dgm:spPr>
      <dgm:t>
        <a:bodyPr/>
        <a:lstStyle/>
        <a:p>
          <a:r>
            <a:rPr lang="de-DE" sz="1600" b="1" dirty="0">
              <a:solidFill>
                <a:schemeClr val="tx1"/>
              </a:solidFill>
            </a:rPr>
            <a:t>Suffizienz</a:t>
          </a:r>
          <a:endParaRPr lang="de-DE" sz="2000" b="1" dirty="0">
            <a:solidFill>
              <a:schemeClr val="tx1"/>
            </a:solidFill>
          </a:endParaRPr>
        </a:p>
      </dgm:t>
    </dgm:pt>
    <dgm:pt modelId="{EA8D2371-42FD-4570-A6EB-B6CE2026E61C}" type="parTrans" cxnId="{DCA0815E-7731-4EE0-A5C5-F60C80DFE192}">
      <dgm:prSet/>
      <dgm:spPr/>
      <dgm:t>
        <a:bodyPr/>
        <a:lstStyle/>
        <a:p>
          <a:endParaRPr lang="de-DE"/>
        </a:p>
      </dgm:t>
    </dgm:pt>
    <dgm:pt modelId="{64D39708-1F8D-46C8-A44B-81960FF6ADAE}" type="sibTrans" cxnId="{DCA0815E-7731-4EE0-A5C5-F60C80DFE192}">
      <dgm:prSet/>
      <dgm:spPr/>
      <dgm:t>
        <a:bodyPr/>
        <a:lstStyle/>
        <a:p>
          <a:endParaRPr lang="de-DE"/>
        </a:p>
      </dgm:t>
    </dgm:pt>
    <dgm:pt modelId="{8BEBCE1D-0998-4F6A-96AE-63294BA6AA84}">
      <dgm:prSet phldrT="[Text]" custT="1"/>
      <dgm:spPr>
        <a:solidFill>
          <a:schemeClr val="accent1">
            <a:lumMod val="40000"/>
            <a:lumOff val="60000"/>
          </a:schemeClr>
        </a:solidFill>
      </dgm:spPr>
      <dgm:t>
        <a:bodyPr/>
        <a:lstStyle/>
        <a:p>
          <a:r>
            <a:rPr lang="de-DE" sz="1600" b="1" dirty="0">
              <a:solidFill>
                <a:schemeClr val="tx1"/>
              </a:solidFill>
            </a:rPr>
            <a:t>Konsistenz</a:t>
          </a:r>
          <a:endParaRPr lang="de-DE" sz="2000" b="1" dirty="0">
            <a:solidFill>
              <a:schemeClr val="tx1"/>
            </a:solidFill>
          </a:endParaRPr>
        </a:p>
      </dgm:t>
    </dgm:pt>
    <dgm:pt modelId="{4F75A5AD-72EB-4870-94C1-39B0FAB154B5}" type="parTrans" cxnId="{4E619AE7-4555-466C-AD8E-FA4E631460E7}">
      <dgm:prSet/>
      <dgm:spPr/>
      <dgm:t>
        <a:bodyPr/>
        <a:lstStyle/>
        <a:p>
          <a:endParaRPr lang="de-DE"/>
        </a:p>
      </dgm:t>
    </dgm:pt>
    <dgm:pt modelId="{EE396E15-7F7D-44D9-A2DD-B4A9D068B12B}" type="sibTrans" cxnId="{4E619AE7-4555-466C-AD8E-FA4E631460E7}">
      <dgm:prSet/>
      <dgm:spPr/>
      <dgm:t>
        <a:bodyPr/>
        <a:lstStyle/>
        <a:p>
          <a:endParaRPr lang="de-DE"/>
        </a:p>
      </dgm:t>
    </dgm:pt>
    <dgm:pt modelId="{5EB668BC-49B5-4EB2-80AC-A96A1C2C7FAA}" type="pres">
      <dgm:prSet presAssocID="{E914DEA8-D3BA-4D4D-9B4B-A1408334C6EF}" presName="Name0" presStyleCnt="0">
        <dgm:presLayoutVars>
          <dgm:chMax val="1"/>
          <dgm:dir/>
          <dgm:animLvl val="ctr"/>
          <dgm:resizeHandles val="exact"/>
        </dgm:presLayoutVars>
      </dgm:prSet>
      <dgm:spPr/>
    </dgm:pt>
    <dgm:pt modelId="{835C31E3-4192-4BF2-9ECC-878172FB5430}" type="pres">
      <dgm:prSet presAssocID="{98AEB88E-10BD-4498-B858-B43A8F455823}" presName="centerShape" presStyleLbl="node0" presStyleIdx="0" presStyleCnt="1" custScaleX="183662" custScaleY="142407"/>
      <dgm:spPr/>
    </dgm:pt>
    <dgm:pt modelId="{063161F8-D5F1-4A26-B518-DB01D5F9704C}" type="pres">
      <dgm:prSet presAssocID="{AC7355A2-62AD-4E78-BAEF-AF42571CB01F}" presName="node" presStyleLbl="node1" presStyleIdx="0" presStyleCnt="4" custScaleX="225456">
        <dgm:presLayoutVars>
          <dgm:bulletEnabled val="1"/>
        </dgm:presLayoutVars>
      </dgm:prSet>
      <dgm:spPr/>
    </dgm:pt>
    <dgm:pt modelId="{0781B242-CF29-4F4F-9F82-FF734240AA2D}" type="pres">
      <dgm:prSet presAssocID="{AC7355A2-62AD-4E78-BAEF-AF42571CB01F}" presName="dummy" presStyleCnt="0"/>
      <dgm:spPr/>
    </dgm:pt>
    <dgm:pt modelId="{230D9DCE-EDDE-458E-9F97-516C65551F4E}" type="pres">
      <dgm:prSet presAssocID="{067E4BFC-DEA2-47D1-A625-BA7AD68F3DED}" presName="sibTrans" presStyleLbl="sibTrans2D1" presStyleIdx="0" presStyleCnt="4"/>
      <dgm:spPr/>
    </dgm:pt>
    <dgm:pt modelId="{28266858-CEE3-426A-95B1-C677A6EE1A13}" type="pres">
      <dgm:prSet presAssocID="{88EC1C59-4F0B-4CC3-8FD4-D1731E43FA96}" presName="node" presStyleLbl="node1" presStyleIdx="1" presStyleCnt="4" custScaleX="175153" custRadScaleRad="135074" custRadScaleInc="-1341">
        <dgm:presLayoutVars>
          <dgm:bulletEnabled val="1"/>
        </dgm:presLayoutVars>
      </dgm:prSet>
      <dgm:spPr/>
    </dgm:pt>
    <dgm:pt modelId="{EF09D4F8-B7E4-4FDB-8347-5636BE3529E7}" type="pres">
      <dgm:prSet presAssocID="{88EC1C59-4F0B-4CC3-8FD4-D1731E43FA96}" presName="dummy" presStyleCnt="0"/>
      <dgm:spPr/>
    </dgm:pt>
    <dgm:pt modelId="{030356A7-0439-48F8-8865-946C7FFE6F91}" type="pres">
      <dgm:prSet presAssocID="{CD27F758-8E1B-45F9-AA2A-5DE39D3A830D}" presName="sibTrans" presStyleLbl="sibTrans2D1" presStyleIdx="1" presStyleCnt="4"/>
      <dgm:spPr/>
    </dgm:pt>
    <dgm:pt modelId="{0BA19D5F-0EAC-4914-9CE0-A2CD1E66C580}" type="pres">
      <dgm:prSet presAssocID="{86E9D8DF-29A7-4AD5-BDFE-522FC0076A79}" presName="node" presStyleLbl="node1" presStyleIdx="2" presStyleCnt="4" custScaleX="231205">
        <dgm:presLayoutVars>
          <dgm:bulletEnabled val="1"/>
        </dgm:presLayoutVars>
      </dgm:prSet>
      <dgm:spPr/>
    </dgm:pt>
    <dgm:pt modelId="{E08251B5-FABB-417A-9858-CBF483A586EE}" type="pres">
      <dgm:prSet presAssocID="{86E9D8DF-29A7-4AD5-BDFE-522FC0076A79}" presName="dummy" presStyleCnt="0"/>
      <dgm:spPr/>
    </dgm:pt>
    <dgm:pt modelId="{18A92A16-7E56-48B5-BD4E-2B5E954AB887}" type="pres">
      <dgm:prSet presAssocID="{64D39708-1F8D-46C8-A44B-81960FF6ADAE}" presName="sibTrans" presStyleLbl="sibTrans2D1" presStyleIdx="2" presStyleCnt="4"/>
      <dgm:spPr/>
    </dgm:pt>
    <dgm:pt modelId="{CBEE6031-D3F4-4202-8E92-5EC4E6A597B8}" type="pres">
      <dgm:prSet presAssocID="{8BEBCE1D-0998-4F6A-96AE-63294BA6AA84}" presName="node" presStyleLbl="node1" presStyleIdx="3" presStyleCnt="4" custScaleX="161772" custRadScaleRad="129415" custRadScaleInc="-4197">
        <dgm:presLayoutVars>
          <dgm:bulletEnabled val="1"/>
        </dgm:presLayoutVars>
      </dgm:prSet>
      <dgm:spPr/>
    </dgm:pt>
    <dgm:pt modelId="{E9C97FB6-1780-4DFE-970A-6E9BABAF0EF1}" type="pres">
      <dgm:prSet presAssocID="{8BEBCE1D-0998-4F6A-96AE-63294BA6AA84}" presName="dummy" presStyleCnt="0"/>
      <dgm:spPr/>
    </dgm:pt>
    <dgm:pt modelId="{369E2A77-493F-4BB1-A69B-7E17B4231E71}" type="pres">
      <dgm:prSet presAssocID="{EE396E15-7F7D-44D9-A2DD-B4A9D068B12B}" presName="sibTrans" presStyleLbl="sibTrans2D1" presStyleIdx="3" presStyleCnt="4"/>
      <dgm:spPr/>
    </dgm:pt>
  </dgm:ptLst>
  <dgm:cxnLst>
    <dgm:cxn modelId="{2D460108-D60C-405D-A770-AC5818979612}" type="presOf" srcId="{CD27F758-8E1B-45F9-AA2A-5DE39D3A830D}" destId="{030356A7-0439-48F8-8865-946C7FFE6F91}" srcOrd="0" destOrd="0" presId="urn:microsoft.com/office/officeart/2005/8/layout/radial6"/>
    <dgm:cxn modelId="{83566E11-E976-4BEB-9606-C31B29EFD475}" type="presOf" srcId="{EE396E15-7F7D-44D9-A2DD-B4A9D068B12B}" destId="{369E2A77-493F-4BB1-A69B-7E17B4231E71}" srcOrd="0" destOrd="0" presId="urn:microsoft.com/office/officeart/2005/8/layout/radial6"/>
    <dgm:cxn modelId="{DCA0815E-7731-4EE0-A5C5-F60C80DFE192}" srcId="{98AEB88E-10BD-4498-B858-B43A8F455823}" destId="{86E9D8DF-29A7-4AD5-BDFE-522FC0076A79}" srcOrd="2" destOrd="0" parTransId="{EA8D2371-42FD-4570-A6EB-B6CE2026E61C}" sibTransId="{64D39708-1F8D-46C8-A44B-81960FF6ADAE}"/>
    <dgm:cxn modelId="{E3487763-DA45-4917-83A1-0D2BB291D6BA}" srcId="{98AEB88E-10BD-4498-B858-B43A8F455823}" destId="{AC7355A2-62AD-4E78-BAEF-AF42571CB01F}" srcOrd="0" destOrd="0" parTransId="{CCD0EC57-F18C-4AE4-A211-6E5F2FF69444}" sibTransId="{067E4BFC-DEA2-47D1-A625-BA7AD68F3DED}"/>
    <dgm:cxn modelId="{39DF4477-AAF2-4251-A140-A9126316EA43}" type="presOf" srcId="{8BEBCE1D-0998-4F6A-96AE-63294BA6AA84}" destId="{CBEE6031-D3F4-4202-8E92-5EC4E6A597B8}" srcOrd="0" destOrd="0" presId="urn:microsoft.com/office/officeart/2005/8/layout/radial6"/>
    <dgm:cxn modelId="{AF547657-F076-40F1-B952-ECE971B697B6}" type="presOf" srcId="{88EC1C59-4F0B-4CC3-8FD4-D1731E43FA96}" destId="{28266858-CEE3-426A-95B1-C677A6EE1A13}" srcOrd="0" destOrd="0" presId="urn:microsoft.com/office/officeart/2005/8/layout/radial6"/>
    <dgm:cxn modelId="{F33E337D-89EA-425C-9802-995CC5FB4202}" srcId="{98AEB88E-10BD-4498-B858-B43A8F455823}" destId="{88EC1C59-4F0B-4CC3-8FD4-D1731E43FA96}" srcOrd="1" destOrd="0" parTransId="{F05B9B22-C49D-4707-8755-91F8C19F258A}" sibTransId="{CD27F758-8E1B-45F9-AA2A-5DE39D3A830D}"/>
    <dgm:cxn modelId="{70E7FC9F-7AAA-4344-9068-5908E88FABF3}" type="presOf" srcId="{067E4BFC-DEA2-47D1-A625-BA7AD68F3DED}" destId="{230D9DCE-EDDE-458E-9F97-516C65551F4E}" srcOrd="0" destOrd="0" presId="urn:microsoft.com/office/officeart/2005/8/layout/radial6"/>
    <dgm:cxn modelId="{165961A2-D510-4E37-9C25-6DEE8960B4C3}" type="presOf" srcId="{64D39708-1F8D-46C8-A44B-81960FF6ADAE}" destId="{18A92A16-7E56-48B5-BD4E-2B5E954AB887}" srcOrd="0" destOrd="0" presId="urn:microsoft.com/office/officeart/2005/8/layout/radial6"/>
    <dgm:cxn modelId="{ECE0A4BC-538E-4D18-B850-631B4A57D353}" type="presOf" srcId="{86E9D8DF-29A7-4AD5-BDFE-522FC0076A79}" destId="{0BA19D5F-0EAC-4914-9CE0-A2CD1E66C580}" srcOrd="0" destOrd="0" presId="urn:microsoft.com/office/officeart/2005/8/layout/radial6"/>
    <dgm:cxn modelId="{A6B588C6-7B9C-470C-B2BE-C27BEAFA33E7}" type="presOf" srcId="{E914DEA8-D3BA-4D4D-9B4B-A1408334C6EF}" destId="{5EB668BC-49B5-4EB2-80AC-A96A1C2C7FAA}" srcOrd="0" destOrd="0" presId="urn:microsoft.com/office/officeart/2005/8/layout/radial6"/>
    <dgm:cxn modelId="{6B7EF5C9-025B-40B2-B4A9-6C428BE323EE}" type="presOf" srcId="{AC7355A2-62AD-4E78-BAEF-AF42571CB01F}" destId="{063161F8-D5F1-4A26-B518-DB01D5F9704C}" srcOrd="0" destOrd="0" presId="urn:microsoft.com/office/officeart/2005/8/layout/radial6"/>
    <dgm:cxn modelId="{025175E2-50A7-40E4-99F3-EB0F25B5EEFE}" srcId="{E914DEA8-D3BA-4D4D-9B4B-A1408334C6EF}" destId="{98AEB88E-10BD-4498-B858-B43A8F455823}" srcOrd="0" destOrd="0" parTransId="{DFA3AEAF-2C9F-4EFE-8097-CF47625BA47A}" sibTransId="{E32E5C8B-3CD1-4DE6-8B02-776E286F969C}"/>
    <dgm:cxn modelId="{4E619AE7-4555-466C-AD8E-FA4E631460E7}" srcId="{98AEB88E-10BD-4498-B858-B43A8F455823}" destId="{8BEBCE1D-0998-4F6A-96AE-63294BA6AA84}" srcOrd="3" destOrd="0" parTransId="{4F75A5AD-72EB-4870-94C1-39B0FAB154B5}" sibTransId="{EE396E15-7F7D-44D9-A2DD-B4A9D068B12B}"/>
    <dgm:cxn modelId="{FAD2D6F8-2C9B-4186-A1FE-4986F56198BC}" type="presOf" srcId="{98AEB88E-10BD-4498-B858-B43A8F455823}" destId="{835C31E3-4192-4BF2-9ECC-878172FB5430}" srcOrd="0" destOrd="0" presId="urn:microsoft.com/office/officeart/2005/8/layout/radial6"/>
    <dgm:cxn modelId="{69E30493-8A16-4353-B614-2A6146D20738}" type="presParOf" srcId="{5EB668BC-49B5-4EB2-80AC-A96A1C2C7FAA}" destId="{835C31E3-4192-4BF2-9ECC-878172FB5430}" srcOrd="0" destOrd="0" presId="urn:microsoft.com/office/officeart/2005/8/layout/radial6"/>
    <dgm:cxn modelId="{B3DE1747-9B40-489E-AF94-528B2B16947F}" type="presParOf" srcId="{5EB668BC-49B5-4EB2-80AC-A96A1C2C7FAA}" destId="{063161F8-D5F1-4A26-B518-DB01D5F9704C}" srcOrd="1" destOrd="0" presId="urn:microsoft.com/office/officeart/2005/8/layout/radial6"/>
    <dgm:cxn modelId="{564BDECA-15E1-4C7F-82AF-D8DF7E82A3D2}" type="presParOf" srcId="{5EB668BC-49B5-4EB2-80AC-A96A1C2C7FAA}" destId="{0781B242-CF29-4F4F-9F82-FF734240AA2D}" srcOrd="2" destOrd="0" presId="urn:microsoft.com/office/officeart/2005/8/layout/radial6"/>
    <dgm:cxn modelId="{945A22EF-B50D-45AD-B019-DBBB134D960F}" type="presParOf" srcId="{5EB668BC-49B5-4EB2-80AC-A96A1C2C7FAA}" destId="{230D9DCE-EDDE-458E-9F97-516C65551F4E}" srcOrd="3" destOrd="0" presId="urn:microsoft.com/office/officeart/2005/8/layout/radial6"/>
    <dgm:cxn modelId="{0442468C-50CF-4681-9420-7990E05A9C2A}" type="presParOf" srcId="{5EB668BC-49B5-4EB2-80AC-A96A1C2C7FAA}" destId="{28266858-CEE3-426A-95B1-C677A6EE1A13}" srcOrd="4" destOrd="0" presId="urn:microsoft.com/office/officeart/2005/8/layout/radial6"/>
    <dgm:cxn modelId="{ACD485C7-DB53-4C47-871C-27414213B62C}" type="presParOf" srcId="{5EB668BC-49B5-4EB2-80AC-A96A1C2C7FAA}" destId="{EF09D4F8-B7E4-4FDB-8347-5636BE3529E7}" srcOrd="5" destOrd="0" presId="urn:microsoft.com/office/officeart/2005/8/layout/radial6"/>
    <dgm:cxn modelId="{03238ACF-B796-4BDD-8142-FB9E2FAF6611}" type="presParOf" srcId="{5EB668BC-49B5-4EB2-80AC-A96A1C2C7FAA}" destId="{030356A7-0439-48F8-8865-946C7FFE6F91}" srcOrd="6" destOrd="0" presId="urn:microsoft.com/office/officeart/2005/8/layout/radial6"/>
    <dgm:cxn modelId="{2BBB9426-285D-4E18-81C6-BFCAA6705DFA}" type="presParOf" srcId="{5EB668BC-49B5-4EB2-80AC-A96A1C2C7FAA}" destId="{0BA19D5F-0EAC-4914-9CE0-A2CD1E66C580}" srcOrd="7" destOrd="0" presId="urn:microsoft.com/office/officeart/2005/8/layout/radial6"/>
    <dgm:cxn modelId="{BBFF8148-0E02-412E-B3C9-663E3423E952}" type="presParOf" srcId="{5EB668BC-49B5-4EB2-80AC-A96A1C2C7FAA}" destId="{E08251B5-FABB-417A-9858-CBF483A586EE}" srcOrd="8" destOrd="0" presId="urn:microsoft.com/office/officeart/2005/8/layout/radial6"/>
    <dgm:cxn modelId="{5C261226-B9F8-4EA1-BDE9-BFE48D69364F}" type="presParOf" srcId="{5EB668BC-49B5-4EB2-80AC-A96A1C2C7FAA}" destId="{18A92A16-7E56-48B5-BD4E-2B5E954AB887}" srcOrd="9" destOrd="0" presId="urn:microsoft.com/office/officeart/2005/8/layout/radial6"/>
    <dgm:cxn modelId="{7E9543A3-C477-4EF5-8A38-F730CAA97BBF}" type="presParOf" srcId="{5EB668BC-49B5-4EB2-80AC-A96A1C2C7FAA}" destId="{CBEE6031-D3F4-4202-8E92-5EC4E6A597B8}" srcOrd="10" destOrd="0" presId="urn:microsoft.com/office/officeart/2005/8/layout/radial6"/>
    <dgm:cxn modelId="{35EA0E9C-5D1B-427B-8904-212247C1737D}" type="presParOf" srcId="{5EB668BC-49B5-4EB2-80AC-A96A1C2C7FAA}" destId="{E9C97FB6-1780-4DFE-970A-6E9BABAF0EF1}" srcOrd="11" destOrd="0" presId="urn:microsoft.com/office/officeart/2005/8/layout/radial6"/>
    <dgm:cxn modelId="{E6325804-9690-42B0-9425-765CC81EFC47}" type="presParOf" srcId="{5EB668BC-49B5-4EB2-80AC-A96A1C2C7FAA}" destId="{369E2A77-493F-4BB1-A69B-7E17B4231E71}"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9E2A77-493F-4BB1-A69B-7E17B4231E71}">
      <dsp:nvSpPr>
        <dsp:cNvPr id="0" name=""/>
        <dsp:cNvSpPr/>
      </dsp:nvSpPr>
      <dsp:spPr>
        <a:xfrm>
          <a:off x="2101976" y="427776"/>
          <a:ext cx="3348659" cy="3348659"/>
        </a:xfrm>
        <a:prstGeom prst="blockArc">
          <a:avLst>
            <a:gd name="adj1" fmla="val 10547389"/>
            <a:gd name="adj2" fmla="val 1723498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A92A16-7E56-48B5-BD4E-2B5E954AB887}">
      <dsp:nvSpPr>
        <dsp:cNvPr id="0" name=""/>
        <dsp:cNvSpPr/>
      </dsp:nvSpPr>
      <dsp:spPr>
        <a:xfrm>
          <a:off x="2106187" y="573600"/>
          <a:ext cx="3348659" cy="3348659"/>
        </a:xfrm>
        <a:prstGeom prst="blockArc">
          <a:avLst>
            <a:gd name="adj1" fmla="val 4374284"/>
            <a:gd name="adj2" fmla="val 10854131"/>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0356A7-0439-48F8-8865-946C7FFE6F91}">
      <dsp:nvSpPr>
        <dsp:cNvPr id="0" name=""/>
        <dsp:cNvSpPr/>
      </dsp:nvSpPr>
      <dsp:spPr>
        <a:xfrm>
          <a:off x="3165041" y="606906"/>
          <a:ext cx="3348659" cy="3348659"/>
        </a:xfrm>
        <a:prstGeom prst="blockArc">
          <a:avLst>
            <a:gd name="adj1" fmla="val 21345267"/>
            <a:gd name="adj2" fmla="val 6641911"/>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0D9DCE-EDDE-458E-9F97-516C65551F4E}">
      <dsp:nvSpPr>
        <dsp:cNvPr id="0" name=""/>
        <dsp:cNvSpPr/>
      </dsp:nvSpPr>
      <dsp:spPr>
        <a:xfrm>
          <a:off x="3162992" y="396544"/>
          <a:ext cx="3348659" cy="3348659"/>
        </a:xfrm>
        <a:prstGeom prst="blockArc">
          <a:avLst>
            <a:gd name="adj1" fmla="val 14962692"/>
            <a:gd name="adj2" fmla="val 187761"/>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5C31E3-4192-4BF2-9ECC-878172FB5430}">
      <dsp:nvSpPr>
        <dsp:cNvPr id="0" name=""/>
        <dsp:cNvSpPr/>
      </dsp:nvSpPr>
      <dsp:spPr>
        <a:xfrm>
          <a:off x="2846945" y="1079015"/>
          <a:ext cx="2828703" cy="2193307"/>
        </a:xfrm>
        <a:prstGeom prst="ellipse">
          <a:avLst/>
        </a:prstGeom>
        <a:solidFill>
          <a:schemeClr val="tx2">
            <a:lumMod val="40000"/>
            <a:lumOff val="6000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solidFill>
                <a:schemeClr val="tx1"/>
              </a:solidFill>
            </a:rPr>
            <a:t>NACHHALTIGKEIT</a:t>
          </a:r>
        </a:p>
      </dsp:txBody>
      <dsp:txXfrm>
        <a:off x="3261199" y="1400217"/>
        <a:ext cx="2000195" cy="1550903"/>
      </dsp:txXfrm>
    </dsp:sp>
    <dsp:sp modelId="{063161F8-D5F1-4A26-B518-DB01D5F9704C}">
      <dsp:nvSpPr>
        <dsp:cNvPr id="0" name=""/>
        <dsp:cNvSpPr/>
      </dsp:nvSpPr>
      <dsp:spPr>
        <a:xfrm>
          <a:off x="3045956" y="1092"/>
          <a:ext cx="2430680" cy="1078117"/>
        </a:xfrm>
        <a:prstGeom prst="ellipse">
          <a:avLst/>
        </a:prstGeom>
        <a:solidFill>
          <a:schemeClr val="bg2">
            <a:lumMod val="9000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de-DE" sz="1600" b="1" kern="1200" dirty="0">
              <a:solidFill>
                <a:schemeClr val="tx1"/>
              </a:solidFill>
            </a:rPr>
            <a:t>Effizienz</a:t>
          </a:r>
          <a:endParaRPr lang="de-DE" sz="2000" b="1" kern="1200" dirty="0">
            <a:solidFill>
              <a:schemeClr val="tx1"/>
            </a:solidFill>
          </a:endParaRPr>
        </a:p>
      </dsp:txBody>
      <dsp:txXfrm>
        <a:off x="3401921" y="158979"/>
        <a:ext cx="1718750" cy="762343"/>
      </dsp:txXfrm>
    </dsp:sp>
    <dsp:sp modelId="{28266858-CEE3-426A-95B1-C677A6EE1A13}">
      <dsp:nvSpPr>
        <dsp:cNvPr id="0" name=""/>
        <dsp:cNvSpPr/>
      </dsp:nvSpPr>
      <dsp:spPr>
        <a:xfrm>
          <a:off x="5526223" y="1621098"/>
          <a:ext cx="1888355" cy="1078117"/>
        </a:xfrm>
        <a:prstGeom prst="ellipse">
          <a:avLst/>
        </a:prstGeom>
        <a:solidFill>
          <a:schemeClr val="accent6">
            <a:lumMod val="40000"/>
            <a:lumOff val="6000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de-DE" sz="1600" b="1" kern="1200" dirty="0">
              <a:solidFill>
                <a:schemeClr val="tx1"/>
              </a:solidFill>
            </a:rPr>
            <a:t>Subsistenz</a:t>
          </a:r>
        </a:p>
      </dsp:txBody>
      <dsp:txXfrm>
        <a:off x="5802766" y="1778985"/>
        <a:ext cx="1335269" cy="762343"/>
      </dsp:txXfrm>
    </dsp:sp>
    <dsp:sp modelId="{0BA19D5F-0EAC-4914-9CE0-A2CD1E66C580}">
      <dsp:nvSpPr>
        <dsp:cNvPr id="0" name=""/>
        <dsp:cNvSpPr/>
      </dsp:nvSpPr>
      <dsp:spPr>
        <a:xfrm>
          <a:off x="3014965" y="3272127"/>
          <a:ext cx="2492661" cy="1078117"/>
        </a:xfrm>
        <a:prstGeom prst="ellipse">
          <a:avLst/>
        </a:prstGeom>
        <a:solidFill>
          <a:schemeClr val="accent6">
            <a:lumMod val="40000"/>
            <a:lumOff val="6000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de-DE" sz="1600" b="1" kern="1200" dirty="0">
              <a:solidFill>
                <a:schemeClr val="tx1"/>
              </a:solidFill>
            </a:rPr>
            <a:t>Suffizienz</a:t>
          </a:r>
          <a:endParaRPr lang="de-DE" sz="2000" b="1" kern="1200" dirty="0">
            <a:solidFill>
              <a:schemeClr val="tx1"/>
            </a:solidFill>
          </a:endParaRPr>
        </a:p>
      </dsp:txBody>
      <dsp:txXfrm>
        <a:off x="3380007" y="3430014"/>
        <a:ext cx="1762577" cy="762343"/>
      </dsp:txXfrm>
    </dsp:sp>
    <dsp:sp modelId="{CBEE6031-D3F4-4202-8E92-5EC4E6A597B8}">
      <dsp:nvSpPr>
        <dsp:cNvPr id="0" name=""/>
        <dsp:cNvSpPr/>
      </dsp:nvSpPr>
      <dsp:spPr>
        <a:xfrm>
          <a:off x="1273156" y="1683119"/>
          <a:ext cx="1744092" cy="1078117"/>
        </a:xfrm>
        <a:prstGeom prst="ellipse">
          <a:avLst/>
        </a:prstGeom>
        <a:solidFill>
          <a:schemeClr val="accent1">
            <a:lumMod val="40000"/>
            <a:lumOff val="6000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de-DE" sz="1600" b="1" kern="1200" dirty="0">
              <a:solidFill>
                <a:schemeClr val="tx1"/>
              </a:solidFill>
            </a:rPr>
            <a:t>Konsistenz</a:t>
          </a:r>
          <a:endParaRPr lang="de-DE" sz="2000" b="1" kern="1200" dirty="0">
            <a:solidFill>
              <a:schemeClr val="tx1"/>
            </a:solidFill>
          </a:endParaRPr>
        </a:p>
      </dsp:txBody>
      <dsp:txXfrm>
        <a:off x="1528572" y="1841006"/>
        <a:ext cx="1233260" cy="76234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C50897-3AFD-4A70-9CC0-88C9E3B9A26C}" type="datetimeFigureOut">
              <a:rPr lang="de-DE" smtClean="0"/>
              <a:t>21.09.2019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809944-6D41-440F-BAA7-5B2466AB04EA}" type="slidenum">
              <a:rPr lang="de-DE" smtClean="0"/>
              <a:t>‹Nr.›</a:t>
            </a:fld>
            <a:endParaRPr lang="de-DE"/>
          </a:p>
        </p:txBody>
      </p:sp>
    </p:spTree>
    <p:extLst>
      <p:ext uri="{BB962C8B-B14F-4D97-AF65-F5344CB8AC3E}">
        <p14:creationId xmlns:p14="http://schemas.microsoft.com/office/powerpoint/2010/main" val="2230657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E82C5F-E6CF-4DF7-B015-187641D0D328}"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Notizenplatzhalter 4"/>
          <p:cNvSpPr>
            <a:spLocks noGrp="1"/>
          </p:cNvSpPr>
          <p:nvPr>
            <p:ph type="body" sz="quarter" idx="11"/>
          </p:nvPr>
        </p:nvSpPr>
        <p:spPr/>
        <p:txBody>
          <a:bodyPr/>
          <a:lstStyle/>
          <a:p>
            <a:endParaRPr lang="de-DE"/>
          </a:p>
        </p:txBody>
      </p:sp>
    </p:spTree>
    <p:extLst>
      <p:ext uri="{BB962C8B-B14F-4D97-AF65-F5344CB8AC3E}">
        <p14:creationId xmlns:p14="http://schemas.microsoft.com/office/powerpoint/2010/main" val="3958358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E82C5F-E6CF-4DF7-B015-187641D0D328}"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612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6"/>
          <p:cNvSpPr txBox="1"/>
          <p:nvPr/>
        </p:nvSpPr>
        <p:spPr>
          <a:xfrm>
            <a:off x="4279318" y="10157402"/>
            <a:ext cx="3280318" cy="534238"/>
          </a:xfrm>
          <a:prstGeom prst="rect">
            <a:avLst/>
          </a:prstGeom>
          <a:noFill/>
          <a:ln cap="flat">
            <a:noFill/>
          </a:ln>
        </p:spPr>
        <p:txBody>
          <a:bodyPr vert="horz" wrap="square" lIns="0" tIns="0" rIns="0" bIns="0" anchor="b" anchorCtr="0" compatLnSpc="1">
            <a:noAutofit/>
          </a:bodyPr>
          <a:lstStyle/>
          <a:p>
            <a:pPr marL="0" marR="0" lvl="0" indent="0" algn="r"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fld id="{721C8C9E-CFEE-4749-AA34-57F7A51D0F14}" type="slidenum">
              <a:rPr kumimoji="0" lang="de-DE" sz="1400" b="0" i="0" u="none" strike="noStrike" kern="1200" cap="none" spc="0" normalizeH="0" baseline="0" noProof="0" smtClean="0">
                <a:ln>
                  <a:noFill/>
                </a:ln>
                <a:solidFill>
                  <a:srgbClr val="000000"/>
                </a:solidFill>
                <a:effectLst/>
                <a:uLnTx/>
                <a:uFillTx/>
                <a:latin typeface="Times New Roman" pitchFamily="18"/>
                <a:ea typeface="Arial Unicode MS"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t>10</a:t>
            </a:fld>
            <a:endParaRPr kumimoji="0" lang="de-DE" sz="1400" b="0" i="0" u="none" strike="noStrike" kern="1200" cap="none" spc="0" normalizeH="0" baseline="0" noProof="0">
              <a:ln>
                <a:noFill/>
              </a:ln>
              <a:solidFill>
                <a:srgbClr val="000000"/>
              </a:solidFill>
              <a:effectLst/>
              <a:uLnTx/>
              <a:uFillTx/>
              <a:latin typeface="Times New Roman" pitchFamily="18"/>
              <a:ea typeface="Arial Unicode MS" pitchFamily="2"/>
              <a:cs typeface="Tahoma" pitchFamily="2"/>
            </a:endParaRPr>
          </a:p>
        </p:txBody>
      </p:sp>
      <p:sp>
        <p:nvSpPr>
          <p:cNvPr id="3" name="Folienbildplatzhalter 1"/>
          <p:cNvSpPr>
            <a:spLocks noGrp="1" noRot="1" noChangeAspect="1"/>
          </p:cNvSpPr>
          <p:nvPr>
            <p:ph type="sldImg"/>
          </p:nvPr>
        </p:nvSpPr>
        <p:spPr>
          <a:xfrm>
            <a:off x="217488" y="812800"/>
            <a:ext cx="7123112" cy="4008438"/>
          </a:xfrm>
          <a:solidFill>
            <a:srgbClr val="729FCF"/>
          </a:solidFill>
          <a:ln w="25402">
            <a:solidFill>
              <a:srgbClr val="3465AF"/>
            </a:solidFill>
            <a:prstDash val="solid"/>
          </a:ln>
        </p:spPr>
      </p:sp>
      <p:sp>
        <p:nvSpPr>
          <p:cNvPr id="4" name="Notizenplatzhalter 2"/>
          <p:cNvSpPr txBox="1">
            <a:spLocks noGrp="1"/>
          </p:cNvSpPr>
          <p:nvPr>
            <p:ph type="body" sz="quarter" idx="1"/>
          </p:nvPr>
        </p:nvSpPr>
        <p:spPr/>
        <p:txBody>
          <a:bodyPr/>
          <a:lstStyle/>
          <a:p>
            <a:pPr lvl="0"/>
            <a:endParaRPr lang="de-DE"/>
          </a:p>
          <a:p>
            <a:pPr lvl="0"/>
            <a:endParaRPr lang="de-DE"/>
          </a:p>
        </p:txBody>
      </p:sp>
    </p:spTree>
    <p:extLst>
      <p:ext uri="{BB962C8B-B14F-4D97-AF65-F5344CB8AC3E}">
        <p14:creationId xmlns:p14="http://schemas.microsoft.com/office/powerpoint/2010/main" val="705169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6"/>
          <p:cNvSpPr txBox="1"/>
          <p:nvPr/>
        </p:nvSpPr>
        <p:spPr>
          <a:xfrm>
            <a:off x="4279318" y="10157402"/>
            <a:ext cx="3280318" cy="534238"/>
          </a:xfrm>
          <a:prstGeom prst="rect">
            <a:avLst/>
          </a:prstGeom>
          <a:noFill/>
          <a:ln cap="flat">
            <a:noFill/>
          </a:ln>
        </p:spPr>
        <p:txBody>
          <a:bodyPr vert="horz" wrap="square" lIns="0" tIns="0" rIns="0" bIns="0" anchor="b" anchorCtr="0" compatLnSpc="1">
            <a:noAutofit/>
          </a:bodyPr>
          <a:lstStyle/>
          <a:p>
            <a:pPr marL="0" marR="0" lvl="0" indent="0" algn="r"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fld id="{A0B56D47-F564-4B95-BCEB-335D29A60D22}" type="slidenum">
              <a:rPr kumimoji="0" lang="de-DE" sz="1400" b="0" i="0" u="none" strike="noStrike" kern="1200" cap="none" spc="0" normalizeH="0" baseline="0" noProof="0" smtClean="0">
                <a:ln>
                  <a:noFill/>
                </a:ln>
                <a:solidFill>
                  <a:srgbClr val="000000"/>
                </a:solidFill>
                <a:effectLst/>
                <a:uLnTx/>
                <a:uFillTx/>
                <a:latin typeface="Times New Roman" pitchFamily="18"/>
                <a:ea typeface="Arial Unicode MS"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t>11</a:t>
            </a:fld>
            <a:endParaRPr kumimoji="0" lang="de-DE" sz="1400" b="0" i="0" u="none" strike="noStrike" kern="1200" cap="none" spc="0" normalizeH="0" baseline="0" noProof="0">
              <a:ln>
                <a:noFill/>
              </a:ln>
              <a:solidFill>
                <a:srgbClr val="000000"/>
              </a:solidFill>
              <a:effectLst/>
              <a:uLnTx/>
              <a:uFillTx/>
              <a:latin typeface="Times New Roman" pitchFamily="18"/>
              <a:ea typeface="Arial Unicode MS" pitchFamily="2"/>
              <a:cs typeface="Tahoma" pitchFamily="2"/>
            </a:endParaRPr>
          </a:p>
        </p:txBody>
      </p:sp>
      <p:sp>
        <p:nvSpPr>
          <p:cNvPr id="3" name="Folienbildplatzhalter 1"/>
          <p:cNvSpPr>
            <a:spLocks noGrp="1" noRot="1" noChangeAspect="1"/>
          </p:cNvSpPr>
          <p:nvPr>
            <p:ph type="sldImg"/>
          </p:nvPr>
        </p:nvSpPr>
        <p:spPr>
          <a:xfrm>
            <a:off x="217488" y="812800"/>
            <a:ext cx="7123112" cy="4008438"/>
          </a:xfrm>
          <a:solidFill>
            <a:srgbClr val="729FCF"/>
          </a:solidFill>
          <a:ln w="25402">
            <a:solidFill>
              <a:srgbClr val="3465AF"/>
            </a:solidFill>
            <a:prstDash val="solid"/>
          </a:ln>
        </p:spPr>
      </p:sp>
      <p:sp>
        <p:nvSpPr>
          <p:cNvPr id="4" name="Notizenplatzhalter 2"/>
          <p:cNvSpPr txBox="1">
            <a:spLocks noGrp="1"/>
          </p:cNvSpPr>
          <p:nvPr>
            <p:ph type="body" sz="quarter" idx="1"/>
          </p:nvPr>
        </p:nvSpPr>
        <p:spPr/>
        <p:txBody>
          <a:bodyPr/>
          <a:lstStyle/>
          <a:p>
            <a:endParaRPr lang="de-DE"/>
          </a:p>
        </p:txBody>
      </p:sp>
    </p:spTree>
    <p:extLst>
      <p:ext uri="{BB962C8B-B14F-4D97-AF65-F5344CB8AC3E}">
        <p14:creationId xmlns:p14="http://schemas.microsoft.com/office/powerpoint/2010/main" val="3119060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6"/>
          <p:cNvSpPr txBox="1"/>
          <p:nvPr/>
        </p:nvSpPr>
        <p:spPr>
          <a:xfrm>
            <a:off x="4279318" y="10157402"/>
            <a:ext cx="3280318" cy="534238"/>
          </a:xfrm>
          <a:prstGeom prst="rect">
            <a:avLst/>
          </a:prstGeom>
          <a:noFill/>
          <a:ln cap="flat">
            <a:noFill/>
          </a:ln>
        </p:spPr>
        <p:txBody>
          <a:bodyPr vert="horz" wrap="square" lIns="0" tIns="0" rIns="0" bIns="0" anchor="b" anchorCtr="0" compatLnSpc="1">
            <a:noAutofit/>
          </a:bodyPr>
          <a:lstStyle/>
          <a:p>
            <a:pPr marL="0" marR="0" lvl="0" indent="0" algn="r"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fld id="{68A5408F-86BA-4B04-B44B-FA00912401A7}" type="slidenum">
              <a:rPr kumimoji="0" lang="de-DE" sz="1400" b="0" i="0" u="none" strike="noStrike" kern="1200" cap="none" spc="0" normalizeH="0" baseline="0" noProof="0" smtClean="0">
                <a:ln>
                  <a:noFill/>
                </a:ln>
                <a:solidFill>
                  <a:srgbClr val="000000"/>
                </a:solidFill>
                <a:effectLst/>
                <a:uLnTx/>
                <a:uFillTx/>
                <a:latin typeface="Times New Roman" pitchFamily="18"/>
                <a:ea typeface="Arial Unicode MS"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t>12</a:t>
            </a:fld>
            <a:endParaRPr kumimoji="0" lang="de-DE" sz="1400" b="0" i="0" u="none" strike="noStrike" kern="1200" cap="none" spc="0" normalizeH="0" baseline="0" noProof="0">
              <a:ln>
                <a:noFill/>
              </a:ln>
              <a:solidFill>
                <a:srgbClr val="000000"/>
              </a:solidFill>
              <a:effectLst/>
              <a:uLnTx/>
              <a:uFillTx/>
              <a:latin typeface="Times New Roman" pitchFamily="18"/>
              <a:ea typeface="Arial Unicode MS" pitchFamily="2"/>
              <a:cs typeface="Tahoma" pitchFamily="2"/>
            </a:endParaRPr>
          </a:p>
        </p:txBody>
      </p:sp>
      <p:sp>
        <p:nvSpPr>
          <p:cNvPr id="3" name="Folienbildplatzhalter 1"/>
          <p:cNvSpPr>
            <a:spLocks noGrp="1" noRot="1" noChangeAspect="1"/>
          </p:cNvSpPr>
          <p:nvPr>
            <p:ph type="sldImg"/>
          </p:nvPr>
        </p:nvSpPr>
        <p:spPr>
          <a:xfrm>
            <a:off x="217488" y="812800"/>
            <a:ext cx="7123112" cy="4008438"/>
          </a:xfrm>
          <a:solidFill>
            <a:srgbClr val="729FCF"/>
          </a:solidFill>
          <a:ln w="25402">
            <a:solidFill>
              <a:srgbClr val="3465AF"/>
            </a:solidFill>
            <a:prstDash val="solid"/>
          </a:ln>
        </p:spPr>
      </p:sp>
      <p:sp>
        <p:nvSpPr>
          <p:cNvPr id="4" name="Notizenplatzhalter 2"/>
          <p:cNvSpPr txBox="1">
            <a:spLocks noGrp="1"/>
          </p:cNvSpPr>
          <p:nvPr>
            <p:ph type="body" sz="quarter" idx="1"/>
          </p:nvPr>
        </p:nvSpPr>
        <p:spPr/>
        <p:txBody>
          <a:bodyPr/>
          <a:lstStyle/>
          <a:p>
            <a:endParaRPr lang="de-DE"/>
          </a:p>
        </p:txBody>
      </p:sp>
    </p:spTree>
    <p:extLst>
      <p:ext uri="{BB962C8B-B14F-4D97-AF65-F5344CB8AC3E}">
        <p14:creationId xmlns:p14="http://schemas.microsoft.com/office/powerpoint/2010/main" val="59337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6"/>
          <p:cNvSpPr txBox="1"/>
          <p:nvPr/>
        </p:nvSpPr>
        <p:spPr>
          <a:xfrm>
            <a:off x="4279318" y="10157402"/>
            <a:ext cx="3280318" cy="534238"/>
          </a:xfrm>
          <a:prstGeom prst="rect">
            <a:avLst/>
          </a:prstGeom>
          <a:noFill/>
          <a:ln cap="flat">
            <a:noFill/>
          </a:ln>
        </p:spPr>
        <p:txBody>
          <a:bodyPr vert="horz" wrap="square" lIns="0" tIns="0" rIns="0" bIns="0" anchor="b" anchorCtr="0" compatLnSpc="1">
            <a:noAutofit/>
          </a:bodyPr>
          <a:lstStyle/>
          <a:p>
            <a:pPr marL="0" marR="0" lvl="0" indent="0" algn="r"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fld id="{68A5408F-86BA-4B04-B44B-FA00912401A7}" type="slidenum">
              <a:rPr kumimoji="0" lang="de-DE" sz="1400" b="0" i="0" u="none" strike="noStrike" kern="1200" cap="none" spc="0" normalizeH="0" baseline="0" noProof="0" smtClean="0">
                <a:ln>
                  <a:noFill/>
                </a:ln>
                <a:solidFill>
                  <a:srgbClr val="000000"/>
                </a:solidFill>
                <a:effectLst/>
                <a:uLnTx/>
                <a:uFillTx/>
                <a:latin typeface="Times New Roman" pitchFamily="18"/>
                <a:ea typeface="Arial Unicode MS"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t>13</a:t>
            </a:fld>
            <a:endParaRPr kumimoji="0" lang="de-DE" sz="1400" b="0" i="0" u="none" strike="noStrike" kern="1200" cap="none" spc="0" normalizeH="0" baseline="0" noProof="0">
              <a:ln>
                <a:noFill/>
              </a:ln>
              <a:solidFill>
                <a:srgbClr val="000000"/>
              </a:solidFill>
              <a:effectLst/>
              <a:uLnTx/>
              <a:uFillTx/>
              <a:latin typeface="Times New Roman" pitchFamily="18"/>
              <a:ea typeface="Arial Unicode MS" pitchFamily="2"/>
              <a:cs typeface="Tahoma" pitchFamily="2"/>
            </a:endParaRPr>
          </a:p>
        </p:txBody>
      </p:sp>
      <p:sp>
        <p:nvSpPr>
          <p:cNvPr id="3" name="Folienbildplatzhalter 1"/>
          <p:cNvSpPr>
            <a:spLocks noGrp="1" noRot="1" noChangeAspect="1"/>
          </p:cNvSpPr>
          <p:nvPr>
            <p:ph type="sldImg"/>
          </p:nvPr>
        </p:nvSpPr>
        <p:spPr>
          <a:xfrm>
            <a:off x="217488" y="812800"/>
            <a:ext cx="7123112" cy="4008438"/>
          </a:xfrm>
          <a:solidFill>
            <a:srgbClr val="729FCF"/>
          </a:solidFill>
          <a:ln w="25402">
            <a:solidFill>
              <a:srgbClr val="3465AF"/>
            </a:solidFill>
            <a:prstDash val="solid"/>
          </a:ln>
        </p:spPr>
      </p:sp>
      <p:sp>
        <p:nvSpPr>
          <p:cNvPr id="4" name="Notizenplatzhalter 2"/>
          <p:cNvSpPr txBox="1">
            <a:spLocks noGrp="1"/>
          </p:cNvSpPr>
          <p:nvPr>
            <p:ph type="body" sz="quarter" idx="1"/>
          </p:nvPr>
        </p:nvSpPr>
        <p:spPr/>
        <p:txBody>
          <a:bodyPr/>
          <a:lstStyle/>
          <a:p>
            <a:endParaRPr lang="de-DE"/>
          </a:p>
        </p:txBody>
      </p:sp>
    </p:spTree>
    <p:extLst>
      <p:ext uri="{BB962C8B-B14F-4D97-AF65-F5344CB8AC3E}">
        <p14:creationId xmlns:p14="http://schemas.microsoft.com/office/powerpoint/2010/main" val="3088485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de-DE"/>
              <a:t>Mastertitelformat bearbeiten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150F5987-7142-48E0-99EE-DFEBDE867B88}" type="datetimeFigureOut">
              <a:rPr lang="de-DE" smtClean="0"/>
              <a:t>21.09.2019</a:t>
            </a:fld>
            <a:endParaRPr lang="de-DE"/>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de-DE"/>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D92F959E-A18C-4E11-8A3E-46F6E2ADC863}"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9433121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0F5987-7142-48E0-99EE-DFEBDE867B88}"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99736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0F5987-7142-48E0-99EE-DFEBDE867B88}"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219773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0F5987-7142-48E0-99EE-DFEBDE867B88}"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411470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de-DE"/>
              <a:t>Mastertitelformat bearbeiten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150F5987-7142-48E0-99EE-DFEBDE867B88}"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92F959E-A18C-4E11-8A3E-46F6E2ADC863}"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5603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50F5987-7142-48E0-99EE-DFEBDE867B88}"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2089376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de-DE"/>
              <a:t>Mastertextformat bearbeiten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50F5987-7142-48E0-99EE-DFEBDE867B88}" type="datetimeFigureOut">
              <a:rPr lang="de-DE" smtClean="0"/>
              <a:t>21.09.2019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52359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150F5987-7142-48E0-99EE-DFEBDE867B88}" type="datetimeFigureOut">
              <a:rPr lang="de-DE" smtClean="0"/>
              <a:t>21.09.2019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68758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0F5987-7142-48E0-99EE-DFEBDE867B88}" type="datetimeFigureOut">
              <a:rPr lang="de-DE" smtClean="0"/>
              <a:t>21.09.2019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75746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de-DE"/>
              <a:t>Mastertitelformat bearbeiten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50F5987-7142-48E0-99EE-DFEBDE867B88}"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922962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50F5987-7142-48E0-99EE-DFEBDE867B88}"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92F959E-A18C-4E11-8A3E-46F6E2ADC863}" type="slidenum">
              <a:rPr lang="de-DE" smtClean="0"/>
              <a:t>‹Nr.›</a:t>
            </a:fld>
            <a:endParaRPr lang="de-DE"/>
          </a:p>
        </p:txBody>
      </p:sp>
    </p:spTree>
    <p:extLst>
      <p:ext uri="{BB962C8B-B14F-4D97-AF65-F5344CB8AC3E}">
        <p14:creationId xmlns:p14="http://schemas.microsoft.com/office/powerpoint/2010/main" val="1332932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91E4E7F1-6F1D-4333-B148-57393EFA23E9}" type="datetimeFigureOut">
              <a:rPr lang="de-DE" smtClean="0"/>
              <a:t>21.09.2019</a:t>
            </a:fld>
            <a:endParaRPr lang="de-DE"/>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de-DE"/>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4F7C8CC-F14B-40F3-879A-99D9FC939E0E}" type="slidenum">
              <a:rPr lang="de-DE" smtClean="0"/>
              <a:t>‹Nr.›</a:t>
            </a:fld>
            <a:endParaRPr lang="de-DE"/>
          </a:p>
        </p:txBody>
      </p:sp>
    </p:spTree>
    <p:extLst>
      <p:ext uri="{BB962C8B-B14F-4D97-AF65-F5344CB8AC3E}">
        <p14:creationId xmlns:p14="http://schemas.microsoft.com/office/powerpoint/2010/main" val="1830867163"/>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2692395" y="1938863"/>
            <a:ext cx="6815669" cy="1320802"/>
          </a:xfrm>
        </p:spPr>
        <p:txBody>
          <a:bodyPr>
            <a:normAutofit fontScale="92500" lnSpcReduction="20000"/>
          </a:bodyPr>
          <a:lstStyle/>
          <a:p>
            <a:r>
              <a:rPr lang="de-DE" sz="5400" dirty="0"/>
              <a:t>Strategien der Nachhaltigkeit</a:t>
            </a:r>
          </a:p>
        </p:txBody>
      </p:sp>
    </p:spTree>
    <p:extLst>
      <p:ext uri="{BB962C8B-B14F-4D97-AF65-F5344CB8AC3E}">
        <p14:creationId xmlns:p14="http://schemas.microsoft.com/office/powerpoint/2010/main" val="1126368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a:latin typeface="+mn-lt"/>
              </a:rPr>
              <a:t>Effizienz – besser produzieren</a:t>
            </a:r>
          </a:p>
        </p:txBody>
      </p:sp>
      <p:sp>
        <p:nvSpPr>
          <p:cNvPr id="3" name="Untertitel 2"/>
          <p:cNvSpPr txBox="1">
            <a:spLocks noGrp="1"/>
          </p:cNvSpPr>
          <p:nvPr>
            <p:ph idx="1"/>
          </p:nvPr>
        </p:nvSpPr>
        <p:spPr>
          <a:xfrm>
            <a:off x="1199879" y="3115160"/>
            <a:ext cx="8595360" cy="4351337"/>
          </a:xfrm>
        </p:spPr>
        <p:txBody>
          <a:bodyPr anchor="ctr" anchorCtr="1"/>
          <a:lstStyle/>
          <a:p>
            <a:pPr marL="0" lvl="0" indent="0" algn="ctr">
              <a:buNone/>
            </a:pPr>
            <a:r>
              <a:rPr lang="de-DE" sz="2000" dirty="0">
                <a:latin typeface="+mn-lt"/>
              </a:rPr>
              <a:t>Das Gleiche produzieren, aber mit weniger Ressourcenverbrauch oder Ausstoß von CO</a:t>
            </a:r>
            <a:r>
              <a:rPr lang="de-DE" sz="2000" baseline="-25000" dirty="0">
                <a:latin typeface="+mn-lt"/>
              </a:rPr>
              <a:t>2</a:t>
            </a:r>
          </a:p>
          <a:p>
            <a:pPr lvl="0" algn="ctr"/>
            <a:endParaRPr lang="de-DE" dirty="0"/>
          </a:p>
          <a:p>
            <a:pPr lvl="0" algn="ctr"/>
            <a:endParaRPr lang="de-DE" dirty="0"/>
          </a:p>
          <a:p>
            <a:pPr lvl="0" algn="ctr"/>
            <a:endParaRPr lang="de-DE" dirty="0"/>
          </a:p>
          <a:p>
            <a:pPr lvl="0" algn="ctr"/>
            <a:endParaRPr lang="de-DE" dirty="0"/>
          </a:p>
          <a:p>
            <a:pPr lvl="0" algn="ctr"/>
            <a:endParaRPr lang="de-DE" dirty="0"/>
          </a:p>
          <a:p>
            <a:pPr lvl="0" algn="ctr"/>
            <a:endParaRPr lang="de-DE" sz="800" dirty="0"/>
          </a:p>
        </p:txBody>
      </p:sp>
    </p:spTree>
    <p:extLst>
      <p:ext uri="{BB962C8B-B14F-4D97-AF65-F5344CB8AC3E}">
        <p14:creationId xmlns:p14="http://schemas.microsoft.com/office/powerpoint/2010/main" val="247459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spAutoFit/>
          </a:bodyPr>
          <a:lstStyle/>
          <a:p>
            <a:pPr lvl="0"/>
            <a:r>
              <a:rPr lang="de-DE" dirty="0"/>
              <a:t>Konsistenz – anders produzieren</a:t>
            </a:r>
          </a:p>
        </p:txBody>
      </p:sp>
      <p:sp>
        <p:nvSpPr>
          <p:cNvPr id="3" name="Untertitel 2"/>
          <p:cNvSpPr txBox="1">
            <a:spLocks noGrp="1"/>
          </p:cNvSpPr>
          <p:nvPr>
            <p:ph idx="1"/>
          </p:nvPr>
        </p:nvSpPr>
        <p:spPr>
          <a:xfrm>
            <a:off x="953099" y="2632691"/>
            <a:ext cx="8595360" cy="4351337"/>
          </a:xfrm>
        </p:spPr>
        <p:txBody>
          <a:bodyPr anchor="ctr" anchorCtr="1"/>
          <a:lstStyle/>
          <a:p>
            <a:pPr lvl="0"/>
            <a:r>
              <a:rPr lang="de-DE" dirty="0"/>
              <a:t>Produzieren nach dem Vorbild der Natur:</a:t>
            </a:r>
          </a:p>
          <a:p>
            <a:pPr lvl="0"/>
            <a:r>
              <a:rPr lang="de-DE" dirty="0"/>
              <a:t>nichts wird „Müll“, alles wird wiederverwertet</a:t>
            </a:r>
          </a:p>
          <a:p>
            <a:pPr lvl="0"/>
            <a:r>
              <a:rPr lang="de-DE" dirty="0"/>
              <a:t>Kreislauf von Produktion und Konsum</a:t>
            </a:r>
          </a:p>
          <a:p>
            <a:pPr lvl="0"/>
            <a:endParaRPr lang="de-DE" dirty="0"/>
          </a:p>
          <a:p>
            <a:pPr lvl="0"/>
            <a:endParaRPr lang="de-DE" dirty="0"/>
          </a:p>
          <a:p>
            <a:pPr lvl="0"/>
            <a:endParaRPr lang="de-DE" dirty="0"/>
          </a:p>
          <a:p>
            <a:pPr lvl="0"/>
            <a:endParaRPr lang="de-DE" dirty="0"/>
          </a:p>
        </p:txBody>
      </p:sp>
    </p:spTree>
    <p:extLst>
      <p:ext uri="{BB962C8B-B14F-4D97-AF65-F5344CB8AC3E}">
        <p14:creationId xmlns:p14="http://schemas.microsoft.com/office/powerpoint/2010/main" val="3840565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spAutoFit/>
          </a:bodyPr>
          <a:lstStyle/>
          <a:p>
            <a:pPr lvl="0"/>
            <a:r>
              <a:rPr lang="de-DE"/>
              <a:t>Suffizienz – weniger konsumieren</a:t>
            </a:r>
          </a:p>
        </p:txBody>
      </p:sp>
      <p:sp>
        <p:nvSpPr>
          <p:cNvPr id="3" name="Untertitel 2"/>
          <p:cNvSpPr txBox="1">
            <a:spLocks noGrp="1"/>
          </p:cNvSpPr>
          <p:nvPr>
            <p:ph idx="1"/>
          </p:nvPr>
        </p:nvSpPr>
        <p:spPr>
          <a:xfrm>
            <a:off x="2025842" y="2351868"/>
            <a:ext cx="8595360" cy="4351337"/>
          </a:xfrm>
        </p:spPr>
        <p:txBody>
          <a:bodyPr anchor="ctr" anchorCtr="1">
            <a:normAutofit/>
          </a:bodyPr>
          <a:lstStyle/>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r>
              <a:rPr lang="de-DE" dirty="0"/>
              <a:t>Weniger konsumieren - weniger produzieren</a:t>
            </a:r>
          </a:p>
          <a:p>
            <a:pPr lvl="0"/>
            <a:r>
              <a:rPr lang="de-DE" dirty="0"/>
              <a:t>Befreiung vom Überfluss – Weniger Konsum bedeutet nicht Verzicht, sondern mehr Freiheit, Zeit und Selbstbestimmung</a:t>
            </a:r>
          </a:p>
          <a:p>
            <a:pPr lvl="0"/>
            <a:endParaRPr lang="de-DE" dirty="0"/>
          </a:p>
          <a:p>
            <a:pPr lvl="0"/>
            <a:endParaRPr lang="de-DE" dirty="0"/>
          </a:p>
          <a:p>
            <a:pPr lvl="0"/>
            <a:endParaRPr lang="de-DE" dirty="0"/>
          </a:p>
          <a:p>
            <a:pPr lvl="0"/>
            <a:endParaRPr lang="de-DE" dirty="0"/>
          </a:p>
          <a:p>
            <a:pPr lvl="0"/>
            <a:endParaRPr lang="de-DE" dirty="0"/>
          </a:p>
        </p:txBody>
      </p:sp>
      <p:sp>
        <p:nvSpPr>
          <p:cNvPr id="6" name="Rechteck 5"/>
          <p:cNvSpPr/>
          <p:nvPr/>
        </p:nvSpPr>
        <p:spPr>
          <a:xfrm rot="20279678">
            <a:off x="673615" y="2508636"/>
            <a:ext cx="3859078" cy="1078224"/>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chemeClr val="tx1"/>
                </a:solidFill>
                <a:latin typeface="+mj-lt"/>
              </a:rPr>
              <a:t>Weniger - ist das vielleicht mehr?</a:t>
            </a:r>
          </a:p>
        </p:txBody>
      </p:sp>
      <p:sp>
        <p:nvSpPr>
          <p:cNvPr id="7" name="Rechteck 6"/>
          <p:cNvSpPr/>
          <p:nvPr/>
        </p:nvSpPr>
        <p:spPr>
          <a:xfrm>
            <a:off x="5839640" y="2040239"/>
            <a:ext cx="3859078" cy="107822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latin typeface="+mj-lt"/>
              </a:rPr>
              <a:t>Postwachstum – gemeinsam weniger erreichen</a:t>
            </a:r>
          </a:p>
        </p:txBody>
      </p:sp>
    </p:spTree>
    <p:extLst>
      <p:ext uri="{BB962C8B-B14F-4D97-AF65-F5344CB8AC3E}">
        <p14:creationId xmlns:p14="http://schemas.microsoft.com/office/powerpoint/2010/main" val="1580270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spAutoFit/>
          </a:bodyPr>
          <a:lstStyle/>
          <a:p>
            <a:pPr lvl="0"/>
            <a:r>
              <a:rPr lang="de-DE" dirty="0"/>
              <a:t>Subsistenz </a:t>
            </a:r>
          </a:p>
        </p:txBody>
      </p:sp>
      <p:sp>
        <p:nvSpPr>
          <p:cNvPr id="3" name="Untertitel 2"/>
          <p:cNvSpPr txBox="1">
            <a:spLocks noGrp="1"/>
          </p:cNvSpPr>
          <p:nvPr>
            <p:ph idx="1"/>
          </p:nvPr>
        </p:nvSpPr>
        <p:spPr/>
        <p:txBody>
          <a:bodyPr anchor="ctr" anchorCtr="1"/>
          <a:lstStyle/>
          <a:p>
            <a:pPr lvl="0"/>
            <a:r>
              <a:rPr lang="de-DE" dirty="0"/>
              <a:t>regional produzieren und regional konsumieren</a:t>
            </a:r>
          </a:p>
          <a:p>
            <a:pPr lvl="0"/>
            <a:r>
              <a:rPr lang="de-DE" dirty="0"/>
              <a:t>Produktion für den Eigenbedarf</a:t>
            </a:r>
          </a:p>
          <a:p>
            <a:pPr lvl="0"/>
            <a:r>
              <a:rPr lang="de-DE" dirty="0"/>
              <a:t>Produktion für die Region</a:t>
            </a:r>
          </a:p>
          <a:p>
            <a:pPr lvl="0" algn="ctr"/>
            <a:endParaRPr lang="de-DE" dirty="0"/>
          </a:p>
          <a:p>
            <a:pPr lvl="0" algn="ctr"/>
            <a:endParaRPr lang="de-DE" dirty="0"/>
          </a:p>
          <a:p>
            <a:pPr lvl="0" algn="ctr"/>
            <a:endParaRPr lang="de-DE" dirty="0"/>
          </a:p>
          <a:p>
            <a:pPr lvl="0" algn="ctr"/>
            <a:endParaRPr lang="de-DE" dirty="0"/>
          </a:p>
          <a:p>
            <a:pPr lvl="0" algn="ctr"/>
            <a:endParaRPr lang="de-DE" dirty="0"/>
          </a:p>
        </p:txBody>
      </p:sp>
      <p:sp>
        <p:nvSpPr>
          <p:cNvPr id="6" name="Rechteck 5"/>
          <p:cNvSpPr/>
          <p:nvPr/>
        </p:nvSpPr>
        <p:spPr>
          <a:xfrm rot="20279678">
            <a:off x="632812" y="4493709"/>
            <a:ext cx="3859078" cy="107822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latin typeface="+mj-lt"/>
              </a:rPr>
              <a:t>REGIONAL PRODUUZIERT</a:t>
            </a:r>
          </a:p>
        </p:txBody>
      </p:sp>
      <p:sp>
        <p:nvSpPr>
          <p:cNvPr id="7" name="Rechteck 6"/>
          <p:cNvSpPr/>
          <p:nvPr/>
        </p:nvSpPr>
        <p:spPr>
          <a:xfrm rot="1165759">
            <a:off x="6165450" y="4628244"/>
            <a:ext cx="3859078" cy="1078224"/>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solidFill>
                  <a:schemeClr val="tx1"/>
                </a:solidFill>
                <a:latin typeface="+mj-lt"/>
              </a:rPr>
              <a:t>REGIONAL konsumiert</a:t>
            </a:r>
          </a:p>
        </p:txBody>
      </p:sp>
    </p:spTree>
    <p:extLst>
      <p:ext uri="{BB962C8B-B14F-4D97-AF65-F5344CB8AC3E}">
        <p14:creationId xmlns:p14="http://schemas.microsoft.com/office/powerpoint/2010/main" val="3168079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Form 1"/>
          <p:cNvSpPr/>
          <p:nvPr/>
        </p:nvSpPr>
        <p:spPr>
          <a:xfrm>
            <a:off x="8675177" y="2309247"/>
            <a:ext cx="2384411" cy="4001516"/>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92D050"/>
          </a:solidFill>
          <a:ln w="0" cap="flat">
            <a:solidFill>
              <a:srgbClr val="00B050"/>
            </a:solidFill>
            <a:prstDash val="solid"/>
            <a:miter/>
          </a:ln>
        </p:spPr>
        <p:txBody>
          <a:bodyPr vert="horz" wrap="none" lIns="81650" tIns="40820" rIns="81650" bIns="40820" anchor="ctr" anchorCtr="1" compatLnSpc="0">
            <a:noAutofit/>
          </a:bodyPr>
          <a:lstStyle/>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Konsum:</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Weniger konsumieren</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Idee:</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Effizienz, Konsistenz und </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Subsistenz allein</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reichen nicht aus</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Anpassung des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Konsumverhaltens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an ein verträgliches Maß</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 im Sinne einer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genügsamen Lebensweise</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Verhaltensänderung</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 im individuellen  Bereich</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„Postwachstum“</a:t>
            </a:r>
          </a:p>
        </p:txBody>
      </p:sp>
      <p:sp>
        <p:nvSpPr>
          <p:cNvPr id="4" name="Freihandform: Form 3"/>
          <p:cNvSpPr/>
          <p:nvPr/>
        </p:nvSpPr>
        <p:spPr>
          <a:xfrm>
            <a:off x="220926" y="1548681"/>
            <a:ext cx="2865528" cy="366262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FF66"/>
          </a:solidFill>
          <a:ln w="0" cap="flat">
            <a:solidFill>
              <a:srgbClr val="FFC000"/>
            </a:solidFill>
            <a:prstDash val="solid"/>
            <a:miter/>
          </a:ln>
        </p:spPr>
        <p:txBody>
          <a:bodyPr vert="horz" wrap="none" lIns="90004" tIns="44997" rIns="90004" bIns="44997" anchor="ctr" anchorCtr="1" compatLnSpc="0">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DE" sz="2000" b="1" i="0" u="none" strike="noStrike" kern="1200" cap="none" spc="0" baseline="0" dirty="0">
              <a:solidFill>
                <a:srgbClr val="000000"/>
              </a:solidFill>
              <a:uFillTx/>
              <a:latin typeface="Arial" pitchFamily="18"/>
              <a:ea typeface="DejaVu Sans" pitchFamily="2"/>
              <a:cs typeface="Lohit Hindi" pitchFamily="2"/>
            </a:endParaRP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DE" sz="2000" b="1" i="0" u="none" strike="noStrike" kern="1200" cap="none" spc="0" baseline="0" dirty="0">
              <a:solidFill>
                <a:srgbClr val="000000"/>
              </a:solidFill>
              <a:uFillTx/>
              <a:latin typeface="Arial" pitchFamily="18"/>
              <a:ea typeface="DejaVu Sans" pitchFamily="2"/>
              <a:cs typeface="Lohit Hindi" pitchFamily="2"/>
            </a:endParaRP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1400" i="0" u="none" strike="noStrike" kern="1200" cap="none" spc="0" baseline="0" dirty="0">
                <a:solidFill>
                  <a:srgbClr val="000000"/>
                </a:solidFill>
                <a:uFillTx/>
                <a:ea typeface="DejaVu Sans" pitchFamily="2"/>
                <a:cs typeface="Lohit Hindi" pitchFamily="2"/>
              </a:rPr>
              <a:t>Produktion:</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1400" i="0" u="none" strike="noStrike" kern="1200" cap="none" spc="0" baseline="0" dirty="0">
                <a:solidFill>
                  <a:srgbClr val="000000"/>
                </a:solidFill>
                <a:uFillTx/>
                <a:ea typeface="DejaVu Sans" pitchFamily="2"/>
                <a:cs typeface="Lohit Hindi" pitchFamily="2"/>
              </a:rPr>
              <a:t>Entkopplung von</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1400" i="0" u="none" strike="noStrike" kern="1200" cap="none" spc="0" baseline="0" dirty="0">
                <a:solidFill>
                  <a:srgbClr val="000000"/>
                </a:solidFill>
                <a:uFillTx/>
                <a:ea typeface="DejaVu Sans" pitchFamily="2"/>
                <a:cs typeface="Lohit Hindi" pitchFamily="2"/>
              </a:rPr>
              <a:t> Produktion und Naturverbrauch/</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1400" i="0" u="none" strike="noStrike" kern="1200" cap="none" spc="0" baseline="0" dirty="0">
                <a:solidFill>
                  <a:srgbClr val="000000"/>
                </a:solidFill>
                <a:uFillTx/>
                <a:ea typeface="DejaVu Sans" pitchFamily="2"/>
                <a:cs typeface="Lohit Hindi" pitchFamily="2"/>
              </a:rPr>
              <a:t>Emissionsausstoß</a:t>
            </a:r>
          </a:p>
          <a:p>
            <a:pPr lvl="0" algn="ctr"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Idee:</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 Reduktion der Durchlaufmenge</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 an Material und Energie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ohne Wohlstandsverlust</a:t>
            </a:r>
          </a:p>
          <a:p>
            <a:pPr lvl="0" algn="ctr"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Verbesserung des Verhältnisses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von Nutzen und Aufwand</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1400" i="0" u="none" strike="noStrike" kern="1200" cap="none" spc="0" baseline="0" dirty="0">
                <a:solidFill>
                  <a:srgbClr val="000000"/>
                </a:solidFill>
                <a:uFillTx/>
                <a:ea typeface="DejaVu Sans" pitchFamily="2"/>
                <a:cs typeface="Lohit Hindi" pitchFamily="2"/>
              </a:rPr>
              <a:t>=</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1400" i="0" u="none" strike="noStrike" kern="1200" cap="none" spc="0" baseline="0" dirty="0">
                <a:solidFill>
                  <a:srgbClr val="000000"/>
                </a:solidFill>
                <a:uFillTx/>
                <a:ea typeface="DejaVu Sans" pitchFamily="2"/>
                <a:cs typeface="Lohit Hindi" pitchFamily="2"/>
              </a:rPr>
              <a:t>„Grünes Wachstum“</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1400" i="0" u="none" strike="noStrike" kern="1200" cap="none" spc="0" baseline="0" dirty="0">
                <a:solidFill>
                  <a:srgbClr val="000000"/>
                </a:solidFill>
                <a:uFillTx/>
                <a:ea typeface="DejaVu Sans" pitchFamily="2"/>
                <a:cs typeface="Lohit Hindi" pitchFamily="2"/>
              </a:rPr>
              <a:t>„Nachhaltiges Wachstum“</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1400" i="0" u="none" strike="noStrike" kern="1200" cap="none" spc="0" baseline="0" dirty="0">
                <a:solidFill>
                  <a:srgbClr val="000000"/>
                </a:solidFill>
                <a:uFillTx/>
                <a:ea typeface="DejaVu Sans" pitchFamily="2"/>
                <a:cs typeface="Lohit Hindi" pitchFamily="2"/>
              </a:rPr>
              <a:t>„Green New Deal“</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DE" sz="1800" b="1" i="0" u="none" strike="noStrike" kern="1200" cap="none" spc="0" baseline="0" dirty="0">
              <a:solidFill>
                <a:srgbClr val="000000"/>
              </a:solidFill>
              <a:uFillTx/>
              <a:latin typeface="Arial" pitchFamily="18"/>
              <a:ea typeface="DejaVu Sans" pitchFamily="2"/>
              <a:cs typeface="Lohit Hindi" pitchFamily="2"/>
            </a:endParaRP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DE" sz="2000" b="1" i="0" u="none" strike="noStrike" kern="1200" cap="none" spc="0" baseline="0" dirty="0">
              <a:solidFill>
                <a:srgbClr val="000000"/>
              </a:solidFill>
              <a:uFillTx/>
              <a:latin typeface="Arial" pitchFamily="18"/>
              <a:ea typeface="DejaVu Sans" pitchFamily="2"/>
              <a:cs typeface="Lohit Hindi" pitchFamily="2"/>
            </a:endParaRPr>
          </a:p>
        </p:txBody>
      </p:sp>
      <p:sp>
        <p:nvSpPr>
          <p:cNvPr id="5" name="Freihandform: Form 4"/>
          <p:cNvSpPr/>
          <p:nvPr/>
        </p:nvSpPr>
        <p:spPr>
          <a:xfrm>
            <a:off x="982439" y="593194"/>
            <a:ext cx="2015995" cy="863998"/>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solidFill>
            <a:schemeClr val="accent4">
              <a:lumMod val="40000"/>
              <a:lumOff val="60000"/>
            </a:schemeClr>
          </a:solidFill>
          <a:ln w="0" cap="flat">
            <a:solidFill>
              <a:srgbClr val="000000"/>
            </a:solidFill>
            <a:prstDash val="solid"/>
            <a:miter/>
          </a:ln>
        </p:spPr>
        <p:txBody>
          <a:bodyPr vert="horz" wrap="none" lIns="90004" tIns="44997" rIns="90004" bIns="44997" anchor="ctr" anchorCtr="1" compatLnSpc="0">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2000" b="1" i="0" u="none" strike="noStrike" kern="1200" cap="none" spc="0" baseline="0" dirty="0">
                <a:solidFill>
                  <a:srgbClr val="000000"/>
                </a:solidFill>
                <a:uFillTx/>
                <a:latin typeface="Bell MT" panose="02020503060305020303" pitchFamily="18" charset="0"/>
                <a:ea typeface="DejaVu Sans" pitchFamily="2"/>
                <a:cs typeface="Lohit Hindi" pitchFamily="2"/>
              </a:rPr>
              <a:t>Effizienz</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2000" b="1" i="0" u="none" strike="noStrike" kern="1200" cap="none" spc="0" baseline="0" dirty="0">
                <a:solidFill>
                  <a:srgbClr val="000000"/>
                </a:solidFill>
                <a:uFillTx/>
                <a:latin typeface="Bell MT" panose="02020503060305020303" pitchFamily="18" charset="0"/>
                <a:ea typeface="DejaVu Sans" pitchFamily="2"/>
                <a:cs typeface="Lohit Hindi" pitchFamily="2"/>
              </a:rPr>
              <a:t>„besser“</a:t>
            </a:r>
          </a:p>
        </p:txBody>
      </p:sp>
      <p:sp>
        <p:nvSpPr>
          <p:cNvPr id="7" name="Freihandform: Form 6"/>
          <p:cNvSpPr/>
          <p:nvPr/>
        </p:nvSpPr>
        <p:spPr>
          <a:xfrm>
            <a:off x="9056358" y="1267074"/>
            <a:ext cx="1828874" cy="783803"/>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solidFill>
            <a:schemeClr val="accent6">
              <a:lumMod val="20000"/>
              <a:lumOff val="80000"/>
            </a:schemeClr>
          </a:solidFill>
          <a:ln w="0" cap="flat">
            <a:solidFill>
              <a:srgbClr val="000000"/>
            </a:solidFill>
            <a:prstDash val="solid"/>
            <a:miter/>
          </a:ln>
        </p:spPr>
        <p:txBody>
          <a:bodyPr vert="horz" wrap="none" lIns="81650" tIns="40820" rIns="81650" bIns="40820" anchor="ctr" anchorCtr="1" compatLnSpc="0">
            <a:noAutofit/>
          </a:bodyPr>
          <a:lstStyle/>
          <a:p>
            <a:pPr algn="ctr" defTabSz="829544" hangingPunct="0">
              <a:defRPr sz="1800" b="0" i="0" u="none" strike="noStrike" kern="0" cap="none" spc="0" baseline="0">
                <a:solidFill>
                  <a:srgbClr val="000000"/>
                </a:solidFill>
                <a:uFillTx/>
              </a:defRPr>
            </a:pPr>
            <a:r>
              <a:rPr lang="de-DE" sz="2000" b="1" dirty="0">
                <a:solidFill>
                  <a:srgbClr val="000000"/>
                </a:solidFill>
                <a:latin typeface="Bell MT" panose="02020503060305020303" pitchFamily="18" charset="0"/>
                <a:ea typeface="DejaVu Sans" pitchFamily="2"/>
                <a:cs typeface="Lohit Hindi" pitchFamily="2"/>
              </a:rPr>
              <a:t>Suffizienz</a:t>
            </a:r>
          </a:p>
          <a:p>
            <a:pPr algn="ctr" defTabSz="829544" hangingPunct="0">
              <a:defRPr sz="1800" b="0" i="0" u="none" strike="noStrike" kern="0" cap="none" spc="0" baseline="0">
                <a:solidFill>
                  <a:srgbClr val="000000"/>
                </a:solidFill>
                <a:uFillTx/>
              </a:defRPr>
            </a:pPr>
            <a:r>
              <a:rPr lang="de-DE" sz="2000" b="1" dirty="0">
                <a:solidFill>
                  <a:srgbClr val="000000"/>
                </a:solidFill>
                <a:latin typeface="Bell MT" panose="02020503060305020303" pitchFamily="18" charset="0"/>
                <a:ea typeface="DejaVu Sans" pitchFamily="2"/>
                <a:cs typeface="Lohit Hindi" pitchFamily="2"/>
              </a:rPr>
              <a:t>„weniger“</a:t>
            </a:r>
          </a:p>
        </p:txBody>
      </p:sp>
      <p:sp>
        <p:nvSpPr>
          <p:cNvPr id="8" name="Freihandform: Form 7"/>
          <p:cNvSpPr/>
          <p:nvPr/>
        </p:nvSpPr>
        <p:spPr>
          <a:xfrm>
            <a:off x="3160166" y="2091676"/>
            <a:ext cx="2624482" cy="4219087"/>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chemeClr val="accent6">
              <a:lumMod val="40000"/>
              <a:lumOff val="60000"/>
            </a:schemeClr>
          </a:solidFill>
          <a:ln w="0" cap="flat">
            <a:solidFill>
              <a:srgbClr val="0070C0"/>
            </a:solidFill>
            <a:prstDash val="solid"/>
            <a:miter/>
          </a:ln>
        </p:spPr>
        <p:txBody>
          <a:bodyPr vert="horz" wrap="none" lIns="81650" tIns="40820" rIns="81650" bIns="40820" anchor="ctr" anchorCtr="1" compatLnSpc="0">
            <a:noAutofit/>
          </a:bodyPr>
          <a:lstStyle/>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Produktion:</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Konsistent produzieren</a:t>
            </a:r>
          </a:p>
          <a:p>
            <a:pPr algn="ctr" defTabSz="829544" hangingPunct="0">
              <a:defRPr sz="1800" b="0" i="0" u="none" strike="noStrike" kern="0" cap="none" spc="0" baseline="0">
                <a:solidFill>
                  <a:srgbClr val="000000"/>
                </a:solidFill>
                <a:uFillTx/>
              </a:defRPr>
            </a:pPr>
            <a:endParaRPr lang="de-DE" sz="1400" dirty="0">
              <a:solidFill>
                <a:srgbClr val="000000"/>
              </a:solidFill>
              <a:ea typeface="DejaVu Sans" pitchFamily="2"/>
              <a:cs typeface="Lohit Hindi" pitchFamily="2"/>
            </a:endParaRP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Idee: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Naturverträgliche Produktion</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 Kreislaufwirtschaft und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erneuerbare Energien</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Vermeidung von Stoffen,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die nicht vollständig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im natürlichen</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 oder technologischen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Kreislauf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 wiederverwertet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werden können</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a:t>
            </a:r>
            <a:r>
              <a:rPr lang="de-DE" sz="1400" dirty="0" err="1">
                <a:solidFill>
                  <a:srgbClr val="000000"/>
                </a:solidFill>
                <a:ea typeface="DejaVu Sans" pitchFamily="2"/>
                <a:cs typeface="Lohit Hindi" pitchFamily="2"/>
              </a:rPr>
              <a:t>cradle</a:t>
            </a:r>
            <a:r>
              <a:rPr lang="de-DE" sz="1400" dirty="0">
                <a:solidFill>
                  <a:srgbClr val="000000"/>
                </a:solidFill>
                <a:ea typeface="DejaVu Sans" pitchFamily="2"/>
                <a:cs typeface="Lohit Hindi" pitchFamily="2"/>
              </a:rPr>
              <a:t> </a:t>
            </a:r>
            <a:r>
              <a:rPr lang="de-DE" sz="1400" dirty="0" err="1">
                <a:solidFill>
                  <a:srgbClr val="000000"/>
                </a:solidFill>
                <a:ea typeface="DejaVu Sans" pitchFamily="2"/>
                <a:cs typeface="Lohit Hindi" pitchFamily="2"/>
              </a:rPr>
              <a:t>to</a:t>
            </a:r>
            <a:r>
              <a:rPr lang="de-DE" sz="1400" dirty="0">
                <a:solidFill>
                  <a:srgbClr val="000000"/>
                </a:solidFill>
                <a:ea typeface="DejaVu Sans" pitchFamily="2"/>
                <a:cs typeface="Lohit Hindi" pitchFamily="2"/>
              </a:rPr>
              <a:t> </a:t>
            </a:r>
            <a:r>
              <a:rPr lang="de-DE" sz="1400" dirty="0" err="1">
                <a:solidFill>
                  <a:srgbClr val="000000"/>
                </a:solidFill>
                <a:ea typeface="DejaVu Sans" pitchFamily="2"/>
                <a:cs typeface="Lohit Hindi" pitchFamily="2"/>
              </a:rPr>
              <a:t>cradle</a:t>
            </a:r>
            <a:r>
              <a:rPr lang="de-DE" sz="1400" dirty="0">
                <a:solidFill>
                  <a:srgbClr val="000000"/>
                </a:solidFill>
                <a:ea typeface="DejaVu Sans" pitchFamily="2"/>
                <a:cs typeface="Lohit Hindi" pitchFamily="2"/>
              </a:rPr>
              <a:t>“</a:t>
            </a:r>
          </a:p>
        </p:txBody>
      </p:sp>
      <p:sp>
        <p:nvSpPr>
          <p:cNvPr id="9" name="Freihandform: Form 8"/>
          <p:cNvSpPr/>
          <p:nvPr/>
        </p:nvSpPr>
        <p:spPr>
          <a:xfrm>
            <a:off x="5858360" y="1747892"/>
            <a:ext cx="2670087" cy="354477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chemeClr val="accent4">
              <a:lumMod val="60000"/>
              <a:lumOff val="40000"/>
            </a:schemeClr>
          </a:solidFill>
          <a:ln w="0" cap="flat">
            <a:solidFill>
              <a:srgbClr val="00B050"/>
            </a:solidFill>
            <a:prstDash val="solid"/>
            <a:miter/>
          </a:ln>
        </p:spPr>
        <p:txBody>
          <a:bodyPr vert="horz" wrap="none" lIns="81650" tIns="40820" rIns="81650" bIns="40820" anchor="ctr" anchorCtr="1" compatLnSpc="0">
            <a:noAutofit/>
          </a:bodyPr>
          <a:lstStyle/>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Produktion und Konsum:</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Regional produzieren –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regional konsumieren</a:t>
            </a:r>
          </a:p>
          <a:p>
            <a:pPr algn="ctr" defTabSz="829544" hangingPunct="0">
              <a:defRPr sz="1800" b="0" i="0" u="none" strike="noStrike" kern="0" cap="none" spc="0" baseline="0">
                <a:solidFill>
                  <a:srgbClr val="000000"/>
                </a:solidFill>
                <a:uFillTx/>
              </a:defRPr>
            </a:pPr>
            <a:endParaRPr lang="de-DE" sz="1400" dirty="0">
              <a:solidFill>
                <a:srgbClr val="000000"/>
              </a:solidFill>
              <a:ea typeface="DejaVu Sans" pitchFamily="2"/>
              <a:cs typeface="Lohit Hindi" pitchFamily="2"/>
            </a:endParaRP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Idee:</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Regionale Produkte schonen </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die Umwelt</a:t>
            </a:r>
            <a:br>
              <a:rPr lang="de-DE" sz="1400" dirty="0">
                <a:solidFill>
                  <a:srgbClr val="000000"/>
                </a:solidFill>
                <a:ea typeface="DejaVu Sans" pitchFamily="2"/>
                <a:cs typeface="Lohit Hindi" pitchFamily="2"/>
              </a:rPr>
            </a:br>
            <a:r>
              <a:rPr lang="de-DE" sz="1400" dirty="0">
                <a:solidFill>
                  <a:srgbClr val="000000"/>
                </a:solidFill>
                <a:ea typeface="DejaVu Sans" pitchFamily="2"/>
                <a:cs typeface="Lohit Hindi" pitchFamily="2"/>
              </a:rPr>
              <a:t>Kooperation statt Konkurrenz</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Selbstversorgung</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Gemeinschaftsnutzung</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Reparatur</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a:t>
            </a:r>
          </a:p>
          <a:p>
            <a:pPr algn="ctr" defTabSz="829544" hangingPunct="0">
              <a:defRPr sz="1800" b="0" i="0" u="none" strike="noStrike" kern="0" cap="none" spc="0" baseline="0">
                <a:solidFill>
                  <a:srgbClr val="000000"/>
                </a:solidFill>
                <a:uFillTx/>
              </a:defRPr>
            </a:pPr>
            <a:r>
              <a:rPr lang="de-DE" sz="1400" dirty="0">
                <a:solidFill>
                  <a:srgbClr val="000000"/>
                </a:solidFill>
                <a:ea typeface="DejaVu Sans" pitchFamily="2"/>
                <a:cs typeface="Lohit Hindi" pitchFamily="2"/>
              </a:rPr>
              <a:t>„Subsistenzwirtschaft“</a:t>
            </a:r>
          </a:p>
        </p:txBody>
      </p:sp>
      <p:sp>
        <p:nvSpPr>
          <p:cNvPr id="10" name="Freihandform: Form 9"/>
          <p:cNvSpPr/>
          <p:nvPr/>
        </p:nvSpPr>
        <p:spPr>
          <a:xfrm>
            <a:off x="6464350" y="764878"/>
            <a:ext cx="1828874" cy="783803"/>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solidFill>
            <a:schemeClr val="accent3">
              <a:lumMod val="20000"/>
              <a:lumOff val="80000"/>
            </a:schemeClr>
          </a:solidFill>
          <a:ln w="0" cap="flat">
            <a:solidFill>
              <a:srgbClr val="000000"/>
            </a:solidFill>
            <a:prstDash val="solid"/>
            <a:miter/>
          </a:ln>
        </p:spPr>
        <p:txBody>
          <a:bodyPr vert="horz" wrap="none" lIns="81650" tIns="40820" rIns="81650" bIns="40820" anchor="ctr" anchorCtr="1" compatLnSpc="0">
            <a:noAutofit/>
          </a:bodyPr>
          <a:lstStyle/>
          <a:p>
            <a:pPr algn="ctr" defTabSz="829544" hangingPunct="0">
              <a:defRPr sz="1800" b="0" i="0" u="none" strike="noStrike" kern="0" cap="none" spc="0" baseline="0">
                <a:solidFill>
                  <a:srgbClr val="000000"/>
                </a:solidFill>
                <a:uFillTx/>
              </a:defRPr>
            </a:pPr>
            <a:r>
              <a:rPr lang="de-DE" sz="2000" b="1" dirty="0">
                <a:solidFill>
                  <a:srgbClr val="000000"/>
                </a:solidFill>
                <a:latin typeface="Bell MT" panose="02020503060305020303" pitchFamily="18" charset="0"/>
                <a:ea typeface="DejaVu Sans" pitchFamily="2"/>
                <a:cs typeface="Lohit Hindi" pitchFamily="2"/>
              </a:rPr>
              <a:t>Subsistenz</a:t>
            </a:r>
          </a:p>
          <a:p>
            <a:pPr algn="ctr" defTabSz="829544" hangingPunct="0">
              <a:defRPr sz="1800" b="0" i="0" u="none" strike="noStrike" kern="0" cap="none" spc="0" baseline="0">
                <a:solidFill>
                  <a:srgbClr val="000000"/>
                </a:solidFill>
                <a:uFillTx/>
              </a:defRPr>
            </a:pPr>
            <a:r>
              <a:rPr lang="de-DE" sz="2000" b="1" dirty="0">
                <a:solidFill>
                  <a:srgbClr val="000000"/>
                </a:solidFill>
                <a:latin typeface="Bell MT" panose="02020503060305020303" pitchFamily="18" charset="0"/>
                <a:ea typeface="DejaVu Sans" pitchFamily="2"/>
                <a:cs typeface="Lohit Hindi" pitchFamily="2"/>
              </a:rPr>
              <a:t>„regionaler“</a:t>
            </a:r>
          </a:p>
        </p:txBody>
      </p:sp>
      <p:sp>
        <p:nvSpPr>
          <p:cNvPr id="11" name="Freihandform: Form 10"/>
          <p:cNvSpPr/>
          <p:nvPr/>
        </p:nvSpPr>
        <p:spPr>
          <a:xfrm>
            <a:off x="3439820" y="1116682"/>
            <a:ext cx="2015995" cy="863998"/>
          </a:xfrm>
          <a:custGeom>
            <a:avLst/>
            <a:gdLst>
              <a:gd name="f0" fmla="val 10800000"/>
              <a:gd name="f1" fmla="val 5400000"/>
              <a:gd name="f2" fmla="val 180"/>
              <a:gd name="f3" fmla="val w"/>
              <a:gd name="f4" fmla="val h"/>
              <a:gd name="f5" fmla="val 0"/>
              <a:gd name="f6" fmla="val 21600"/>
              <a:gd name="f7" fmla="*/ 5419351 1 1725033"/>
              <a:gd name="f8" fmla="*/ 10800 10800 1"/>
              <a:gd name="f9" fmla="+- 0 0 360"/>
              <a:gd name="f10" fmla="val 10800"/>
              <a:gd name="f11" fmla="+- 0 0 0"/>
              <a:gd name="f12" fmla="*/ f3 1 21600"/>
              <a:gd name="f13" fmla="*/ f4 1 21600"/>
              <a:gd name="f14" fmla="val f5"/>
              <a:gd name="f15" fmla="val f6"/>
              <a:gd name="f16" fmla="*/ 0 f7 1"/>
              <a:gd name="f17" fmla="*/ f5 f0 1"/>
              <a:gd name="f18" fmla="*/ f9 f0 1"/>
              <a:gd name="f19" fmla="*/ f11 f0 1"/>
              <a:gd name="f20" fmla="+- f15 0 f14"/>
              <a:gd name="f21" fmla="*/ f16 1 f2"/>
              <a:gd name="f22" fmla="*/ f17 1 f2"/>
              <a:gd name="f23" fmla="*/ f18 1 f2"/>
              <a:gd name="f24" fmla="*/ f19 1 f2"/>
              <a:gd name="f25" fmla="*/ f20 1 21600"/>
              <a:gd name="f26" fmla="+- 0 0 f21"/>
              <a:gd name="f27" fmla="+- f22 0 f1"/>
              <a:gd name="f28" fmla="+- f23 0 f1"/>
              <a:gd name="f29" fmla="+- f24 0 f1"/>
              <a:gd name="f30" fmla="*/ 3163 f25 1"/>
              <a:gd name="f31" fmla="*/ 18437 f25 1"/>
              <a:gd name="f32" fmla="*/ 10800 f25 1"/>
              <a:gd name="f33" fmla="*/ 0 f25 1"/>
              <a:gd name="f34" fmla="*/ 21600 f25 1"/>
              <a:gd name="f35" fmla="*/ f26 f0 1"/>
              <a:gd name="f36" fmla="+- f28 0 f27"/>
              <a:gd name="f37" fmla="*/ f35 1 f7"/>
              <a:gd name="f38" fmla="*/ f32 1 f25"/>
              <a:gd name="f39" fmla="*/ f33 1 f25"/>
              <a:gd name="f40" fmla="*/ f30 1 f25"/>
              <a:gd name="f41" fmla="*/ f31 1 f25"/>
              <a:gd name="f42" fmla="*/ f34 1 f25"/>
              <a:gd name="f43" fmla="+- f37 0 f1"/>
              <a:gd name="f44" fmla="*/ f40 f12 1"/>
              <a:gd name="f45" fmla="*/ f41 f12 1"/>
              <a:gd name="f46" fmla="*/ f41 f13 1"/>
              <a:gd name="f47" fmla="*/ f40 f13 1"/>
              <a:gd name="f48" fmla="*/ f38 f12 1"/>
              <a:gd name="f49" fmla="*/ f39 f13 1"/>
              <a:gd name="f50" fmla="*/ f39 f12 1"/>
              <a:gd name="f51" fmla="*/ f38 f13 1"/>
              <a:gd name="f52" fmla="*/ f42 f13 1"/>
              <a:gd name="f53" fmla="*/ f42 f12 1"/>
              <a:gd name="f54" fmla="+- f43 f1 0"/>
              <a:gd name="f55" fmla="*/ f54 f7 1"/>
              <a:gd name="f56" fmla="*/ f55 1 f0"/>
              <a:gd name="f57" fmla="+- 0 0 f56"/>
              <a:gd name="f58" fmla="+- 0 0 f57"/>
              <a:gd name="f59" fmla="*/ f58 f0 1"/>
              <a:gd name="f60" fmla="*/ f59 1 f7"/>
              <a:gd name="f61" fmla="+- f60 0 f1"/>
              <a:gd name="f62" fmla="cos 1 f61"/>
              <a:gd name="f63" fmla="sin 1 f61"/>
              <a:gd name="f64" fmla="+- 0 0 f62"/>
              <a:gd name="f65" fmla="+- 0 0 f63"/>
              <a:gd name="f66" fmla="+- 0 0 f64"/>
              <a:gd name="f67" fmla="+- 0 0 f65"/>
              <a:gd name="f68" fmla="val f66"/>
              <a:gd name="f69" fmla="val f67"/>
              <a:gd name="f70" fmla="+- 0 0 f68"/>
              <a:gd name="f71" fmla="+- 0 0 f69"/>
              <a:gd name="f72" fmla="*/ 10800 f70 1"/>
              <a:gd name="f73" fmla="*/ 10800 f71 1"/>
              <a:gd name="f74" fmla="*/ f72 f72 1"/>
              <a:gd name="f75" fmla="*/ f73 f73 1"/>
              <a:gd name="f76" fmla="+- f74 f75 0"/>
              <a:gd name="f77" fmla="sqrt f76"/>
              <a:gd name="f78" fmla="*/ f8 1 f77"/>
              <a:gd name="f79" fmla="*/ f70 f78 1"/>
              <a:gd name="f80" fmla="*/ f71 f78 1"/>
              <a:gd name="f81" fmla="+- 10800 0 f79"/>
              <a:gd name="f82" fmla="+- 10800 0 f80"/>
            </a:gdLst>
            <a:ahLst/>
            <a:cxnLst>
              <a:cxn ang="3cd4">
                <a:pos x="hc" y="t"/>
              </a:cxn>
              <a:cxn ang="0">
                <a:pos x="r" y="vc"/>
              </a:cxn>
              <a:cxn ang="cd4">
                <a:pos x="hc" y="b"/>
              </a:cxn>
              <a:cxn ang="cd2">
                <a:pos x="l" y="vc"/>
              </a:cxn>
              <a:cxn ang="f29">
                <a:pos x="f48" y="f49"/>
              </a:cxn>
              <a:cxn ang="f29">
                <a:pos x="f44" y="f47"/>
              </a:cxn>
              <a:cxn ang="f29">
                <a:pos x="f50" y="f51"/>
              </a:cxn>
              <a:cxn ang="f29">
                <a:pos x="f44" y="f46"/>
              </a:cxn>
              <a:cxn ang="f29">
                <a:pos x="f48" y="f52"/>
              </a:cxn>
              <a:cxn ang="f29">
                <a:pos x="f45" y="f46"/>
              </a:cxn>
              <a:cxn ang="f29">
                <a:pos x="f53" y="f51"/>
              </a:cxn>
              <a:cxn ang="f29">
                <a:pos x="f45" y="f47"/>
              </a:cxn>
            </a:cxnLst>
            <a:rect l="f44" t="f47" r="f45" b="f46"/>
            <a:pathLst>
              <a:path w="21600" h="21600">
                <a:moveTo>
                  <a:pt x="f81" y="f82"/>
                </a:moveTo>
                <a:arcTo wR="f10" hR="f10" stAng="f27" swAng="f36"/>
                <a:close/>
              </a:path>
            </a:pathLst>
          </a:custGeom>
          <a:solidFill>
            <a:schemeClr val="bg2">
              <a:lumMod val="90000"/>
            </a:schemeClr>
          </a:solidFill>
          <a:ln w="0" cap="flat">
            <a:solidFill>
              <a:srgbClr val="000000"/>
            </a:solidFill>
            <a:prstDash val="solid"/>
            <a:miter/>
          </a:ln>
        </p:spPr>
        <p:txBody>
          <a:bodyPr vert="horz" wrap="none" lIns="90004" tIns="44997" rIns="90004" bIns="44997" anchor="ctr" anchorCtr="1" compatLnSpc="0">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2000" b="1" i="0" u="none" strike="noStrike" kern="1200" cap="none" spc="0" baseline="0" dirty="0">
                <a:solidFill>
                  <a:srgbClr val="000000"/>
                </a:solidFill>
                <a:uFillTx/>
                <a:latin typeface="Bell MT" panose="02020503060305020303" pitchFamily="18" charset="0"/>
                <a:ea typeface="DejaVu Sans" pitchFamily="2"/>
                <a:cs typeface="Lohit Hindi" pitchFamily="2"/>
              </a:rPr>
              <a:t>Konsistenz</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2000" b="1" dirty="0">
                <a:solidFill>
                  <a:srgbClr val="000000"/>
                </a:solidFill>
                <a:latin typeface="Bell MT" panose="02020503060305020303" pitchFamily="18" charset="0"/>
                <a:ea typeface="DejaVu Sans" pitchFamily="2"/>
                <a:cs typeface="Lohit Hindi" pitchFamily="2"/>
              </a:rPr>
              <a:t>„anders“</a:t>
            </a:r>
            <a:endParaRPr lang="de-DE" sz="2000" b="1" i="0" u="none" strike="noStrike" kern="1200" cap="none" spc="0" baseline="0" dirty="0">
              <a:solidFill>
                <a:srgbClr val="000000"/>
              </a:solidFill>
              <a:uFillTx/>
              <a:latin typeface="Bell MT" panose="02020503060305020303" pitchFamily="18" charset="0"/>
              <a:ea typeface="DejaVu Sans" pitchFamily="2"/>
              <a:cs typeface="Lohit Hindi" pitchFamily="2"/>
            </a:endParaRPr>
          </a:p>
        </p:txBody>
      </p:sp>
    </p:spTree>
    <p:extLst>
      <p:ext uri="{BB962C8B-B14F-4D97-AF65-F5344CB8AC3E}">
        <p14:creationId xmlns:p14="http://schemas.microsoft.com/office/powerpoint/2010/main" val="357650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Rechteck 5"/>
          <p:cNvSpPr/>
          <p:nvPr/>
        </p:nvSpPr>
        <p:spPr>
          <a:xfrm>
            <a:off x="1716452" y="116632"/>
            <a:ext cx="8697261" cy="72008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solidFill>
                  <a:prstClr val="black"/>
                </a:solidFill>
                <a:latin typeface="Calibri" pitchFamily="34" charset="0"/>
              </a:rPr>
              <a:t>Nachhaltigkeit</a:t>
            </a:r>
          </a:p>
        </p:txBody>
      </p:sp>
      <p:sp>
        <p:nvSpPr>
          <p:cNvPr id="8" name="Rechteck 7"/>
          <p:cNvSpPr/>
          <p:nvPr/>
        </p:nvSpPr>
        <p:spPr>
          <a:xfrm>
            <a:off x="1716452" y="980729"/>
            <a:ext cx="914400" cy="218420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1600" b="1" dirty="0">
                <a:solidFill>
                  <a:prstClr val="black"/>
                </a:solidFill>
                <a:latin typeface="Calibri" pitchFamily="34" charset="0"/>
              </a:rPr>
              <a:t>Gesellschaftliche Dimensionen</a:t>
            </a:r>
          </a:p>
        </p:txBody>
      </p:sp>
      <p:sp>
        <p:nvSpPr>
          <p:cNvPr id="9" name="Rechteck 8"/>
          <p:cNvSpPr/>
          <p:nvPr/>
        </p:nvSpPr>
        <p:spPr>
          <a:xfrm>
            <a:off x="1716452" y="3424064"/>
            <a:ext cx="914400" cy="187714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b="1" dirty="0">
                <a:solidFill>
                  <a:prstClr val="black"/>
                </a:solidFill>
                <a:latin typeface="Calibri" pitchFamily="34" charset="0"/>
              </a:rPr>
              <a:t>Strategien</a:t>
            </a:r>
          </a:p>
        </p:txBody>
      </p:sp>
      <p:sp>
        <p:nvSpPr>
          <p:cNvPr id="10" name="Rechteck 9"/>
          <p:cNvSpPr/>
          <p:nvPr/>
        </p:nvSpPr>
        <p:spPr>
          <a:xfrm>
            <a:off x="1698441" y="5517232"/>
            <a:ext cx="914400" cy="93610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b="1" dirty="0">
                <a:solidFill>
                  <a:prstClr val="black"/>
                </a:solidFill>
                <a:latin typeface="Calibri" pitchFamily="34" charset="0"/>
              </a:rPr>
              <a:t>Kriterien</a:t>
            </a:r>
          </a:p>
        </p:txBody>
      </p:sp>
      <p:sp>
        <p:nvSpPr>
          <p:cNvPr id="11" name="Rechteck 10"/>
          <p:cNvSpPr/>
          <p:nvPr/>
        </p:nvSpPr>
        <p:spPr>
          <a:xfrm>
            <a:off x="2770521" y="1594306"/>
            <a:ext cx="1440540" cy="15464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Natur, Umwelt, Klima, Ressourcen, Globalisierung</a:t>
            </a:r>
          </a:p>
        </p:txBody>
      </p:sp>
      <p:sp>
        <p:nvSpPr>
          <p:cNvPr id="12" name="Rechteck 11"/>
          <p:cNvSpPr/>
          <p:nvPr/>
        </p:nvSpPr>
        <p:spPr>
          <a:xfrm>
            <a:off x="4331615" y="1580755"/>
            <a:ext cx="1440540" cy="15735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Menschenbild, Selbstbild, Visionen, Ziele, Akzeptanz, Moral, Kritikfähigkeit, Bedürfnis-struktur</a:t>
            </a:r>
          </a:p>
        </p:txBody>
      </p:sp>
      <p:sp>
        <p:nvSpPr>
          <p:cNvPr id="13" name="Rechteck 12"/>
          <p:cNvSpPr/>
          <p:nvPr/>
        </p:nvSpPr>
        <p:spPr>
          <a:xfrm>
            <a:off x="5882113" y="1580755"/>
            <a:ext cx="1396728" cy="15735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Profitstrategien, Wettbewerb, Konkurrenz, Arbeit,</a:t>
            </a:r>
          </a:p>
          <a:p>
            <a:pPr algn="ctr">
              <a:lnSpc>
                <a:spcPts val="1300"/>
              </a:lnSpc>
            </a:pPr>
            <a:r>
              <a:rPr lang="de-DE" sz="1400" dirty="0">
                <a:solidFill>
                  <a:prstClr val="black"/>
                </a:solidFill>
                <a:latin typeface="Calibri" pitchFamily="34" charset="0"/>
              </a:rPr>
              <a:t>Reduktion räumlicher und zeitlicher Entgrenzung</a:t>
            </a:r>
          </a:p>
        </p:txBody>
      </p:sp>
      <p:sp>
        <p:nvSpPr>
          <p:cNvPr id="14" name="Rechteck 13"/>
          <p:cNvSpPr/>
          <p:nvPr/>
        </p:nvSpPr>
        <p:spPr>
          <a:xfrm>
            <a:off x="7420720" y="1580755"/>
            <a:ext cx="1440540" cy="15841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Technik, Technikfolgen, Innovationen, Technologischer Imperativ</a:t>
            </a:r>
          </a:p>
        </p:txBody>
      </p:sp>
      <p:sp>
        <p:nvSpPr>
          <p:cNvPr id="15" name="Rechteck 14"/>
          <p:cNvSpPr/>
          <p:nvPr/>
        </p:nvSpPr>
        <p:spPr>
          <a:xfrm>
            <a:off x="8973172" y="1580757"/>
            <a:ext cx="1440540" cy="15841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Rahmen-bedingungen, Gesetzgebung, Koordination, Internationale Zusammenarbeit </a:t>
            </a:r>
          </a:p>
        </p:txBody>
      </p:sp>
      <p:sp>
        <p:nvSpPr>
          <p:cNvPr id="23" name="Rechteck 22"/>
          <p:cNvSpPr/>
          <p:nvPr/>
        </p:nvSpPr>
        <p:spPr>
          <a:xfrm>
            <a:off x="2706335" y="4082008"/>
            <a:ext cx="18000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Ressourcen-produktivität, Recycling</a:t>
            </a:r>
          </a:p>
        </p:txBody>
      </p:sp>
      <p:sp>
        <p:nvSpPr>
          <p:cNvPr id="27" name="Rechteck 26"/>
          <p:cNvSpPr/>
          <p:nvPr/>
        </p:nvSpPr>
        <p:spPr>
          <a:xfrm>
            <a:off x="8613713" y="4082008"/>
            <a:ext cx="18000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Gemeinschafts-nutzung, Verlängerung der Nutzungsdauer, Eigenproduktion, Regionalisierung der Produktion</a:t>
            </a:r>
          </a:p>
        </p:txBody>
      </p:sp>
      <p:sp>
        <p:nvSpPr>
          <p:cNvPr id="30" name="Rechteck 29"/>
          <p:cNvSpPr/>
          <p:nvPr/>
        </p:nvSpPr>
        <p:spPr>
          <a:xfrm>
            <a:off x="4727848" y="4082008"/>
            <a:ext cx="18000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Energie- und Stoff- regenerations-fähigkeit, Zirkularität</a:t>
            </a:r>
          </a:p>
        </p:txBody>
      </p:sp>
      <p:sp>
        <p:nvSpPr>
          <p:cNvPr id="32" name="Rechteck 31"/>
          <p:cNvSpPr/>
          <p:nvPr/>
        </p:nvSpPr>
        <p:spPr>
          <a:xfrm>
            <a:off x="6681852" y="4082008"/>
            <a:ext cx="18000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lang="de-DE" sz="1400" dirty="0">
                <a:solidFill>
                  <a:prstClr val="black"/>
                </a:solidFill>
                <a:latin typeface="Calibri" pitchFamily="34" charset="0"/>
              </a:rPr>
              <a:t>Individuelle Veränderung im Denken und Handeln, Selbstbeschränkung, Hinterfragen von Gewohnheiten</a:t>
            </a:r>
          </a:p>
        </p:txBody>
      </p:sp>
      <p:sp>
        <p:nvSpPr>
          <p:cNvPr id="33" name="Rechteck 32"/>
          <p:cNvSpPr/>
          <p:nvPr/>
        </p:nvSpPr>
        <p:spPr>
          <a:xfrm>
            <a:off x="2770521" y="980728"/>
            <a:ext cx="1396728"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prstClr val="black"/>
                </a:solidFill>
                <a:latin typeface="Calibri" pitchFamily="34" charset="0"/>
              </a:rPr>
              <a:t>Ökologie</a:t>
            </a:r>
          </a:p>
        </p:txBody>
      </p:sp>
      <p:sp>
        <p:nvSpPr>
          <p:cNvPr id="34" name="Rechteck 33"/>
          <p:cNvSpPr/>
          <p:nvPr/>
        </p:nvSpPr>
        <p:spPr>
          <a:xfrm>
            <a:off x="5882113" y="980728"/>
            <a:ext cx="1396728"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prstClr val="black"/>
                </a:solidFill>
                <a:latin typeface="Calibri" pitchFamily="34" charset="0"/>
              </a:rPr>
              <a:t>Ökonomie</a:t>
            </a:r>
          </a:p>
        </p:txBody>
      </p:sp>
      <p:sp>
        <p:nvSpPr>
          <p:cNvPr id="35" name="Rechteck 34"/>
          <p:cNvSpPr/>
          <p:nvPr/>
        </p:nvSpPr>
        <p:spPr>
          <a:xfrm>
            <a:off x="4331615" y="980728"/>
            <a:ext cx="1396728"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prstClr val="black"/>
                </a:solidFill>
                <a:latin typeface="Calibri" pitchFamily="34" charset="0"/>
              </a:rPr>
              <a:t>Kultur</a:t>
            </a:r>
          </a:p>
        </p:txBody>
      </p:sp>
      <p:sp>
        <p:nvSpPr>
          <p:cNvPr id="36" name="Rechteck 35"/>
          <p:cNvSpPr/>
          <p:nvPr/>
        </p:nvSpPr>
        <p:spPr>
          <a:xfrm>
            <a:off x="7420720" y="980728"/>
            <a:ext cx="144054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prstClr val="black"/>
                </a:solidFill>
                <a:latin typeface="Calibri" pitchFamily="34" charset="0"/>
              </a:rPr>
              <a:t>Technik</a:t>
            </a:r>
          </a:p>
        </p:txBody>
      </p:sp>
      <p:sp>
        <p:nvSpPr>
          <p:cNvPr id="37" name="Rechteck 36"/>
          <p:cNvSpPr/>
          <p:nvPr/>
        </p:nvSpPr>
        <p:spPr>
          <a:xfrm>
            <a:off x="8973173" y="980728"/>
            <a:ext cx="1440540" cy="4572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prstClr val="black"/>
                </a:solidFill>
                <a:latin typeface="Calibri" pitchFamily="34" charset="0"/>
              </a:rPr>
              <a:t>Politik</a:t>
            </a:r>
          </a:p>
        </p:txBody>
      </p:sp>
      <p:sp>
        <p:nvSpPr>
          <p:cNvPr id="38" name="Rechteck 37"/>
          <p:cNvSpPr/>
          <p:nvPr/>
        </p:nvSpPr>
        <p:spPr>
          <a:xfrm>
            <a:off x="2726911" y="3424064"/>
            <a:ext cx="1800000" cy="4572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prstClr val="black"/>
                </a:solidFill>
                <a:latin typeface="Calibri" pitchFamily="34" charset="0"/>
              </a:rPr>
              <a:t>Effizienz</a:t>
            </a:r>
          </a:p>
        </p:txBody>
      </p:sp>
      <p:sp>
        <p:nvSpPr>
          <p:cNvPr id="39" name="Rechteck 38"/>
          <p:cNvSpPr/>
          <p:nvPr/>
        </p:nvSpPr>
        <p:spPr>
          <a:xfrm>
            <a:off x="4727848" y="3424064"/>
            <a:ext cx="1800000" cy="4572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prstClr val="black"/>
                </a:solidFill>
                <a:latin typeface="Calibri" pitchFamily="34" charset="0"/>
              </a:rPr>
              <a:t>Konsistenz</a:t>
            </a:r>
          </a:p>
        </p:txBody>
      </p:sp>
      <p:sp>
        <p:nvSpPr>
          <p:cNvPr id="40" name="Rechteck 39"/>
          <p:cNvSpPr/>
          <p:nvPr/>
        </p:nvSpPr>
        <p:spPr>
          <a:xfrm>
            <a:off x="6681852" y="3424064"/>
            <a:ext cx="1800000" cy="4572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prstClr val="black"/>
                </a:solidFill>
                <a:latin typeface="Calibri" pitchFamily="34" charset="0"/>
              </a:rPr>
              <a:t>Suffizienz</a:t>
            </a:r>
          </a:p>
        </p:txBody>
      </p:sp>
      <p:sp>
        <p:nvSpPr>
          <p:cNvPr id="41" name="Rechteck 40"/>
          <p:cNvSpPr/>
          <p:nvPr/>
        </p:nvSpPr>
        <p:spPr>
          <a:xfrm>
            <a:off x="8613712" y="3424064"/>
            <a:ext cx="1800000" cy="4572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prstClr val="black"/>
                </a:solidFill>
                <a:latin typeface="Calibri" pitchFamily="34" charset="0"/>
              </a:rPr>
              <a:t>Subsistenz</a:t>
            </a:r>
          </a:p>
        </p:txBody>
      </p:sp>
      <p:sp>
        <p:nvSpPr>
          <p:cNvPr id="42" name="Rechteck 41"/>
          <p:cNvSpPr/>
          <p:nvPr/>
        </p:nvSpPr>
        <p:spPr>
          <a:xfrm>
            <a:off x="2770521" y="5517232"/>
            <a:ext cx="1396728" cy="936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err="1">
                <a:solidFill>
                  <a:prstClr val="black"/>
                </a:solidFill>
                <a:latin typeface="Calibri" pitchFamily="34" charset="0"/>
              </a:rPr>
              <a:t>Verträg-lichkeit</a:t>
            </a:r>
            <a:endParaRPr lang="de-DE" sz="1700" dirty="0">
              <a:solidFill>
                <a:prstClr val="black"/>
              </a:solidFill>
              <a:latin typeface="Calibri" pitchFamily="34" charset="0"/>
            </a:endParaRPr>
          </a:p>
        </p:txBody>
      </p:sp>
      <p:sp>
        <p:nvSpPr>
          <p:cNvPr id="43" name="Rechteck 42"/>
          <p:cNvSpPr/>
          <p:nvPr/>
        </p:nvSpPr>
        <p:spPr>
          <a:xfrm>
            <a:off x="4331615" y="5517232"/>
            <a:ext cx="1396728" cy="936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prstClr val="black"/>
                </a:solidFill>
                <a:latin typeface="Calibri" pitchFamily="34" charset="0"/>
              </a:rPr>
              <a:t>Erhalt</a:t>
            </a:r>
          </a:p>
        </p:txBody>
      </p:sp>
      <p:sp>
        <p:nvSpPr>
          <p:cNvPr id="44" name="Rechteck 43"/>
          <p:cNvSpPr/>
          <p:nvPr/>
        </p:nvSpPr>
        <p:spPr>
          <a:xfrm>
            <a:off x="5882113" y="5517232"/>
            <a:ext cx="1396728" cy="936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prstClr val="black"/>
                </a:solidFill>
                <a:latin typeface="Calibri" pitchFamily="34" charset="0"/>
              </a:rPr>
              <a:t>Solidarität</a:t>
            </a:r>
          </a:p>
        </p:txBody>
      </p:sp>
      <p:sp>
        <p:nvSpPr>
          <p:cNvPr id="45" name="Rechteck 44"/>
          <p:cNvSpPr/>
          <p:nvPr/>
        </p:nvSpPr>
        <p:spPr>
          <a:xfrm>
            <a:off x="7442626" y="5517232"/>
            <a:ext cx="1418634" cy="936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a:solidFill>
                  <a:prstClr val="black"/>
                </a:solidFill>
                <a:latin typeface="Calibri" pitchFamily="34" charset="0"/>
              </a:rPr>
              <a:t>Gerechtigkeit</a:t>
            </a:r>
          </a:p>
        </p:txBody>
      </p:sp>
      <p:sp>
        <p:nvSpPr>
          <p:cNvPr id="46" name="Rechteck 45"/>
          <p:cNvSpPr/>
          <p:nvPr/>
        </p:nvSpPr>
        <p:spPr>
          <a:xfrm>
            <a:off x="9016985" y="5517232"/>
            <a:ext cx="1396728" cy="936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700" dirty="0" err="1">
                <a:solidFill>
                  <a:prstClr val="black"/>
                </a:solidFill>
                <a:latin typeface="Calibri" pitchFamily="34" charset="0"/>
              </a:rPr>
              <a:t>Verant-wortung</a:t>
            </a:r>
            <a:endParaRPr lang="de-DE" sz="1700" dirty="0">
              <a:solidFill>
                <a:prstClr val="black"/>
              </a:solidFill>
              <a:latin typeface="Calibri" pitchFamily="34" charset="0"/>
            </a:endParaRPr>
          </a:p>
        </p:txBody>
      </p:sp>
      <p:sp>
        <p:nvSpPr>
          <p:cNvPr id="29" name="Rechteck 28"/>
          <p:cNvSpPr/>
          <p:nvPr/>
        </p:nvSpPr>
        <p:spPr>
          <a:xfrm rot="16200000">
            <a:off x="-1061524" y="2832557"/>
            <a:ext cx="3859078" cy="1078224"/>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0000"/>
                </a:solidFill>
                <a:effectLst/>
                <a:uLnTx/>
                <a:uFillTx/>
                <a:ea typeface="+mn-ea"/>
                <a:cs typeface="+mn-cs"/>
              </a:rPr>
              <a:t>Nur </a:t>
            </a:r>
            <a:r>
              <a:rPr kumimoji="0" lang="de-DE" sz="2800" b="0" i="0" u="none" strike="noStrike" kern="0" cap="none" spc="0" normalizeH="0" baseline="0" noProof="0" dirty="0" err="1">
                <a:ln>
                  <a:noFill/>
                </a:ln>
                <a:solidFill>
                  <a:srgbClr val="FF0000"/>
                </a:solidFill>
                <a:effectLst/>
                <a:uLnTx/>
                <a:uFillTx/>
                <a:ea typeface="+mn-ea"/>
                <a:cs typeface="+mn-cs"/>
              </a:rPr>
              <a:t>fü</a:t>
            </a:r>
            <a:r>
              <a:rPr lang="de-DE" sz="2800" kern="0" dirty="0">
                <a:solidFill>
                  <a:srgbClr val="FF0000"/>
                </a:solidFill>
              </a:rPr>
              <a:t>r die Lehrkraft</a:t>
            </a:r>
            <a:endParaRPr kumimoji="0" lang="de-DE" sz="2800" b="0" i="0" u="none" strike="noStrike" kern="0" cap="none" spc="0" normalizeH="0" baseline="0" noProof="0" dirty="0">
              <a:ln>
                <a:noFill/>
              </a:ln>
              <a:solidFill>
                <a:srgbClr val="FF0000"/>
              </a:solidFill>
              <a:effectLst/>
              <a:uLnTx/>
              <a:uFillTx/>
            </a:endParaRPr>
          </a:p>
        </p:txBody>
      </p:sp>
    </p:spTree>
    <p:extLst>
      <p:ext uri="{BB962C8B-B14F-4D97-AF65-F5344CB8AC3E}">
        <p14:creationId xmlns:p14="http://schemas.microsoft.com/office/powerpoint/2010/main" val="1161463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751D14C-2034-4891-B95A-8D70E75634CF}"/>
              </a:ext>
            </a:extLst>
          </p:cNvPr>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a:bodyPr>
          <a:lstStyle/>
          <a:p>
            <a:pPr marL="0" indent="0" algn="ctr">
              <a:buNone/>
            </a:pPr>
            <a:r>
              <a:rPr lang="de-DE" sz="2000" dirty="0">
                <a:latin typeface="+mj-lt"/>
              </a:rPr>
              <a:t>”Im Jahre 1859 entdeckte die Menschheit in ihrem Keller eine riesige Schatzkiste. Es waren dies Öl und Gas, fantastisch billige und leicht nutzbare Energiequellen. Wir ... taten das, was jeder tun würde, der in seinem Keller einen Schatz entdeckt - nämlich auf den Putz hauen, und so haben wir dann mit großem Vergnügen diesen Schatz verjubelt.”</a:t>
            </a:r>
            <a:br>
              <a:rPr lang="de-DE" dirty="0"/>
            </a:br>
            <a:r>
              <a:rPr lang="de-DE" dirty="0"/>
              <a:t>                                      </a:t>
            </a:r>
            <a:r>
              <a:rPr lang="de-DE" sz="1200" dirty="0"/>
              <a:t>Kenneth E. </a:t>
            </a:r>
            <a:r>
              <a:rPr lang="de-DE" sz="1200" dirty="0" err="1"/>
              <a:t>Boulding</a:t>
            </a:r>
            <a:r>
              <a:rPr lang="de-DE" sz="1200" dirty="0"/>
              <a:t> 1978, Wirtschaftswissenschaftler</a:t>
            </a:r>
          </a:p>
          <a:p>
            <a:pPr marL="0" indent="0" algn="ctr">
              <a:buNone/>
            </a:pPr>
            <a:endParaRPr lang="de-DE" sz="1200" dirty="0">
              <a:latin typeface="Chiller" panose="04020404031007020602" pitchFamily="82" charset="0"/>
            </a:endParaRPr>
          </a:p>
          <a:p>
            <a:pPr marL="0" indent="0" algn="ctr">
              <a:buNone/>
            </a:pPr>
            <a:endParaRPr lang="de-DE" sz="1200" dirty="0">
              <a:latin typeface="Chiller" panose="04020404031007020602" pitchFamily="82" charset="0"/>
            </a:endParaRPr>
          </a:p>
          <a:p>
            <a:pPr marL="0" indent="0" algn="r">
              <a:buNone/>
            </a:pPr>
            <a:r>
              <a:rPr lang="de-DE" sz="2000" dirty="0"/>
              <a:t>Dieser Schatz hat die Menschen in die Lage versetzt, </a:t>
            </a:r>
            <a:br>
              <a:rPr lang="de-DE" sz="2000" dirty="0"/>
            </a:br>
            <a:r>
              <a:rPr lang="de-DE" sz="2000" dirty="0"/>
              <a:t>ungeheure Reichtümer zu produzieren. </a:t>
            </a:r>
            <a:br>
              <a:rPr lang="de-DE" sz="2000" dirty="0"/>
            </a:br>
            <a:r>
              <a:rPr lang="de-DE" sz="2000" dirty="0"/>
              <a:t>Er ist die Grundlage für die enormen Entwicklungen </a:t>
            </a:r>
            <a:br>
              <a:rPr lang="de-DE" sz="2000" dirty="0"/>
            </a:br>
            <a:r>
              <a:rPr lang="de-DE" sz="2000" dirty="0"/>
              <a:t>in Technik und Wissenschaft.</a:t>
            </a:r>
            <a:br>
              <a:rPr lang="de-DE" sz="2000" dirty="0"/>
            </a:br>
            <a:r>
              <a:rPr lang="de-DE" sz="2000" dirty="0"/>
              <a:t> Aber er hat auch eine Vielfalt </a:t>
            </a:r>
            <a:br>
              <a:rPr lang="de-DE" sz="2000" dirty="0"/>
            </a:br>
            <a:r>
              <a:rPr lang="de-DE" sz="2000" dirty="0"/>
              <a:t>von Nebenwirkungen hervorgebracht.</a:t>
            </a:r>
          </a:p>
        </p:txBody>
      </p:sp>
    </p:spTree>
    <p:extLst>
      <p:ext uri="{BB962C8B-B14F-4D97-AF65-F5344CB8AC3E}">
        <p14:creationId xmlns:p14="http://schemas.microsoft.com/office/powerpoint/2010/main" val="2328937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llipse 10"/>
          <p:cNvSpPr/>
          <p:nvPr/>
        </p:nvSpPr>
        <p:spPr>
          <a:xfrm>
            <a:off x="1289203" y="2553864"/>
            <a:ext cx="2448272"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rPr>
              <a:t>Endlichkeit fossiler Rohstoffe</a:t>
            </a:r>
          </a:p>
        </p:txBody>
      </p:sp>
      <p:sp>
        <p:nvSpPr>
          <p:cNvPr id="2" name="Titel 1"/>
          <p:cNvSpPr>
            <a:spLocks noGrp="1"/>
          </p:cNvSpPr>
          <p:nvPr>
            <p:ph type="title"/>
          </p:nvPr>
        </p:nvSpPr>
        <p:spPr/>
        <p:txBody>
          <a:bodyPr>
            <a:normAutofit/>
          </a:bodyPr>
          <a:lstStyle/>
          <a:p>
            <a:r>
              <a:rPr lang="de-DE" sz="3200" b="1" dirty="0"/>
              <a:t>Probleme einer Wachstumsgesellschaft im 21. Jahrhundert</a:t>
            </a:r>
          </a:p>
        </p:txBody>
      </p:sp>
      <p:sp>
        <p:nvSpPr>
          <p:cNvPr id="3" name="Inhaltsplatzhalter 2">
            <a:extLst>
              <a:ext uri="{FF2B5EF4-FFF2-40B4-BE49-F238E27FC236}">
                <a16:creationId xmlns:a16="http://schemas.microsoft.com/office/drawing/2014/main" id="{9F91373F-040B-4120-9AF1-39EAEA6DFD3C}"/>
              </a:ext>
            </a:extLst>
          </p:cNvPr>
          <p:cNvSpPr>
            <a:spLocks noGrp="1"/>
          </p:cNvSpPr>
          <p:nvPr>
            <p:ph idx="1"/>
          </p:nvPr>
        </p:nvSpPr>
        <p:spPr/>
        <p:txBody>
          <a:bodyPr/>
          <a:lstStyle/>
          <a:p>
            <a:endParaRPr lang="de-DE"/>
          </a:p>
        </p:txBody>
      </p:sp>
      <p:sp>
        <p:nvSpPr>
          <p:cNvPr id="4" name="Ellipse 3"/>
          <p:cNvSpPr/>
          <p:nvPr/>
        </p:nvSpPr>
        <p:spPr>
          <a:xfrm>
            <a:off x="3575720" y="2929930"/>
            <a:ext cx="2448272"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24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Klima-wandel</a:t>
            </a:r>
          </a:p>
        </p:txBody>
      </p:sp>
      <p:sp>
        <p:nvSpPr>
          <p:cNvPr id="6" name="Ellipse 5"/>
          <p:cNvSpPr/>
          <p:nvPr/>
        </p:nvSpPr>
        <p:spPr>
          <a:xfrm>
            <a:off x="2647572" y="4277780"/>
            <a:ext cx="2448272"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dirty="0">
                <a:ln>
                  <a:noFill/>
                </a:ln>
                <a:solidFill>
                  <a:srgbClr val="A5A5A5">
                    <a:lumMod val="50000"/>
                  </a:srgbClr>
                </a:solidFill>
                <a:effectLst/>
                <a:uLnTx/>
                <a:uFillTx/>
                <a:latin typeface="Calibri" panose="020F0502020204030204"/>
                <a:ea typeface="+mn-ea"/>
                <a:cs typeface="+mn-cs"/>
              </a:rPr>
              <a:t>Lärm</a:t>
            </a:r>
          </a:p>
        </p:txBody>
      </p:sp>
      <p:sp>
        <p:nvSpPr>
          <p:cNvPr id="7" name="Ellipse 6"/>
          <p:cNvSpPr/>
          <p:nvPr/>
        </p:nvSpPr>
        <p:spPr>
          <a:xfrm>
            <a:off x="8308020" y="5156701"/>
            <a:ext cx="2448272"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Calibri" panose="020F0502020204030204"/>
                <a:ea typeface="+mn-ea"/>
                <a:cs typeface="+mn-cs"/>
              </a:rPr>
              <a:t>Müll</a:t>
            </a:r>
          </a:p>
        </p:txBody>
      </p:sp>
      <p:sp>
        <p:nvSpPr>
          <p:cNvPr id="8" name="Ellipse 7"/>
          <p:cNvSpPr/>
          <p:nvPr/>
        </p:nvSpPr>
        <p:spPr>
          <a:xfrm>
            <a:off x="1401365" y="5156701"/>
            <a:ext cx="2448272"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2300"/>
              </a:lnSpc>
              <a:spcBef>
                <a:spcPts val="0"/>
              </a:spcBef>
              <a:spcAft>
                <a:spcPts val="0"/>
              </a:spcAft>
              <a:buClrTx/>
              <a:buSzTx/>
              <a:buFontTx/>
              <a:buNone/>
              <a:tabLst/>
              <a:defRPr/>
            </a:pPr>
            <a:r>
              <a:rPr kumimoji="0" lang="de-DE" sz="2400" b="1" i="0" u="none" strike="noStrike" kern="1200" cap="none" spc="0" normalizeH="0" baseline="0" noProof="0" dirty="0">
                <a:ln>
                  <a:noFill/>
                </a:ln>
                <a:solidFill>
                  <a:srgbClr val="E7E6E6">
                    <a:lumMod val="50000"/>
                  </a:srgbClr>
                </a:solidFill>
                <a:effectLst/>
                <a:uLnTx/>
                <a:uFillTx/>
                <a:latin typeface="Calibri" panose="020F0502020204030204"/>
                <a:ea typeface="+mn-ea"/>
                <a:cs typeface="+mn-cs"/>
              </a:rPr>
              <a:t>Psychische Probleme</a:t>
            </a:r>
          </a:p>
        </p:txBody>
      </p:sp>
      <p:sp>
        <p:nvSpPr>
          <p:cNvPr id="9" name="Ellipse 8"/>
          <p:cNvSpPr/>
          <p:nvPr/>
        </p:nvSpPr>
        <p:spPr>
          <a:xfrm>
            <a:off x="5129419" y="4066223"/>
            <a:ext cx="3134459" cy="112595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0" lang="de-DE" sz="2400" b="1"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Konkurrenz in der Flächennutzung</a:t>
            </a:r>
          </a:p>
        </p:txBody>
      </p:sp>
      <p:sp>
        <p:nvSpPr>
          <p:cNvPr id="10" name="Ellipse 9"/>
          <p:cNvSpPr/>
          <p:nvPr/>
        </p:nvSpPr>
        <p:spPr>
          <a:xfrm>
            <a:off x="876030" y="3541167"/>
            <a:ext cx="2636912"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1"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Luft-verschmutzung</a:t>
            </a:r>
          </a:p>
        </p:txBody>
      </p:sp>
      <p:sp>
        <p:nvSpPr>
          <p:cNvPr id="12" name="Ellipse 11"/>
          <p:cNvSpPr/>
          <p:nvPr/>
        </p:nvSpPr>
        <p:spPr>
          <a:xfrm>
            <a:off x="3979846" y="5273083"/>
            <a:ext cx="3096344"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rPr>
              <a:t>Endlichkeit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rPr>
              <a:t>Seltener Erden</a:t>
            </a:r>
          </a:p>
        </p:txBody>
      </p:sp>
      <p:sp>
        <p:nvSpPr>
          <p:cNvPr id="13" name="Ellipse 12"/>
          <p:cNvSpPr/>
          <p:nvPr/>
        </p:nvSpPr>
        <p:spPr>
          <a:xfrm>
            <a:off x="8171243" y="3785597"/>
            <a:ext cx="2448272"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dirty="0">
                <a:ln>
                  <a:noFill/>
                </a:ln>
                <a:solidFill>
                  <a:srgbClr val="C00000"/>
                </a:solidFill>
                <a:effectLst/>
                <a:uLnTx/>
                <a:uFillTx/>
                <a:latin typeface="Calibri" panose="020F0502020204030204"/>
                <a:ea typeface="+mn-ea"/>
                <a:cs typeface="+mn-cs"/>
              </a:rPr>
              <a:t>Wasser-knappheit</a:t>
            </a:r>
          </a:p>
        </p:txBody>
      </p:sp>
      <p:sp>
        <p:nvSpPr>
          <p:cNvPr id="14" name="Ellipse 13"/>
          <p:cNvSpPr/>
          <p:nvPr/>
        </p:nvSpPr>
        <p:spPr>
          <a:xfrm>
            <a:off x="5884726" y="3070920"/>
            <a:ext cx="2891408"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dirty="0">
                <a:ln>
                  <a:noFill/>
                </a:ln>
                <a:solidFill>
                  <a:prstClr val="black"/>
                </a:solidFill>
                <a:effectLst/>
                <a:uLnTx/>
                <a:uFillTx/>
                <a:latin typeface="Calibri" panose="020F0502020204030204"/>
                <a:ea typeface="+mn-ea"/>
                <a:cs typeface="+mn-cs"/>
              </a:rPr>
              <a:t>Artensterben</a:t>
            </a:r>
          </a:p>
        </p:txBody>
      </p:sp>
      <p:sp>
        <p:nvSpPr>
          <p:cNvPr id="15" name="Ellipse 14"/>
          <p:cNvSpPr/>
          <p:nvPr/>
        </p:nvSpPr>
        <p:spPr>
          <a:xfrm>
            <a:off x="8473689" y="2553864"/>
            <a:ext cx="2448272"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1" i="0" u="none" strike="noStrike" kern="1200" cap="none" spc="0" normalizeH="0" baseline="0" noProof="0" dirty="0">
                <a:ln>
                  <a:noFill/>
                </a:ln>
                <a:solidFill>
                  <a:srgbClr val="5B9BD5">
                    <a:lumMod val="75000"/>
                  </a:srgbClr>
                </a:solidFill>
                <a:effectLst/>
                <a:uLnTx/>
                <a:uFillTx/>
                <a:latin typeface="Calibri" panose="020F0502020204030204"/>
                <a:ea typeface="+mn-ea"/>
                <a:cs typeface="+mn-cs"/>
              </a:rPr>
              <a:t>Phosphat-mangel</a:t>
            </a:r>
          </a:p>
        </p:txBody>
      </p:sp>
    </p:spTree>
    <p:extLst>
      <p:ext uri="{BB962C8B-B14F-4D97-AF65-F5344CB8AC3E}">
        <p14:creationId xmlns:p14="http://schemas.microsoft.com/office/powerpoint/2010/main" val="226580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6" grpId="0" animBg="1"/>
      <p:bldP spid="7" grpId="0" animBg="1"/>
      <p:bldP spid="8" grpId="0" animBg="1"/>
      <p:bldP spid="9" grpId="0" animBg="1"/>
      <p:bldP spid="10" grpId="0" animBg="1"/>
      <p:bldP spid="12" grpId="0" animBg="1"/>
      <p:bldP spid="13"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b="1" dirty="0"/>
              <a:t>Entwicklung Weltenergieverbrauch</a:t>
            </a: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10244" y="1868523"/>
            <a:ext cx="4796464" cy="4351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hteck 3"/>
          <p:cNvSpPr/>
          <p:nvPr/>
        </p:nvSpPr>
        <p:spPr>
          <a:xfrm>
            <a:off x="6535920" y="3083876"/>
            <a:ext cx="4569551" cy="2492990"/>
          </a:xfrm>
          <a:prstGeom prst="rect">
            <a:avLst/>
          </a:prstGeom>
        </p:spPr>
        <p:txBody>
          <a:bodyPr wrap="square">
            <a:spAutoFit/>
          </a:bodyPr>
          <a:lstStyle/>
          <a:p>
            <a:pPr lvl="0">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Entwicklung des Weltenergieverbrauchs im Industriezeitalter (von 1860 bis 2010):</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Der zunehmende Pro-Kopf-Verbrauch und die zunehmende Weltbevölkerung ergaben insbesondere nach dem zweiten Weltkrieg einen enorm ansteigenden Energieverbrauch. (Die Einheit </a:t>
            </a:r>
            <a:r>
              <a:rPr kumimoji="0" lang="de-DE" sz="1800" b="0" i="0" u="none" strike="noStrike" kern="1200" cap="none" spc="0" normalizeH="0" baseline="0" noProof="0" dirty="0" err="1">
                <a:ln>
                  <a:noFill/>
                </a:ln>
                <a:solidFill>
                  <a:prstClr val="black"/>
                </a:solidFill>
                <a:effectLst/>
                <a:uLnTx/>
                <a:uFillTx/>
                <a:latin typeface="Calibri" panose="020F0502020204030204"/>
                <a:ea typeface="+mn-ea"/>
                <a:cs typeface="+mn-cs"/>
              </a:rPr>
              <a:t>Mtoe</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bedeutet Millionen Tonnen Öl-Äquivalent.) </a:t>
            </a:r>
            <a:b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de-D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hteck 2"/>
          <p:cNvSpPr/>
          <p:nvPr/>
        </p:nvSpPr>
        <p:spPr>
          <a:xfrm>
            <a:off x="1413768" y="6397062"/>
            <a:ext cx="1800493" cy="215444"/>
          </a:xfrm>
          <a:prstGeom prst="rect">
            <a:avLst/>
          </a:prstGeom>
        </p:spPr>
        <p:txBody>
          <a:bodyPr wrap="none">
            <a:spAutoFit/>
          </a:bodyPr>
          <a:lstStyle/>
          <a:p>
            <a:r>
              <a:rPr lang="de-DE" sz="800" dirty="0">
                <a:solidFill>
                  <a:prstClr val="black"/>
                </a:solidFill>
              </a:rPr>
              <a:t>Jürgen </a:t>
            </a:r>
            <a:r>
              <a:rPr lang="de-DE" sz="800" dirty="0" err="1">
                <a:solidFill>
                  <a:prstClr val="black"/>
                </a:solidFill>
              </a:rPr>
              <a:t>Paeger</a:t>
            </a:r>
            <a:r>
              <a:rPr lang="de-DE" sz="800" dirty="0">
                <a:solidFill>
                  <a:prstClr val="black"/>
                </a:solidFill>
              </a:rPr>
              <a:t>, www.oekosystem-erde.de</a:t>
            </a:r>
            <a:endParaRPr lang="en-GB" sz="800" dirty="0"/>
          </a:p>
        </p:txBody>
      </p:sp>
    </p:spTree>
    <p:extLst>
      <p:ext uri="{BB962C8B-B14F-4D97-AF65-F5344CB8AC3E}">
        <p14:creationId xmlns:p14="http://schemas.microsoft.com/office/powerpoint/2010/main" val="299055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8109" y="3089587"/>
            <a:ext cx="9692640" cy="1325562"/>
          </a:xfrm>
        </p:spPr>
        <p:txBody>
          <a:bodyPr>
            <a:noAutofit/>
          </a:bodyPr>
          <a:lstStyle/>
          <a:p>
            <a:r>
              <a:rPr lang="de-DE" sz="2600" dirty="0"/>
              <a:t>„Wer glaubt, in einer endlichen Welt könne die Wirtschaft unendlich wachsen, ist entweder ein Idiot oder ein Ökonom.“ </a:t>
            </a:r>
            <a:br>
              <a:rPr lang="de-DE" sz="2600" dirty="0"/>
            </a:br>
            <a:r>
              <a:rPr lang="de-DE" sz="2600" dirty="0"/>
              <a:t> </a:t>
            </a:r>
            <a:br>
              <a:rPr lang="de-DE" sz="2600" dirty="0"/>
            </a:br>
            <a:r>
              <a:rPr lang="de-DE" sz="2600" dirty="0"/>
              <a:t>(Kenneth </a:t>
            </a:r>
            <a:r>
              <a:rPr lang="de-DE" sz="2600" dirty="0" err="1"/>
              <a:t>Boulding</a:t>
            </a:r>
            <a:r>
              <a:rPr lang="de-DE" sz="2600" dirty="0"/>
              <a:t>)</a:t>
            </a:r>
          </a:p>
        </p:txBody>
      </p:sp>
      <p:sp>
        <p:nvSpPr>
          <p:cNvPr id="3" name="Inhaltsplatzhalter 2">
            <a:extLst>
              <a:ext uri="{FF2B5EF4-FFF2-40B4-BE49-F238E27FC236}">
                <a16:creationId xmlns:a16="http://schemas.microsoft.com/office/drawing/2014/main" id="{F02E5520-A70B-4A4F-B3A6-69E8CF8BF869}"/>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3225735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Anstieg der Treibhausgase Kohlendioxid und Methan</a:t>
            </a:r>
          </a:p>
        </p:txBody>
      </p:sp>
      <p:pic>
        <p:nvPicPr>
          <p:cNvPr id="4" name="Inhaltsplatzhalter 3"/>
          <p:cNvPicPr>
            <a:picLocks noGrp="1" noChangeAspect="1"/>
          </p:cNvPicPr>
          <p:nvPr>
            <p:ph idx="1"/>
          </p:nvPr>
        </p:nvPicPr>
        <p:blipFill rotWithShape="1">
          <a:blip r:embed="rId2"/>
          <a:stretch/>
        </p:blipFill>
        <p:spPr>
          <a:xfrm>
            <a:off x="352111" y="1964409"/>
            <a:ext cx="6507753" cy="4351338"/>
          </a:xfrm>
          <a:prstGeom prst="rect">
            <a:avLst/>
          </a:prstGeom>
        </p:spPr>
      </p:pic>
      <p:pic>
        <p:nvPicPr>
          <p:cNvPr id="5" name="Inhaltsplatzhalter 3"/>
          <p:cNvPicPr>
            <a:picLocks noChangeAspect="1"/>
          </p:cNvPicPr>
          <p:nvPr/>
        </p:nvPicPr>
        <p:blipFill rotWithShape="1">
          <a:blip r:embed="rId2"/>
          <a:srcRect l="405" t="360" r="48781" b="49522"/>
          <a:stretch/>
        </p:blipFill>
        <p:spPr>
          <a:xfrm>
            <a:off x="6859864" y="2440619"/>
            <a:ext cx="4428066" cy="2920151"/>
          </a:xfrm>
          <a:prstGeom prst="rect">
            <a:avLst/>
          </a:prstGeom>
        </p:spPr>
      </p:pic>
      <p:sp>
        <p:nvSpPr>
          <p:cNvPr id="6" name="Rechteck 5"/>
          <p:cNvSpPr/>
          <p:nvPr/>
        </p:nvSpPr>
        <p:spPr>
          <a:xfrm>
            <a:off x="1960333" y="6466986"/>
            <a:ext cx="3211135" cy="253916"/>
          </a:xfrm>
          <a:prstGeom prst="rect">
            <a:avLst/>
          </a:prstGeom>
        </p:spPr>
        <p:txBody>
          <a:bodyPr wrap="none">
            <a:spAutoFit/>
          </a:bodyPr>
          <a:lstStyle/>
          <a:p>
            <a:r>
              <a:rPr lang="en-US" sz="1050" dirty="0"/>
              <a:t>US Govt - NOAA (http://www.esrl.noaa.gov/gmd/aggi/)</a:t>
            </a:r>
            <a:endParaRPr lang="de-DE" sz="1050" dirty="0"/>
          </a:p>
        </p:txBody>
      </p:sp>
    </p:spTree>
    <p:extLst>
      <p:ext uri="{BB962C8B-B14F-4D97-AF65-F5344CB8AC3E}">
        <p14:creationId xmlns:p14="http://schemas.microsoft.com/office/powerpoint/2010/main" val="253442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ChangeArrowheads="1"/>
          </p:cNvSpPr>
          <p:nvPr/>
        </p:nvSpPr>
        <p:spPr bwMode="auto">
          <a:xfrm>
            <a:off x="2135188" y="2082799"/>
            <a:ext cx="609600" cy="4225925"/>
          </a:xfrm>
          <a:prstGeom prst="rect">
            <a:avLst/>
          </a:prstGeom>
          <a:solidFill>
            <a:schemeClr val="tx2">
              <a:lumMod val="75000"/>
            </a:schemeClr>
          </a:solidFill>
          <a:ln w="9525">
            <a:solidFill>
              <a:schemeClr val="tx2">
                <a:lumMod val="40000"/>
                <a:lumOff val="60000"/>
              </a:schemeClr>
            </a:solidFill>
            <a:miter lim="800000"/>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altLang="de-DE"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6" name="Textfeld 4"/>
          <p:cNvSpPr txBox="1">
            <a:spLocks noGrp="1" noChangeArrowheads="1"/>
          </p:cNvSpPr>
          <p:nvPr>
            <p:ph type="title"/>
          </p:nvPr>
        </p:nvSpPr>
        <p:spPr bwMode="auto">
          <a:xfrm>
            <a:off x="632080" y="621043"/>
            <a:ext cx="845159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de-DE" altLang="de-DE" sz="1600" b="1" dirty="0"/>
              <a:t>Tatsächlicher durchschnittlicher Verbrauch in Deutschland</a:t>
            </a:r>
            <a:br>
              <a:rPr lang="de-DE" altLang="de-DE" sz="2400" b="1" dirty="0"/>
            </a:br>
            <a:r>
              <a:rPr lang="de-DE" altLang="de-DE" sz="2400" b="1" dirty="0"/>
              <a:t>11 t CO</a:t>
            </a:r>
            <a:r>
              <a:rPr lang="de-DE" altLang="de-DE" sz="2400" b="1" baseline="-25000" dirty="0"/>
              <a:t>2</a:t>
            </a:r>
          </a:p>
        </p:txBody>
      </p:sp>
      <p:cxnSp>
        <p:nvCxnSpPr>
          <p:cNvPr id="7" name="Gerade Verbindung mit Pfeil 6"/>
          <p:cNvCxnSpPr>
            <a:cxnSpLocks/>
          </p:cNvCxnSpPr>
          <p:nvPr/>
        </p:nvCxnSpPr>
        <p:spPr>
          <a:xfrm>
            <a:off x="3143672" y="1959422"/>
            <a:ext cx="5940004" cy="3294137"/>
          </a:xfrm>
          <a:prstGeom prst="straightConnector1">
            <a:avLst/>
          </a:prstGeom>
          <a:ln w="60325">
            <a:solidFill>
              <a:schemeClr val="tx1"/>
            </a:solidFill>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8" name="Rectangle 10"/>
          <p:cNvSpPr>
            <a:spLocks noChangeArrowheads="1"/>
          </p:cNvSpPr>
          <p:nvPr/>
        </p:nvSpPr>
        <p:spPr bwMode="auto">
          <a:xfrm>
            <a:off x="9337675" y="5229225"/>
            <a:ext cx="609600" cy="1079500"/>
          </a:xfrm>
          <a:prstGeom prst="rect">
            <a:avLst/>
          </a:prstGeom>
          <a:solidFill>
            <a:schemeClr val="tx2">
              <a:lumMod val="75000"/>
            </a:schemeClr>
          </a:solidFill>
          <a:ln w="9525">
            <a:solidFill>
              <a:schemeClr val="tx1"/>
            </a:solidFill>
            <a:miter lim="800000"/>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altLang="de-DE"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9" name="Textfeld 17"/>
          <p:cNvSpPr txBox="1">
            <a:spLocks noChangeArrowheads="1"/>
          </p:cNvSpPr>
          <p:nvPr/>
        </p:nvSpPr>
        <p:spPr bwMode="auto">
          <a:xfrm>
            <a:off x="8750320" y="3964397"/>
            <a:ext cx="243204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altLang="de-DE"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Angestrebter durchschnittlicher </a:t>
            </a:r>
            <a:r>
              <a:rPr kumimoji="0" lang="de-DE" altLang="de-DE" sz="1800" b="1"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Verbauch</a:t>
            </a:r>
            <a:br>
              <a:rPr kumimoji="0" lang="de-DE" altLang="de-DE"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br>
            <a:r>
              <a:rPr kumimoji="0" lang="de-DE" altLang="de-DE"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2,7 t CO</a:t>
            </a:r>
            <a:r>
              <a:rPr kumimoji="0" lang="de-DE" altLang="de-DE" sz="1800" b="1" i="0" u="none" strike="noStrike" kern="1200" cap="none" spc="0" normalizeH="0" baseline="-25000" noProof="0" dirty="0">
                <a:ln>
                  <a:noFill/>
                </a:ln>
                <a:solidFill>
                  <a:srgbClr val="000000"/>
                </a:solidFill>
                <a:effectLst/>
                <a:uLnTx/>
                <a:uFillTx/>
                <a:latin typeface="Arial" pitchFamily="34" charset="0"/>
                <a:ea typeface="+mn-ea"/>
                <a:cs typeface="Arial" pitchFamily="34" charset="0"/>
              </a:rPr>
              <a:t>2</a:t>
            </a:r>
            <a:endParaRPr kumimoji="0" lang="de-DE" altLang="de-DE"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pic>
        <p:nvPicPr>
          <p:cNvPr id="10" name="Picture 5" descr="j00787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369931" y="3796301"/>
            <a:ext cx="56515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4"/>
          <p:cNvSpPr>
            <a:spLocks noChangeArrowheads="1"/>
          </p:cNvSpPr>
          <p:nvPr/>
        </p:nvSpPr>
        <p:spPr bwMode="auto">
          <a:xfrm>
            <a:off x="4414168" y="1753393"/>
            <a:ext cx="5939507" cy="658812"/>
          </a:xfrm>
          <a:prstGeom prst="rect">
            <a:avLst/>
          </a:prstGeom>
          <a:noFill/>
          <a:ln w="9525">
            <a:noFill/>
            <a:miter lim="800000"/>
            <a:headEnd/>
            <a:tailEnd/>
          </a:ln>
          <a:effec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a:ea typeface="+mn-ea"/>
                <a:cs typeface="+mn-cs"/>
              </a:rPr>
              <a:t>Verantwortung des Einzelnen</a:t>
            </a:r>
          </a:p>
        </p:txBody>
      </p:sp>
      <p:sp>
        <p:nvSpPr>
          <p:cNvPr id="12" name="Rectangle 5"/>
          <p:cNvSpPr>
            <a:spLocks noChangeArrowheads="1"/>
          </p:cNvSpPr>
          <p:nvPr/>
        </p:nvSpPr>
        <p:spPr bwMode="auto">
          <a:xfrm>
            <a:off x="2889673" y="5253559"/>
            <a:ext cx="5525666" cy="863501"/>
          </a:xfrm>
          <a:prstGeom prst="rect">
            <a:avLst/>
          </a:prstGeom>
          <a:solidFill>
            <a:schemeClr val="accent1">
              <a:lumMod val="20000"/>
              <a:lumOff val="80000"/>
            </a:schemeClr>
          </a:solidFill>
          <a:ln w="9525">
            <a:solidFill>
              <a:schemeClr val="tx1"/>
            </a:solidFill>
            <a:miter lim="800000"/>
            <a:headEnd/>
            <a:tailEnd/>
          </a:ln>
        </p:spPr>
        <p:txBody>
          <a:bodyPr wrap="none"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altLang="de-DE"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Was darf sich ein einzelnes Individuum</a:t>
            </a:r>
            <a:br>
              <a:rPr kumimoji="0" lang="de-DE" altLang="de-DE"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br>
            <a:r>
              <a:rPr kumimoji="0" lang="de-DE" altLang="de-DE"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leisten, ohne ökologisch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altLang="de-DE"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und sozial über seine Verhältnisse zu leben?</a:t>
            </a:r>
          </a:p>
        </p:txBody>
      </p:sp>
    </p:spTree>
    <p:extLst>
      <p:ext uri="{BB962C8B-B14F-4D97-AF65-F5344CB8AC3E}">
        <p14:creationId xmlns:p14="http://schemas.microsoft.com/office/powerpoint/2010/main" val="300503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100" dirty="0">
                <a:solidFill>
                  <a:srgbClr val="111111"/>
                </a:solidFill>
                <a:latin typeface="Roboto"/>
              </a:rPr>
              <a:t>Klimawandel und das 2-Grad-Ziel in 3 Minuten erklärt</a:t>
            </a:r>
            <a:br>
              <a:rPr lang="de-DE" dirty="0">
                <a:solidFill>
                  <a:srgbClr val="111111"/>
                </a:solidFill>
                <a:latin typeface="Roboto"/>
              </a:rPr>
            </a:br>
            <a:endParaRPr lang="de-DE" dirty="0"/>
          </a:p>
        </p:txBody>
      </p:sp>
      <p:sp>
        <p:nvSpPr>
          <p:cNvPr id="3" name="Inhaltsplatzhalter 2"/>
          <p:cNvSpPr>
            <a:spLocks noGrp="1"/>
          </p:cNvSpPr>
          <p:nvPr>
            <p:ph idx="1"/>
          </p:nvPr>
        </p:nvSpPr>
        <p:spPr/>
        <p:txBody>
          <a:bodyPr/>
          <a:lstStyle/>
          <a:p>
            <a:r>
              <a:rPr lang="de-DE" dirty="0"/>
              <a:t>https://www.youtube.com/watch?v=iWvghdlKUOM</a:t>
            </a:r>
          </a:p>
        </p:txBody>
      </p:sp>
    </p:spTree>
    <p:extLst>
      <p:ext uri="{BB962C8B-B14F-4D97-AF65-F5344CB8AC3E}">
        <p14:creationId xmlns:p14="http://schemas.microsoft.com/office/powerpoint/2010/main" val="400250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Vier Strategien der Nachhaltigkeit</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829721213"/>
              </p:ext>
            </p:extLst>
          </p:nvPr>
        </p:nvGraphicFramePr>
        <p:xfrm>
          <a:off x="1262063" y="1828800"/>
          <a:ext cx="85947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3140372"/>
      </p:ext>
    </p:extLst>
  </p:cSld>
  <p:clrMapOvr>
    <a:masterClrMapping/>
  </p:clrMapOvr>
</p:sld>
</file>

<file path=ppt/theme/theme1.xml><?xml version="1.0" encoding="utf-8"?>
<a:theme xmlns:a="http://schemas.openxmlformats.org/drawingml/2006/main" name="Aussicht">
  <a:themeElements>
    <a:clrScheme name="Aussicht">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Aussicht">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sicht">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501</Words>
  <Application>Microsoft Office PowerPoint</Application>
  <PresentationFormat>Breitbild</PresentationFormat>
  <Paragraphs>152</Paragraphs>
  <Slides>15</Slides>
  <Notes>6</Notes>
  <HiddenSlides>1</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15</vt:i4>
      </vt:variant>
    </vt:vector>
  </HeadingPairs>
  <TitlesOfParts>
    <vt:vector size="24" baseType="lpstr">
      <vt:lpstr>Arial</vt:lpstr>
      <vt:lpstr>Bell MT</vt:lpstr>
      <vt:lpstr>Calibri</vt:lpstr>
      <vt:lpstr>Century Schoolbook</vt:lpstr>
      <vt:lpstr>Chiller</vt:lpstr>
      <vt:lpstr>Roboto</vt:lpstr>
      <vt:lpstr>Times New Roman</vt:lpstr>
      <vt:lpstr>Wingdings 2</vt:lpstr>
      <vt:lpstr>Aussicht</vt:lpstr>
      <vt:lpstr>PowerPoint-Präsentation</vt:lpstr>
      <vt:lpstr>PowerPoint-Präsentation</vt:lpstr>
      <vt:lpstr>Probleme einer Wachstumsgesellschaft im 21. Jahrhundert</vt:lpstr>
      <vt:lpstr>Entwicklung Weltenergieverbrauch</vt:lpstr>
      <vt:lpstr>„Wer glaubt, in einer endlichen Welt könne die Wirtschaft unendlich wachsen, ist entweder ein Idiot oder ein Ökonom.“    (Kenneth Boulding)</vt:lpstr>
      <vt:lpstr>Anstieg der Treibhausgase Kohlendioxid und Methan</vt:lpstr>
      <vt:lpstr>Tatsächlicher durchschnittlicher Verbrauch in Deutschland 11 t CO2</vt:lpstr>
      <vt:lpstr>Klimawandel und das 2-Grad-Ziel in 3 Minuten erklärt </vt:lpstr>
      <vt:lpstr>Vier Strategien der Nachhaltigkeit</vt:lpstr>
      <vt:lpstr>Effizienz – besser produzieren</vt:lpstr>
      <vt:lpstr>Konsistenz – anders produzieren</vt:lpstr>
      <vt:lpstr>Suffizienz – weniger konsumieren</vt:lpstr>
      <vt:lpstr>Subsistenz </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Strategien der Nachhaltigkeit</dc:title>
  <dc:creator>Katharina</dc:creator>
  <cp:lastModifiedBy>Helmer Wegner</cp:lastModifiedBy>
  <cp:revision>33</cp:revision>
  <dcterms:created xsi:type="dcterms:W3CDTF">2017-01-26T20:42:54Z</dcterms:created>
  <dcterms:modified xsi:type="dcterms:W3CDTF">2019-09-21T15:41:50Z</dcterms:modified>
</cp:coreProperties>
</file>