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303" r:id="rId2"/>
    <p:sldId id="313" r:id="rId3"/>
    <p:sldId id="312" r:id="rId4"/>
    <p:sldId id="284" r:id="rId5"/>
    <p:sldId id="286" r:id="rId6"/>
    <p:sldId id="287" r:id="rId7"/>
    <p:sldId id="289" r:id="rId8"/>
    <p:sldId id="290" r:id="rId9"/>
    <p:sldId id="317" r:id="rId10"/>
    <p:sldId id="318" r:id="rId11"/>
    <p:sldId id="305" r:id="rId12"/>
    <p:sldId id="306" r:id="rId13"/>
    <p:sldId id="316" r:id="rId14"/>
    <p:sldId id="31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7" autoAdjust="0"/>
    <p:restoredTop sz="94737" autoAdjust="0"/>
  </p:normalViewPr>
  <p:slideViewPr>
    <p:cSldViewPr snapToGrid="0">
      <p:cViewPr varScale="1">
        <p:scale>
          <a:sx n="157" d="100"/>
          <a:sy n="157" d="100"/>
        </p:scale>
        <p:origin x="4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0C05A-ACCA-4359-82E6-2BB0F6C24401}" type="datetimeFigureOut">
              <a:rPr lang="de-DE" smtClean="0"/>
              <a:t>21.09.2019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B4EC2-3841-4F01-876A-1F0ACC13AED5}" type="slidenum">
              <a:rPr lang="de-DE" smtClean="0"/>
              <a:t>‹Nr.›</a:t>
            </a:fld>
            <a:endParaRPr lang="de-DE"/>
          </a:p>
        </p:txBody>
      </p:sp>
    </p:spTree>
    <p:extLst>
      <p:ext uri="{BB962C8B-B14F-4D97-AF65-F5344CB8AC3E}">
        <p14:creationId xmlns:p14="http://schemas.microsoft.com/office/powerpoint/2010/main" val="413975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Voraussetzungen</a:t>
            </a:r>
            <a:r>
              <a:rPr lang="de-DE" baseline="0" dirty="0"/>
              <a:t> und Folgen werden ausgeblendet</a:t>
            </a:r>
          </a:p>
          <a:p>
            <a:r>
              <a:rPr lang="de-DE" baseline="0" dirty="0"/>
              <a:t>Beispiel: Müllberge in Accra und anderswo</a:t>
            </a:r>
            <a:endParaRPr lang="de-DE" dirty="0"/>
          </a:p>
        </p:txBody>
      </p:sp>
      <p:sp>
        <p:nvSpPr>
          <p:cNvPr id="4" name="Foliennummernplatzhalter 3"/>
          <p:cNvSpPr>
            <a:spLocks noGrp="1"/>
          </p:cNvSpPr>
          <p:nvPr>
            <p:ph type="sldNum" sz="quarter" idx="10"/>
          </p:nvPr>
        </p:nvSpPr>
        <p:spPr/>
        <p:txBody>
          <a:bodyPr/>
          <a:lstStyle/>
          <a:p>
            <a:fld id="{53E82C5F-E6CF-4DF7-B015-187641D0D328}"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373537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Voraussetzungen</a:t>
            </a:r>
            <a:r>
              <a:rPr lang="de-DE" baseline="0" dirty="0"/>
              <a:t> und Folgen werden ausgeblendet</a:t>
            </a:r>
          </a:p>
          <a:p>
            <a:r>
              <a:rPr lang="de-DE" baseline="0" dirty="0"/>
              <a:t>Beispiel: Müllberge in Accra und anderswo</a:t>
            </a:r>
            <a:endParaRPr lang="de-DE" dirty="0"/>
          </a:p>
        </p:txBody>
      </p:sp>
      <p:sp>
        <p:nvSpPr>
          <p:cNvPr id="4" name="Foliennummernplatzhalter 3"/>
          <p:cNvSpPr>
            <a:spLocks noGrp="1"/>
          </p:cNvSpPr>
          <p:nvPr>
            <p:ph type="sldNum" sz="quarter" idx="10"/>
          </p:nvPr>
        </p:nvSpPr>
        <p:spPr/>
        <p:txBody>
          <a:bodyPr/>
          <a:lstStyle/>
          <a:p>
            <a:fld id="{53E82C5F-E6CF-4DF7-B015-187641D0D328}"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2513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1233918-86A7-47AA-90A1-FD31F37F4402}" type="datetimeFigureOut">
              <a:rPr lang="de-DE" smtClean="0"/>
              <a:t>21.09.2019</a:t>
            </a:fld>
            <a:endParaRPr lang="de-DE"/>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de-DE"/>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C929C9C0-83E7-43B9-B506-923198F93123}" type="slidenum">
              <a:rPr lang="de-DE" smtClean="0"/>
              <a:t>‹Nr.›</a:t>
            </a:fld>
            <a:endParaRPr lang="de-DE"/>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44499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1233918-86A7-47AA-90A1-FD31F37F4402}" type="datetimeFigureOut">
              <a:rPr lang="de-DE" smtClean="0"/>
              <a:t>21.09.2019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929C9C0-83E7-43B9-B506-923198F93123}" type="slidenum">
              <a:rPr lang="de-DE" smtClean="0"/>
              <a:t>‹Nr.›</a:t>
            </a:fld>
            <a:endParaRPr lang="de-DE"/>
          </a:p>
        </p:txBody>
      </p:sp>
    </p:spTree>
    <p:extLst>
      <p:ext uri="{BB962C8B-B14F-4D97-AF65-F5344CB8AC3E}">
        <p14:creationId xmlns:p14="http://schemas.microsoft.com/office/powerpoint/2010/main" val="111953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1233918-86A7-47AA-90A1-FD31F37F4402}" type="datetimeFigureOut">
              <a:rPr lang="de-DE" smtClean="0"/>
              <a:t>21.09.2019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929C9C0-83E7-43B9-B506-923198F93123}" type="slidenum">
              <a:rPr lang="de-DE" smtClean="0"/>
              <a:t>‹Nr.›</a:t>
            </a:fld>
            <a:endParaRPr lang="de-DE"/>
          </a:p>
        </p:txBody>
      </p:sp>
    </p:spTree>
    <p:extLst>
      <p:ext uri="{BB962C8B-B14F-4D97-AF65-F5344CB8AC3E}">
        <p14:creationId xmlns:p14="http://schemas.microsoft.com/office/powerpoint/2010/main" val="180986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1233918-86A7-47AA-90A1-FD31F37F4402}" type="datetimeFigureOut">
              <a:rPr lang="de-DE" smtClean="0"/>
              <a:t>21.09.2019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929C9C0-83E7-43B9-B506-923198F93123}" type="slidenum">
              <a:rPr lang="de-DE" smtClean="0"/>
              <a:t>‹Nr.›</a:t>
            </a:fld>
            <a:endParaRPr lang="de-DE"/>
          </a:p>
        </p:txBody>
      </p:sp>
    </p:spTree>
    <p:extLst>
      <p:ext uri="{BB962C8B-B14F-4D97-AF65-F5344CB8AC3E}">
        <p14:creationId xmlns:p14="http://schemas.microsoft.com/office/powerpoint/2010/main" val="52381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de-DE"/>
              <a:t>Mastertitelformat bearbeiten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1233918-86A7-47AA-90A1-FD31F37F4402}" type="datetimeFigureOut">
              <a:rPr lang="de-DE" smtClean="0"/>
              <a:t>21.09.2019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929C9C0-83E7-43B9-B506-923198F93123}" type="slidenum">
              <a:rPr lang="de-DE" smtClean="0"/>
              <a:t>‹Nr.›</a:t>
            </a:fld>
            <a:endParaRPr lang="de-DE"/>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062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1233918-86A7-47AA-90A1-FD31F37F4402}" type="datetimeFigureOut">
              <a:rPr lang="de-DE" smtClean="0"/>
              <a:t>21.09.2019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929C9C0-83E7-43B9-B506-923198F93123}" type="slidenum">
              <a:rPr lang="de-DE" smtClean="0"/>
              <a:t>‹Nr.›</a:t>
            </a:fld>
            <a:endParaRPr lang="de-DE"/>
          </a:p>
        </p:txBody>
      </p:sp>
    </p:spTree>
    <p:extLst>
      <p:ext uri="{BB962C8B-B14F-4D97-AF65-F5344CB8AC3E}">
        <p14:creationId xmlns:p14="http://schemas.microsoft.com/office/powerpoint/2010/main" val="403233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de-DE"/>
              <a:t>Mastertextformat bearbeiten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1233918-86A7-47AA-90A1-FD31F37F4402}" type="datetimeFigureOut">
              <a:rPr lang="de-DE" smtClean="0"/>
              <a:t>21.09.2019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929C9C0-83E7-43B9-B506-923198F93123}" type="slidenum">
              <a:rPr lang="de-DE" smtClean="0"/>
              <a:t>‹Nr.›</a:t>
            </a:fld>
            <a:endParaRPr lang="de-DE"/>
          </a:p>
        </p:txBody>
      </p:sp>
    </p:spTree>
    <p:extLst>
      <p:ext uri="{BB962C8B-B14F-4D97-AF65-F5344CB8AC3E}">
        <p14:creationId xmlns:p14="http://schemas.microsoft.com/office/powerpoint/2010/main" val="346185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1233918-86A7-47AA-90A1-FD31F37F4402}" type="datetimeFigureOut">
              <a:rPr lang="de-DE" smtClean="0"/>
              <a:t>21.09.2019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929C9C0-83E7-43B9-B506-923198F93123}" type="slidenum">
              <a:rPr lang="de-DE" smtClean="0"/>
              <a:t>‹Nr.›</a:t>
            </a:fld>
            <a:endParaRPr lang="de-DE"/>
          </a:p>
        </p:txBody>
      </p:sp>
    </p:spTree>
    <p:extLst>
      <p:ext uri="{BB962C8B-B14F-4D97-AF65-F5344CB8AC3E}">
        <p14:creationId xmlns:p14="http://schemas.microsoft.com/office/powerpoint/2010/main" val="224701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33918-86A7-47AA-90A1-FD31F37F4402}" type="datetimeFigureOut">
              <a:rPr lang="de-DE" smtClean="0"/>
              <a:t>21.09.2019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929C9C0-83E7-43B9-B506-923198F93123}" type="slidenum">
              <a:rPr lang="de-DE" smtClean="0"/>
              <a:t>‹Nr.›</a:t>
            </a:fld>
            <a:endParaRPr lang="de-DE"/>
          </a:p>
        </p:txBody>
      </p:sp>
    </p:spTree>
    <p:extLst>
      <p:ext uri="{BB962C8B-B14F-4D97-AF65-F5344CB8AC3E}">
        <p14:creationId xmlns:p14="http://schemas.microsoft.com/office/powerpoint/2010/main" val="118552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1233918-86A7-47AA-90A1-FD31F37F4402}" type="datetimeFigureOut">
              <a:rPr lang="de-DE" smtClean="0"/>
              <a:t>21.09.2019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929C9C0-83E7-43B9-B506-923198F93123}" type="slidenum">
              <a:rPr lang="de-DE" smtClean="0"/>
              <a:t>‹Nr.›</a:t>
            </a:fld>
            <a:endParaRPr lang="de-DE"/>
          </a:p>
        </p:txBody>
      </p:sp>
    </p:spTree>
    <p:extLst>
      <p:ext uri="{BB962C8B-B14F-4D97-AF65-F5344CB8AC3E}">
        <p14:creationId xmlns:p14="http://schemas.microsoft.com/office/powerpoint/2010/main" val="8977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1233918-86A7-47AA-90A1-FD31F37F4402}" type="datetimeFigureOut">
              <a:rPr lang="de-DE" smtClean="0"/>
              <a:t>21.09.2019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929C9C0-83E7-43B9-B506-923198F93123}" type="slidenum">
              <a:rPr lang="de-DE" smtClean="0"/>
              <a:t>‹Nr.›</a:t>
            </a:fld>
            <a:endParaRPr lang="de-DE"/>
          </a:p>
        </p:txBody>
      </p:sp>
    </p:spTree>
    <p:extLst>
      <p:ext uri="{BB962C8B-B14F-4D97-AF65-F5344CB8AC3E}">
        <p14:creationId xmlns:p14="http://schemas.microsoft.com/office/powerpoint/2010/main" val="1195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1233918-86A7-47AA-90A1-FD31F37F4402}" type="datetimeFigureOut">
              <a:rPr lang="de-DE" smtClean="0"/>
              <a:t>21.09.2019</a:t>
            </a:fld>
            <a:endParaRPr lang="de-DE"/>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de-DE"/>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C929C9C0-83E7-43B9-B506-923198F93123}" type="slidenum">
              <a:rPr lang="de-DE" smtClean="0"/>
              <a:t>‹Nr.›</a:t>
            </a:fld>
            <a:endParaRPr lang="de-DE"/>
          </a:p>
        </p:txBody>
      </p:sp>
    </p:spTree>
    <p:extLst>
      <p:ext uri="{BB962C8B-B14F-4D97-AF65-F5344CB8AC3E}">
        <p14:creationId xmlns:p14="http://schemas.microsoft.com/office/powerpoint/2010/main" val="26319204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utopia.de/ratgeber/geplante-obsoleszen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0YQCIB5WJ4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FnrMGY4G9_Q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10937" y="587828"/>
            <a:ext cx="9144000" cy="2999434"/>
          </a:xfrm>
        </p:spPr>
        <p:txBody>
          <a:bodyPr>
            <a:normAutofit fontScale="90000"/>
          </a:bodyPr>
          <a:lstStyle/>
          <a:p>
            <a:r>
              <a:rPr lang="de-DE" dirty="0"/>
              <a:t>Psychologische Obsoleszenz</a:t>
            </a:r>
            <a:br>
              <a:rPr lang="de-DE" dirty="0"/>
            </a:br>
            <a:r>
              <a:rPr lang="de-DE" dirty="0"/>
              <a:t>Erster Teil</a:t>
            </a:r>
            <a:br>
              <a:rPr lang="de-DE" dirty="0"/>
            </a:br>
            <a:endParaRPr lang="de-DE" dirty="0"/>
          </a:p>
        </p:txBody>
      </p:sp>
    </p:spTree>
    <p:extLst>
      <p:ext uri="{BB962C8B-B14F-4D97-AF65-F5344CB8AC3E}">
        <p14:creationId xmlns:p14="http://schemas.microsoft.com/office/powerpoint/2010/main" val="321237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Ergebnisse der Umfrage zur psychologischen Obsoleszenz</a:t>
            </a:r>
          </a:p>
        </p:txBody>
      </p:sp>
      <p:sp>
        <p:nvSpPr>
          <p:cNvPr id="4" name="Inhaltsplatzhalter 3">
            <a:extLst>
              <a:ext uri="{FF2B5EF4-FFF2-40B4-BE49-F238E27FC236}">
                <a16:creationId xmlns:a16="http://schemas.microsoft.com/office/drawing/2014/main" id="{915BD877-6550-46CA-80C1-0470F42E8049}"/>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268130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Tipps und Tricks gegen die Obsoleszenz</a:t>
            </a:r>
          </a:p>
        </p:txBody>
      </p:sp>
      <p:sp>
        <p:nvSpPr>
          <p:cNvPr id="3" name="Inhaltsplatzhalter 2"/>
          <p:cNvSpPr>
            <a:spLocks noGrp="1"/>
          </p:cNvSpPr>
          <p:nvPr>
            <p:ph idx="1"/>
          </p:nvPr>
        </p:nvSpPr>
        <p:spPr>
          <a:xfrm>
            <a:off x="1261872" y="2783660"/>
            <a:ext cx="8595360" cy="3396477"/>
          </a:xfrm>
        </p:spPr>
        <p:txBody>
          <a:bodyPr/>
          <a:lstStyle/>
          <a:p>
            <a:pPr marL="0" lvl="0" indent="0">
              <a:lnSpc>
                <a:spcPct val="100000"/>
              </a:lnSpc>
              <a:spcBef>
                <a:spcPct val="20000"/>
              </a:spcBef>
              <a:buNone/>
            </a:pPr>
            <a:r>
              <a:rPr lang="de-DE" dirty="0">
                <a:solidFill>
                  <a:prstClr val="black"/>
                </a:solidFill>
              </a:rPr>
              <a:t>Diskutiert Wege aus der psychologischen Obsoleszenz! Nutzt die folgenden Folien, um Plakate mit Vorschlägen zu erstellen! Dies könnt ihr in der Power-Point-Präsentation tun. Oder ihr werdet kreativ und gestaltet selber ein Plakat oder eine Collage!</a:t>
            </a:r>
          </a:p>
          <a:p>
            <a:endParaRPr lang="de-DE" dirty="0"/>
          </a:p>
          <a:p>
            <a:pPr marL="0" indent="0">
              <a:buNone/>
            </a:pPr>
            <a:r>
              <a:rPr lang="de-DE" dirty="0">
                <a:hlinkClick r:id="rId2"/>
              </a:rPr>
              <a:t>https://utopia.de/ratgeber/geplante-obsoleszenz</a:t>
            </a:r>
            <a:endParaRPr lang="de-DE" dirty="0"/>
          </a:p>
          <a:p>
            <a:pPr marL="0" indent="0">
              <a:buNone/>
            </a:pPr>
            <a:r>
              <a:rPr lang="de-DE" dirty="0"/>
              <a:t>Schaut euch die Seite an! Dort findet ihr jede Menge an Anregungen!</a:t>
            </a:r>
          </a:p>
          <a:p>
            <a:endParaRPr lang="de-DE" dirty="0"/>
          </a:p>
        </p:txBody>
      </p:sp>
    </p:spTree>
    <p:extLst>
      <p:ext uri="{BB962C8B-B14F-4D97-AF65-F5344CB8AC3E}">
        <p14:creationId xmlns:p14="http://schemas.microsoft.com/office/powerpoint/2010/main" val="84406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5938694" y="4213817"/>
            <a:ext cx="4514821" cy="249717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A5A5A5">
                    <a:lumMod val="50000"/>
                  </a:srgbClr>
                </a:solidFill>
                <a:latin typeface="Perpetua" panose="02020502060401020303" pitchFamily="18" charset="0"/>
              </a:rPr>
              <a:t>Nutzungsdauer-verlängerung durch Reparatur</a:t>
            </a:r>
          </a:p>
        </p:txBody>
      </p:sp>
      <p:sp>
        <p:nvSpPr>
          <p:cNvPr id="10" name="Ellipse 9"/>
          <p:cNvSpPr/>
          <p:nvPr/>
        </p:nvSpPr>
        <p:spPr>
          <a:xfrm>
            <a:off x="2911683" y="3266475"/>
            <a:ext cx="3958492" cy="302433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A5A5A5">
                    <a:lumMod val="50000"/>
                  </a:srgbClr>
                </a:solidFill>
                <a:latin typeface="Perpetua" panose="02020502060401020303" pitchFamily="18" charset="0"/>
              </a:rPr>
              <a:t>kre­a­ti­ve </a:t>
            </a:r>
            <a:br>
              <a:rPr lang="de-DE" sz="2400" b="1" dirty="0">
                <a:solidFill>
                  <a:srgbClr val="A5A5A5">
                    <a:lumMod val="50000"/>
                  </a:srgbClr>
                </a:solidFill>
                <a:latin typeface="Perpetua" panose="02020502060401020303" pitchFamily="18" charset="0"/>
              </a:rPr>
            </a:br>
            <a:r>
              <a:rPr lang="de-DE" sz="2400" b="1" dirty="0">
                <a:solidFill>
                  <a:srgbClr val="A5A5A5">
                    <a:lumMod val="50000"/>
                  </a:srgbClr>
                </a:solidFill>
                <a:latin typeface="Perpetua" panose="02020502060401020303" pitchFamily="18" charset="0"/>
              </a:rPr>
              <a:t>Wie­derverwertung ausrangierter </a:t>
            </a:r>
            <a:br>
              <a:rPr lang="de-DE" sz="2400" b="1" dirty="0">
                <a:solidFill>
                  <a:srgbClr val="A5A5A5">
                    <a:lumMod val="50000"/>
                  </a:srgbClr>
                </a:solidFill>
                <a:latin typeface="Perpetua" panose="02020502060401020303" pitchFamily="18" charset="0"/>
              </a:rPr>
            </a:br>
            <a:r>
              <a:rPr lang="de-DE" sz="2400" b="1" dirty="0">
                <a:solidFill>
                  <a:srgbClr val="A5A5A5">
                    <a:lumMod val="50000"/>
                  </a:srgbClr>
                </a:solidFill>
                <a:latin typeface="Perpetua" panose="02020502060401020303" pitchFamily="18" charset="0"/>
              </a:rPr>
              <a:t>Gegen­stän­de</a:t>
            </a:r>
          </a:p>
        </p:txBody>
      </p:sp>
      <p:sp>
        <p:nvSpPr>
          <p:cNvPr id="7" name="Ellipse 6"/>
          <p:cNvSpPr/>
          <p:nvPr/>
        </p:nvSpPr>
        <p:spPr>
          <a:xfrm>
            <a:off x="6086667" y="2217921"/>
            <a:ext cx="2664296" cy="256072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400" b="1" dirty="0">
                <a:solidFill>
                  <a:srgbClr val="A5A5A5">
                    <a:lumMod val="50000"/>
                  </a:srgbClr>
                </a:solidFill>
                <a:latin typeface="Perpetua" panose="02020502060401020303" pitchFamily="18" charset="0"/>
              </a:rPr>
              <a:t>Sharing</a:t>
            </a:r>
          </a:p>
        </p:txBody>
      </p:sp>
      <p:sp>
        <p:nvSpPr>
          <p:cNvPr id="5" name="Ellipse 4"/>
          <p:cNvSpPr/>
          <p:nvPr/>
        </p:nvSpPr>
        <p:spPr>
          <a:xfrm>
            <a:off x="407040" y="1946444"/>
            <a:ext cx="3706425" cy="291837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400" b="1" dirty="0">
                <a:solidFill>
                  <a:srgbClr val="A5A5A5">
                    <a:lumMod val="50000"/>
                  </a:srgbClr>
                </a:solidFill>
                <a:latin typeface="Perpetua" panose="02020502060401020303" pitchFamily="18" charset="0"/>
              </a:rPr>
              <a:t>Nutzungs-</a:t>
            </a:r>
            <a:br>
              <a:rPr lang="de-DE" sz="2400" b="1" dirty="0">
                <a:solidFill>
                  <a:srgbClr val="A5A5A5">
                    <a:lumMod val="50000"/>
                  </a:srgbClr>
                </a:solidFill>
                <a:latin typeface="Perpetua" panose="02020502060401020303" pitchFamily="18" charset="0"/>
              </a:rPr>
            </a:br>
            <a:r>
              <a:rPr lang="de-DE" sz="2400" b="1" dirty="0" err="1">
                <a:solidFill>
                  <a:srgbClr val="A5A5A5">
                    <a:lumMod val="50000"/>
                  </a:srgbClr>
                </a:solidFill>
                <a:latin typeface="Perpetua" panose="02020502060401020303" pitchFamily="18" charset="0"/>
              </a:rPr>
              <a:t>intensivierung</a:t>
            </a:r>
            <a:r>
              <a:rPr lang="de-DE" sz="2400" b="1" dirty="0">
                <a:solidFill>
                  <a:srgbClr val="A5A5A5">
                    <a:lumMod val="50000"/>
                  </a:srgbClr>
                </a:solidFill>
                <a:latin typeface="Perpetua" panose="02020502060401020303" pitchFamily="18" charset="0"/>
              </a:rPr>
              <a:t> durch Gemeinschafts-nutzung</a:t>
            </a:r>
          </a:p>
        </p:txBody>
      </p:sp>
      <p:sp>
        <p:nvSpPr>
          <p:cNvPr id="3" name="Rechteck 2">
            <a:extLst>
              <a:ext uri="{FF2B5EF4-FFF2-40B4-BE49-F238E27FC236}">
                <a16:creationId xmlns:a16="http://schemas.microsoft.com/office/drawing/2014/main" id="{55F0BCC7-5FEB-4619-BEE3-F22D37B139C4}"/>
              </a:ext>
            </a:extLst>
          </p:cNvPr>
          <p:cNvSpPr/>
          <p:nvPr/>
        </p:nvSpPr>
        <p:spPr>
          <a:xfrm>
            <a:off x="1712091" y="382522"/>
            <a:ext cx="8216836" cy="923330"/>
          </a:xfrm>
          <a:prstGeom prst="rect">
            <a:avLst/>
          </a:prstGeom>
        </p:spPr>
        <p:txBody>
          <a:bodyPr wrap="square">
            <a:spAutoFit/>
          </a:bodyPr>
          <a:lstStyle/>
          <a:p>
            <a:r>
              <a:rPr lang="de-DE" sz="5400" dirty="0">
                <a:latin typeface="Perpetua" panose="02020502060401020303" pitchFamily="18" charset="0"/>
              </a:rPr>
              <a:t>Wege aus der Verschwendung</a:t>
            </a:r>
            <a:endParaRPr lang="de-DE" sz="5400" dirty="0"/>
          </a:p>
        </p:txBody>
      </p:sp>
    </p:spTree>
    <p:extLst>
      <p:ext uri="{BB962C8B-B14F-4D97-AF65-F5344CB8AC3E}">
        <p14:creationId xmlns:p14="http://schemas.microsoft.com/office/powerpoint/2010/main" val="202368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t>Aufgabe 2</a:t>
            </a:r>
          </a:p>
        </p:txBody>
      </p:sp>
      <p:sp>
        <p:nvSpPr>
          <p:cNvPr id="3" name="Inhaltsplatzhalter 2"/>
          <p:cNvSpPr>
            <a:spLocks noGrp="1"/>
          </p:cNvSpPr>
          <p:nvPr>
            <p:ph idx="1"/>
          </p:nvPr>
        </p:nvSpPr>
        <p:spPr>
          <a:xfrm>
            <a:off x="1261872" y="3131618"/>
            <a:ext cx="8595360" cy="3048519"/>
          </a:xfrm>
        </p:spPr>
        <p:txBody>
          <a:bodyPr/>
          <a:lstStyle/>
          <a:p>
            <a:pPr marL="0" indent="0">
              <a:buNone/>
            </a:pPr>
            <a:r>
              <a:rPr lang="de-DE" dirty="0"/>
              <a:t>Bereitet eine Kurzpräsentation vor! Wählt Folien aus, die ihr nutzen wollt, stellt sie neu zusammen oder verändert sie. Die Präsentation sollte nicht länger als 10 Minuten sein. Legt fest, wer welche Folie kommentiert oder erklärt! Ihr könnt auch die Ergebnisse eurer eigenen Suche nach Beispielen für psychologische Obsoleszenz einfließen lassen. Stellt eure Vorschläge zur Vermeidung von Obsoleszenz vor!</a:t>
            </a:r>
          </a:p>
          <a:p>
            <a:pPr marL="0" indent="0">
              <a:buNone/>
            </a:pPr>
            <a:r>
              <a:rPr lang="de-DE" dirty="0"/>
              <a:t>Nutzt für die Gestaltung die Vorschläge auf der folgenden Folie.</a:t>
            </a:r>
          </a:p>
          <a:p>
            <a:endParaRPr lang="de-DE" dirty="0"/>
          </a:p>
        </p:txBody>
      </p:sp>
    </p:spTree>
    <p:extLst>
      <p:ext uri="{BB962C8B-B14F-4D97-AF65-F5344CB8AC3E}">
        <p14:creationId xmlns:p14="http://schemas.microsoft.com/office/powerpoint/2010/main" val="193202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403371" y="1642683"/>
            <a:ext cx="281508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963" y="1568474"/>
            <a:ext cx="3893288" cy="313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564823" y="1188147"/>
            <a:ext cx="1933303" cy="16735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Ellipse 2"/>
          <p:cNvSpPr/>
          <p:nvPr/>
        </p:nvSpPr>
        <p:spPr>
          <a:xfrm>
            <a:off x="356379" y="4304158"/>
            <a:ext cx="2090057" cy="176348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87832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dirty="0">
                <a:effectLst/>
              </a:rPr>
              <a:t>Obsoleszenz – was </a:t>
            </a:r>
            <a:r>
              <a:rPr lang="de-DE" dirty="0"/>
              <a:t>ist</a:t>
            </a:r>
            <a:r>
              <a:rPr lang="de-DE" dirty="0">
                <a:effectLst/>
              </a:rPr>
              <a:t> das?</a:t>
            </a:r>
            <a:br>
              <a:rPr lang="de-DE" dirty="0">
                <a:effectLst/>
              </a:rPr>
            </a:br>
            <a:endParaRPr lang="de-DE" dirty="0"/>
          </a:p>
        </p:txBody>
      </p:sp>
      <p:sp>
        <p:nvSpPr>
          <p:cNvPr id="3" name="Inhaltsplatzhalter 2"/>
          <p:cNvSpPr>
            <a:spLocks noGrp="1"/>
          </p:cNvSpPr>
          <p:nvPr>
            <p:ph idx="1"/>
          </p:nvPr>
        </p:nvSpPr>
        <p:spPr/>
        <p:txBody>
          <a:bodyPr>
            <a:normAutofit/>
          </a:bodyPr>
          <a:lstStyle/>
          <a:p>
            <a:pPr marL="0" indent="0">
              <a:buNone/>
            </a:pPr>
            <a:r>
              <a:rPr lang="de-DE" dirty="0"/>
              <a:t>Schaut euch zunächst folgendes Video an!</a:t>
            </a:r>
          </a:p>
          <a:p>
            <a:pPr marL="0" indent="0">
              <a:buNone/>
            </a:pPr>
            <a:r>
              <a:rPr lang="de-DE" dirty="0">
                <a:hlinkClick r:id="rId2"/>
              </a:rPr>
              <a:t>https://www.youtube.com/watch?v=0YQCIB5WJ4Q</a:t>
            </a:r>
            <a:r>
              <a:rPr lang="de-DE" dirty="0"/>
              <a:t> (08:28)</a:t>
            </a:r>
          </a:p>
          <a:p>
            <a:pPr marL="0" indent="0">
              <a:buNone/>
            </a:pPr>
            <a:r>
              <a:rPr lang="de-DE" b="1" dirty="0"/>
              <a:t>Obsoleszenz</a:t>
            </a:r>
            <a:r>
              <a:rPr lang="de-DE" dirty="0"/>
              <a:t> bedeutet, dass ein Gegenstand sich abgenutzt hat, alt geworden oder aus der Mode gekommen ist. Er hat damit an Wert oder Ansehen verloren. Dies kann auf natürliche oder künstlich beeinflusste Art geschehen sein. </a:t>
            </a:r>
          </a:p>
          <a:p>
            <a:pPr marL="0" indent="0">
              <a:buNone/>
            </a:pPr>
            <a:r>
              <a:rPr lang="de-DE" dirty="0"/>
              <a:t>Es gibt verschiedene Formen der Obsoleszenz.</a:t>
            </a:r>
          </a:p>
          <a:p>
            <a:endParaRPr lang="de-DE" dirty="0"/>
          </a:p>
        </p:txBody>
      </p:sp>
    </p:spTree>
    <p:extLst>
      <p:ext uri="{BB962C8B-B14F-4D97-AF65-F5344CB8AC3E}">
        <p14:creationId xmlns:p14="http://schemas.microsoft.com/office/powerpoint/2010/main" val="83615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410508" y="676189"/>
            <a:ext cx="10034181" cy="5973333"/>
            <a:chOff x="860148" y="689540"/>
            <a:chExt cx="10034181" cy="5973333"/>
          </a:xfrm>
        </p:grpSpPr>
        <p:sp>
          <p:nvSpPr>
            <p:cNvPr id="7" name="Ellipse 6"/>
            <p:cNvSpPr/>
            <p:nvPr/>
          </p:nvSpPr>
          <p:spPr>
            <a:xfrm>
              <a:off x="6615332" y="689540"/>
              <a:ext cx="2664296" cy="256072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b="1" dirty="0">
                  <a:solidFill>
                    <a:srgbClr val="A5A5A5">
                      <a:lumMod val="50000"/>
                    </a:srgbClr>
                  </a:solidFill>
                  <a:latin typeface="Perpetua" panose="02020502060401020303" pitchFamily="18" charset="0"/>
                </a:rPr>
                <a:t>Geplanter Mehr-verbrauch</a:t>
              </a:r>
            </a:p>
          </p:txBody>
        </p:sp>
        <p:sp>
          <p:nvSpPr>
            <p:cNvPr id="8" name="Ellipse 7"/>
            <p:cNvSpPr/>
            <p:nvPr/>
          </p:nvSpPr>
          <p:spPr>
            <a:xfrm>
              <a:off x="5101412" y="2083849"/>
              <a:ext cx="2736304" cy="2632730"/>
            </a:xfrm>
            <a:prstGeom prst="ellipse">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rgbClr val="A5A5A5">
                      <a:lumMod val="50000"/>
                    </a:srgbClr>
                  </a:solidFill>
                  <a:latin typeface="Perpetua" panose="02020502060401020303" pitchFamily="18" charset="0"/>
                </a:rPr>
                <a:t>Geplante Obsoleszenz</a:t>
              </a:r>
            </a:p>
          </p:txBody>
        </p:sp>
        <p:sp>
          <p:nvSpPr>
            <p:cNvPr id="5" name="Ellipse 4"/>
            <p:cNvSpPr/>
            <p:nvPr/>
          </p:nvSpPr>
          <p:spPr>
            <a:xfrm>
              <a:off x="860148" y="926163"/>
              <a:ext cx="2592288" cy="265752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b="1" dirty="0">
                  <a:solidFill>
                    <a:srgbClr val="A5A5A5">
                      <a:lumMod val="50000"/>
                    </a:srgbClr>
                  </a:solidFill>
                  <a:latin typeface="Perpetua" panose="02020502060401020303" pitchFamily="18" charset="0"/>
                </a:rPr>
                <a:t>Psychische Obsoleszenz</a:t>
              </a:r>
            </a:p>
          </p:txBody>
        </p:sp>
        <p:sp>
          <p:nvSpPr>
            <p:cNvPr id="10" name="Ellipse 9"/>
            <p:cNvSpPr/>
            <p:nvPr/>
          </p:nvSpPr>
          <p:spPr>
            <a:xfrm>
              <a:off x="1780592" y="3831926"/>
              <a:ext cx="2808312" cy="256887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rgbClr val="A5A5A5">
                      <a:lumMod val="50000"/>
                    </a:srgbClr>
                  </a:solidFill>
                  <a:latin typeface="Perpetua" panose="02020502060401020303" pitchFamily="18" charset="0"/>
                </a:rPr>
                <a:t>Funktionelle Obsoleszenz</a:t>
              </a:r>
            </a:p>
          </p:txBody>
        </p:sp>
        <p:sp>
          <p:nvSpPr>
            <p:cNvPr id="11" name="Ellipse 10"/>
            <p:cNvSpPr/>
            <p:nvPr/>
          </p:nvSpPr>
          <p:spPr>
            <a:xfrm>
              <a:off x="2956182" y="1588396"/>
              <a:ext cx="2592288" cy="265752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b="1" dirty="0">
                  <a:solidFill>
                    <a:srgbClr val="A5A5A5">
                      <a:lumMod val="50000"/>
                    </a:srgbClr>
                  </a:solidFill>
                  <a:latin typeface="Perpetua" panose="02020502060401020303" pitchFamily="18" charset="0"/>
                </a:rPr>
                <a:t>Billigend in Kauf genommene Obsoleszenz</a:t>
              </a:r>
            </a:p>
          </p:txBody>
        </p:sp>
        <p:sp>
          <p:nvSpPr>
            <p:cNvPr id="12" name="Ellipse 11"/>
            <p:cNvSpPr/>
            <p:nvPr/>
          </p:nvSpPr>
          <p:spPr>
            <a:xfrm>
              <a:off x="8079054" y="2444380"/>
              <a:ext cx="2815275" cy="277509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b="1" dirty="0">
                  <a:solidFill>
                    <a:srgbClr val="A5A5A5">
                      <a:lumMod val="50000"/>
                    </a:srgbClr>
                  </a:solidFill>
                  <a:latin typeface="Perpetua" panose="02020502060401020303" pitchFamily="18" charset="0"/>
                </a:rPr>
                <a:t>Eingeschränkte Reparierbarkeit</a:t>
              </a:r>
            </a:p>
          </p:txBody>
        </p:sp>
        <p:sp>
          <p:nvSpPr>
            <p:cNvPr id="14" name="Ellipse 13"/>
            <p:cNvSpPr/>
            <p:nvPr/>
          </p:nvSpPr>
          <p:spPr>
            <a:xfrm>
              <a:off x="5388794" y="4005348"/>
              <a:ext cx="2592288" cy="265752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b="1" dirty="0" err="1">
                  <a:solidFill>
                    <a:srgbClr val="A5A5A5">
                      <a:lumMod val="50000"/>
                    </a:srgbClr>
                  </a:solidFill>
                  <a:latin typeface="Perpetua" panose="02020502060401020303" pitchFamily="18" charset="0"/>
                </a:rPr>
                <a:t>ÖkonomischeObsoleszenz</a:t>
              </a:r>
              <a:r>
                <a:rPr lang="de-DE" sz="2000" b="1" dirty="0">
                  <a:solidFill>
                    <a:srgbClr val="A5A5A5">
                      <a:lumMod val="50000"/>
                    </a:srgbClr>
                  </a:solidFill>
                  <a:latin typeface="Perpetua" panose="02020502060401020303" pitchFamily="18" charset="0"/>
                </a:rPr>
                <a:t> </a:t>
              </a:r>
            </a:p>
          </p:txBody>
        </p:sp>
      </p:grpSp>
      <p:sp>
        <p:nvSpPr>
          <p:cNvPr id="6" name="Rechteck 5">
            <a:extLst>
              <a:ext uri="{FF2B5EF4-FFF2-40B4-BE49-F238E27FC236}">
                <a16:creationId xmlns:a16="http://schemas.microsoft.com/office/drawing/2014/main" id="{3CB83FA6-E78C-4092-BDDF-E6B48A79DF49}"/>
              </a:ext>
            </a:extLst>
          </p:cNvPr>
          <p:cNvSpPr/>
          <p:nvPr/>
        </p:nvSpPr>
        <p:spPr>
          <a:xfrm>
            <a:off x="596113" y="55052"/>
            <a:ext cx="6096000" cy="830997"/>
          </a:xfrm>
          <a:prstGeom prst="rect">
            <a:avLst/>
          </a:prstGeom>
        </p:spPr>
        <p:txBody>
          <a:bodyPr>
            <a:spAutoFit/>
          </a:bodyPr>
          <a:lstStyle/>
          <a:p>
            <a:r>
              <a:rPr lang="de-DE" sz="4800" dirty="0">
                <a:latin typeface="Perpetua" panose="02020502060401020303" pitchFamily="18" charset="0"/>
              </a:rPr>
              <a:t>Formen der Obsoleszenz</a:t>
            </a:r>
            <a:endParaRPr lang="de-DE" sz="4800" dirty="0"/>
          </a:p>
        </p:txBody>
      </p:sp>
    </p:spTree>
    <p:extLst>
      <p:ext uri="{BB962C8B-B14F-4D97-AF65-F5344CB8AC3E}">
        <p14:creationId xmlns:p14="http://schemas.microsoft.com/office/powerpoint/2010/main" val="131675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Psychologische Obsoleszenz</a:t>
            </a:r>
            <a:br>
              <a:rPr lang="de-DE"/>
            </a:br>
            <a:endParaRPr lang="de-DE" dirty="0"/>
          </a:p>
        </p:txBody>
      </p:sp>
      <p:sp>
        <p:nvSpPr>
          <p:cNvPr id="5" name="Titel 1">
            <a:extLst>
              <a:ext uri="{FF2B5EF4-FFF2-40B4-BE49-F238E27FC236}">
                <a16:creationId xmlns:a16="http://schemas.microsoft.com/office/drawing/2014/main" id="{6642F943-0754-42E9-BF1F-A972500C52A0}"/>
              </a:ext>
            </a:extLst>
          </p:cNvPr>
          <p:cNvSpPr txBox="1">
            <a:spLocks/>
          </p:cNvSpPr>
          <p:nvPr/>
        </p:nvSpPr>
        <p:spPr>
          <a:xfrm>
            <a:off x="1766276" y="1977289"/>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de-DE" dirty="0"/>
              <a:t>Brauchen wir das wirklich?</a:t>
            </a:r>
            <a:br>
              <a:rPr lang="de-DE" dirty="0"/>
            </a:br>
            <a:endParaRPr lang="de-DE" dirty="0"/>
          </a:p>
        </p:txBody>
      </p:sp>
      <p:sp>
        <p:nvSpPr>
          <p:cNvPr id="6" name="Inhaltsplatzhalter 2">
            <a:extLst>
              <a:ext uri="{FF2B5EF4-FFF2-40B4-BE49-F238E27FC236}">
                <a16:creationId xmlns:a16="http://schemas.microsoft.com/office/drawing/2014/main" id="{619A50BE-3DC4-433E-BDD3-37114710EDA9}"/>
              </a:ext>
            </a:extLst>
          </p:cNvPr>
          <p:cNvSpPr txBox="1">
            <a:spLocks/>
          </p:cNvSpPr>
          <p:nvPr/>
        </p:nvSpPr>
        <p:spPr>
          <a:xfrm>
            <a:off x="1414272" y="3588818"/>
            <a:ext cx="8595360" cy="2743719"/>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de-DE" dirty="0">
                <a:hlinkClick r:id="rId2"/>
              </a:rPr>
              <a:t>https://www.youtube.com/watch?v=FnrMGY4G9_Qm</a:t>
            </a:r>
            <a:r>
              <a:rPr lang="de-DE" dirty="0"/>
              <a:t>  bis 5:42</a:t>
            </a:r>
          </a:p>
          <a:p>
            <a:pPr marL="228600" indent="-228600">
              <a:lnSpc>
                <a:spcPct val="90000"/>
              </a:lnSpc>
              <a:spcBef>
                <a:spcPts val="1000"/>
              </a:spcBef>
            </a:pPr>
            <a:r>
              <a:rPr lang="de-DE" sz="2600" dirty="0">
                <a:solidFill>
                  <a:prstClr val="black"/>
                </a:solidFill>
              </a:rPr>
              <a:t>Schaut euch das Video an und findet Beispiele für die psychologische Obsoleszenz.</a:t>
            </a:r>
          </a:p>
          <a:p>
            <a:pPr marL="228600" indent="-228600">
              <a:lnSpc>
                <a:spcPct val="90000"/>
              </a:lnSpc>
              <a:spcBef>
                <a:spcPts val="1000"/>
              </a:spcBef>
            </a:pPr>
            <a:r>
              <a:rPr lang="de-DE" sz="2600" dirty="0">
                <a:solidFill>
                  <a:prstClr val="black"/>
                </a:solidFill>
              </a:rPr>
              <a:t>Auf den folgenden Folien findet ihr kurze Erklärungen zu dieser Form der Obsoleszenz.</a:t>
            </a:r>
          </a:p>
          <a:p>
            <a:endParaRPr lang="de-DE" dirty="0"/>
          </a:p>
        </p:txBody>
      </p:sp>
    </p:spTree>
    <p:extLst>
      <p:ext uri="{BB962C8B-B14F-4D97-AF65-F5344CB8AC3E}">
        <p14:creationId xmlns:p14="http://schemas.microsoft.com/office/powerpoint/2010/main" val="209954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Was ist psychologische Obsoleszenz?</a:t>
            </a:r>
          </a:p>
        </p:txBody>
      </p:sp>
      <p:sp>
        <p:nvSpPr>
          <p:cNvPr id="3" name="Inhaltsplatzhalter 2"/>
          <p:cNvSpPr>
            <a:spLocks noGrp="1"/>
          </p:cNvSpPr>
          <p:nvPr>
            <p:ph idx="1"/>
          </p:nvPr>
        </p:nvSpPr>
        <p:spPr>
          <a:xfrm>
            <a:off x="1261872" y="2245540"/>
            <a:ext cx="8595360" cy="3934597"/>
          </a:xfrm>
        </p:spPr>
        <p:txBody>
          <a:bodyPr>
            <a:normAutofit fontScale="77500" lnSpcReduction="20000"/>
          </a:bodyPr>
          <a:lstStyle/>
          <a:p>
            <a:pPr marL="0" indent="0">
              <a:buNone/>
            </a:pPr>
            <a:r>
              <a:rPr lang="de-DE" sz="2400" dirty="0"/>
              <a:t>Wenn ein Produkt noch voll funktionsfähig ist, aber trotzdem entsorgt wird, dann ist dies ein typischer Fall psychologischer Obsoleszenz. Warum werfen wir Dinge weg, die wir eigentlich noch benutzen oder tragen könnten?</a:t>
            </a:r>
          </a:p>
          <a:p>
            <a:pPr marL="0" indent="0">
              <a:buNone/>
            </a:pPr>
            <a:endParaRPr lang="de-DE" sz="2400" dirty="0"/>
          </a:p>
          <a:p>
            <a:pPr marL="0" indent="0">
              <a:buNone/>
            </a:pPr>
            <a:r>
              <a:rPr lang="de-DE" sz="2400" dirty="0"/>
              <a:t>Diskutiert diese Frage in eurer Gruppe! Findet Gründe und notiert diese hier!</a:t>
            </a:r>
          </a:p>
          <a:p>
            <a:r>
              <a:rPr lang="de-DE" dirty="0"/>
              <a:t> </a:t>
            </a:r>
          </a:p>
          <a:p>
            <a:r>
              <a:rPr lang="de-DE" dirty="0"/>
              <a:t> </a:t>
            </a:r>
          </a:p>
          <a:p>
            <a:r>
              <a:rPr lang="de-DE" dirty="0"/>
              <a:t> </a:t>
            </a:r>
          </a:p>
          <a:p>
            <a:r>
              <a:rPr lang="de-DE" dirty="0"/>
              <a:t> </a:t>
            </a:r>
          </a:p>
          <a:p>
            <a:r>
              <a:rPr lang="de-DE" dirty="0"/>
              <a:t> </a:t>
            </a:r>
          </a:p>
        </p:txBody>
      </p:sp>
    </p:spTree>
    <p:extLst>
      <p:ext uri="{BB962C8B-B14F-4D97-AF65-F5344CB8AC3E}">
        <p14:creationId xmlns:p14="http://schemas.microsoft.com/office/powerpoint/2010/main" val="198080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01" y="236287"/>
            <a:ext cx="9692640" cy="1325562"/>
          </a:xfrm>
        </p:spPr>
        <p:txBody>
          <a:bodyPr>
            <a:normAutofit/>
          </a:bodyPr>
          <a:lstStyle/>
          <a:p>
            <a:r>
              <a:rPr lang="de-DE" dirty="0"/>
              <a:t>Warum werden voll funktionsfähige Dinge weggeworfen?</a:t>
            </a:r>
          </a:p>
        </p:txBody>
      </p:sp>
      <p:sp>
        <p:nvSpPr>
          <p:cNvPr id="3" name="Inhaltsplatzhalter 2"/>
          <p:cNvSpPr>
            <a:spLocks noGrp="1"/>
          </p:cNvSpPr>
          <p:nvPr>
            <p:ph idx="1"/>
          </p:nvPr>
        </p:nvSpPr>
        <p:spPr>
          <a:xfrm>
            <a:off x="1261872" y="2860535"/>
            <a:ext cx="8595360" cy="3319602"/>
          </a:xfrm>
        </p:spPr>
        <p:txBody>
          <a:bodyPr>
            <a:normAutofit fontScale="77500" lnSpcReduction="20000"/>
          </a:bodyPr>
          <a:lstStyle/>
          <a:p>
            <a:pPr lvl="0">
              <a:buFont typeface="Wingdings" panose="05000000000000000000" pitchFamily="2" charset="2"/>
              <a:buChar char="§"/>
            </a:pPr>
            <a:r>
              <a:rPr lang="de-DE" sz="2400" dirty="0">
                <a:solidFill>
                  <a:prstClr val="black"/>
                </a:solidFill>
              </a:rPr>
              <a:t>Der Gegenstand ist unmodern geworden! Neues Gerät – neues Image!</a:t>
            </a:r>
          </a:p>
          <a:p>
            <a:pPr lvl="0">
              <a:buFont typeface="Wingdings" panose="05000000000000000000" pitchFamily="2" charset="2"/>
              <a:buChar char="§"/>
            </a:pPr>
            <a:r>
              <a:rPr lang="de-DE" sz="2400" dirty="0">
                <a:solidFill>
                  <a:prstClr val="black"/>
                </a:solidFill>
              </a:rPr>
              <a:t>Außerdem empfiehlt die Werbung  ein supercooles neues/anderes Produkt!</a:t>
            </a:r>
          </a:p>
          <a:p>
            <a:pPr lvl="0">
              <a:buFont typeface="Wingdings" panose="05000000000000000000" pitchFamily="2" charset="2"/>
              <a:buChar char="§"/>
            </a:pPr>
            <a:r>
              <a:rPr lang="de-DE" sz="2400" dirty="0">
                <a:solidFill>
                  <a:prstClr val="black"/>
                </a:solidFill>
              </a:rPr>
              <a:t>Und fast alle in der Klasse haben das auch!</a:t>
            </a:r>
          </a:p>
          <a:p>
            <a:pPr lvl="0">
              <a:buFont typeface="Wingdings" panose="05000000000000000000" pitchFamily="2" charset="2"/>
              <a:buChar char="§"/>
            </a:pPr>
            <a:r>
              <a:rPr lang="de-DE" sz="2400" dirty="0">
                <a:solidFill>
                  <a:prstClr val="black"/>
                </a:solidFill>
              </a:rPr>
              <a:t>Ich will doch kein Außenseiter sein! </a:t>
            </a:r>
          </a:p>
          <a:p>
            <a:pPr lvl="0">
              <a:buFont typeface="Wingdings" panose="05000000000000000000" pitchFamily="2" charset="2"/>
              <a:buChar char="§"/>
            </a:pPr>
            <a:r>
              <a:rPr lang="de-DE" sz="2400" dirty="0">
                <a:solidFill>
                  <a:prstClr val="black"/>
                </a:solidFill>
              </a:rPr>
              <a:t>Technische Innovationen bringen eine neue Version auf den Markt - cool!</a:t>
            </a:r>
          </a:p>
          <a:p>
            <a:pPr lvl="0">
              <a:buFont typeface="Wingdings" panose="05000000000000000000" pitchFamily="2" charset="2"/>
              <a:buChar char="§"/>
            </a:pPr>
            <a:r>
              <a:rPr lang="de-DE" sz="2400" dirty="0">
                <a:solidFill>
                  <a:prstClr val="black"/>
                </a:solidFill>
              </a:rPr>
              <a:t>Es gibt keinen Grund – shoppen macht einfach Spaß. Wenn das aber zu oft vorkommt, wird der Schrank zu klein und man muss ausmisten. Also weg mit dem Alten, um Platz für Neues zu schaffen!</a:t>
            </a:r>
            <a:endParaRPr lang="de-DE" sz="2400" dirty="0"/>
          </a:p>
        </p:txBody>
      </p:sp>
      <p:sp>
        <p:nvSpPr>
          <p:cNvPr id="6" name="Rechteck 5">
            <a:extLst>
              <a:ext uri="{FF2B5EF4-FFF2-40B4-BE49-F238E27FC236}">
                <a16:creationId xmlns:a16="http://schemas.microsoft.com/office/drawing/2014/main" id="{16FFB748-6C12-4994-BA0A-6F1DE54FF7B3}"/>
              </a:ext>
            </a:extLst>
          </p:cNvPr>
          <p:cNvSpPr/>
          <p:nvPr/>
        </p:nvSpPr>
        <p:spPr>
          <a:xfrm>
            <a:off x="470686" y="2021503"/>
            <a:ext cx="10073235" cy="369332"/>
          </a:xfrm>
          <a:prstGeom prst="rect">
            <a:avLst/>
          </a:prstGeom>
        </p:spPr>
        <p:txBody>
          <a:bodyPr wrap="square">
            <a:spAutoFit/>
          </a:bodyPr>
          <a:lstStyle/>
          <a:p>
            <a:r>
              <a:rPr lang="de-DE" dirty="0"/>
              <a:t>Vergleicht eure Ergebnisse mit den unten stehenden Gründen. Welche sind am wichtigsten?</a:t>
            </a:r>
          </a:p>
        </p:txBody>
      </p:sp>
    </p:spTree>
    <p:extLst>
      <p:ext uri="{BB962C8B-B14F-4D97-AF65-F5344CB8AC3E}">
        <p14:creationId xmlns:p14="http://schemas.microsoft.com/office/powerpoint/2010/main" val="379017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Blitzumfrage</a:t>
            </a:r>
          </a:p>
        </p:txBody>
      </p:sp>
      <p:sp>
        <p:nvSpPr>
          <p:cNvPr id="3" name="Inhaltsplatzhalter 2"/>
          <p:cNvSpPr>
            <a:spLocks noGrp="1"/>
          </p:cNvSpPr>
          <p:nvPr>
            <p:ph idx="1"/>
          </p:nvPr>
        </p:nvSpPr>
        <p:spPr>
          <a:xfrm>
            <a:off x="1261872" y="3265136"/>
            <a:ext cx="8595360" cy="2915001"/>
          </a:xfrm>
        </p:spPr>
        <p:txBody>
          <a:bodyPr/>
          <a:lstStyle/>
          <a:p>
            <a:pPr marL="0" indent="0">
              <a:buNone/>
            </a:pPr>
            <a:r>
              <a:rPr lang="de-DE" dirty="0"/>
              <a:t>Stellt Fragen zur psychologischen Obsoleszenz zusammen. Ihr könnt die Beispielfragen auf der nächsten Folie nutzen oder selber Fragen entwickeln. Wenn ihr die vorhandenen Fragen nutzen wollt, könnt ihr das AB Blitzumfrage nutzen oder auf einem leeren AB selber Fragen entwickeln. Druckt den Fragebogen aus und macht in den anderen Gruppen eine Blitzumfrage!</a:t>
            </a:r>
          </a:p>
        </p:txBody>
      </p:sp>
    </p:spTree>
    <p:extLst>
      <p:ext uri="{BB962C8B-B14F-4D97-AF65-F5344CB8AC3E}">
        <p14:creationId xmlns:p14="http://schemas.microsoft.com/office/powerpoint/2010/main" val="121534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5400" dirty="0"/>
              <a:t>Blitzumfrage</a:t>
            </a:r>
          </a:p>
        </p:txBody>
      </p:sp>
      <p:sp>
        <p:nvSpPr>
          <p:cNvPr id="3" name="Inhaltsplatzhalter 2"/>
          <p:cNvSpPr>
            <a:spLocks noGrp="1"/>
          </p:cNvSpPr>
          <p:nvPr>
            <p:ph idx="1"/>
          </p:nvPr>
        </p:nvSpPr>
        <p:spPr/>
        <p:txBody>
          <a:bodyPr numCol="2">
            <a:normAutofit/>
          </a:bodyPr>
          <a:lstStyle/>
          <a:p>
            <a:pPr marL="0" indent="0">
              <a:buNone/>
            </a:pPr>
            <a:endParaRPr lang="de-DE" sz="2000" dirty="0"/>
          </a:p>
          <a:p>
            <a:pPr marL="0" indent="0">
              <a:buNone/>
            </a:pPr>
            <a:r>
              <a:rPr lang="de-DE" sz="2000" dirty="0"/>
              <a:t>Kaufst du dir Sachen, die du im Prinzip schon hast?</a:t>
            </a:r>
            <a:br>
              <a:rPr lang="de-DE" sz="2000" dirty="0"/>
            </a:br>
            <a:r>
              <a:rPr lang="de-DE" sz="2000" dirty="0"/>
              <a:t>	</a:t>
            </a:r>
          </a:p>
          <a:p>
            <a:pPr marL="0" indent="0">
              <a:buNone/>
            </a:pPr>
            <a:r>
              <a:rPr lang="de-DE" sz="2000" dirty="0"/>
              <a:t>Ist die Marke für dich wichtig?</a:t>
            </a:r>
          </a:p>
          <a:p>
            <a:endParaRPr lang="de-DE" sz="2000" dirty="0"/>
          </a:p>
          <a:p>
            <a:pPr marL="0" indent="0">
              <a:buNone/>
            </a:pPr>
            <a:r>
              <a:rPr lang="de-DE" sz="2000" dirty="0"/>
              <a:t>Kaufst du, weil deine Freunde es auch haben?</a:t>
            </a:r>
            <a:br>
              <a:rPr lang="de-DE" sz="2000" dirty="0"/>
            </a:br>
            <a:endParaRPr lang="de-DE" sz="2000" dirty="0"/>
          </a:p>
          <a:p>
            <a:pPr marL="0" lvl="0" indent="0">
              <a:buNone/>
            </a:pPr>
            <a:r>
              <a:rPr lang="de-DE" sz="2000" dirty="0"/>
              <a:t>Wie alt ist dein Handy?</a:t>
            </a:r>
            <a:r>
              <a:rPr lang="de-DE" sz="2000" dirty="0">
                <a:solidFill>
                  <a:prstClr val="black"/>
                </a:solidFill>
              </a:rPr>
              <a:t> </a:t>
            </a:r>
          </a:p>
          <a:p>
            <a:pPr marL="0" lvl="0" indent="0">
              <a:buNone/>
            </a:pPr>
            <a:endParaRPr lang="de-DE" sz="2000" dirty="0">
              <a:solidFill>
                <a:prstClr val="black"/>
              </a:solidFill>
            </a:endParaRPr>
          </a:p>
          <a:p>
            <a:pPr marL="0" lvl="0" indent="0">
              <a:buNone/>
            </a:pPr>
            <a:r>
              <a:rPr lang="de-DE" sz="2000" dirty="0">
                <a:solidFill>
                  <a:prstClr val="black"/>
                </a:solidFill>
              </a:rPr>
              <a:t>Wie viele Handys hattest du schon?</a:t>
            </a:r>
            <a:br>
              <a:rPr lang="de-DE" sz="2000" dirty="0">
                <a:solidFill>
                  <a:prstClr val="black"/>
                </a:solidFill>
              </a:rPr>
            </a:br>
            <a:endParaRPr lang="de-DE" sz="2000" dirty="0">
              <a:solidFill>
                <a:prstClr val="black"/>
              </a:solidFill>
            </a:endParaRPr>
          </a:p>
          <a:p>
            <a:pPr marL="0" lvl="0" indent="0">
              <a:buNone/>
            </a:pPr>
            <a:r>
              <a:rPr lang="de-DE" sz="2000" dirty="0">
                <a:solidFill>
                  <a:prstClr val="black"/>
                </a:solidFill>
              </a:rPr>
              <a:t>Kaufst du Sachen, um cool zu sein?</a:t>
            </a:r>
            <a:br>
              <a:rPr lang="de-DE" sz="2000" dirty="0">
                <a:solidFill>
                  <a:prstClr val="black"/>
                </a:solidFill>
              </a:rPr>
            </a:br>
            <a:endParaRPr lang="de-DE" sz="2000" dirty="0">
              <a:solidFill>
                <a:prstClr val="black"/>
              </a:solidFill>
            </a:endParaRPr>
          </a:p>
          <a:p>
            <a:pPr marL="0" lvl="0" indent="0">
              <a:buNone/>
            </a:pPr>
            <a:r>
              <a:rPr lang="de-DE" sz="2000" dirty="0">
                <a:solidFill>
                  <a:prstClr val="black"/>
                </a:solidFill>
              </a:rPr>
              <a:t>Kaufst du Sachen, weil du sie in der Werbung gesehen hast?</a:t>
            </a:r>
          </a:p>
          <a:p>
            <a:endParaRPr lang="de-DE" sz="2000" dirty="0"/>
          </a:p>
          <a:p>
            <a:pPr marL="0" indent="0">
              <a:buNone/>
            </a:pPr>
            <a:r>
              <a:rPr lang="de-DE" sz="2000" dirty="0"/>
              <a:t>	</a:t>
            </a:r>
            <a:br>
              <a:rPr lang="de-DE" sz="2000" dirty="0"/>
            </a:br>
            <a:r>
              <a:rPr lang="de-DE" sz="2000" dirty="0"/>
              <a:t>	</a:t>
            </a:r>
          </a:p>
        </p:txBody>
      </p:sp>
    </p:spTree>
    <p:extLst>
      <p:ext uri="{BB962C8B-B14F-4D97-AF65-F5344CB8AC3E}">
        <p14:creationId xmlns:p14="http://schemas.microsoft.com/office/powerpoint/2010/main" val="144828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Umfrage</a:t>
            </a:r>
          </a:p>
        </p:txBody>
      </p:sp>
      <p:sp>
        <p:nvSpPr>
          <p:cNvPr id="3" name="Inhaltsplatzhalter 2"/>
          <p:cNvSpPr>
            <a:spLocks noGrp="1"/>
          </p:cNvSpPr>
          <p:nvPr>
            <p:ph idx="1"/>
          </p:nvPr>
        </p:nvSpPr>
        <p:spPr>
          <a:xfrm>
            <a:off x="1261872" y="2807936"/>
            <a:ext cx="8595360" cy="3372201"/>
          </a:xfrm>
        </p:spPr>
        <p:txBody>
          <a:bodyPr/>
          <a:lstStyle/>
          <a:p>
            <a:pPr marL="0" indent="0">
              <a:buNone/>
            </a:pPr>
            <a:r>
              <a:rPr lang="de-DE" dirty="0"/>
              <a:t>Wertet die Umfragen aus! </a:t>
            </a:r>
          </a:p>
          <a:p>
            <a:pPr marL="0" indent="0">
              <a:buNone/>
            </a:pPr>
            <a:r>
              <a:rPr lang="de-DE" dirty="0"/>
              <a:t>Zählt zu jeder Frage die Antworten und tragt auf dem Arbeitsblatt „Auswertung Blitzumfrage ein, wie viele mit „Ja“ und wie viele mit „Nein“ geantwortet haben.</a:t>
            </a:r>
          </a:p>
          <a:p>
            <a:pPr marL="0" indent="0">
              <a:buNone/>
            </a:pPr>
            <a:endParaRPr lang="de-DE" dirty="0"/>
          </a:p>
        </p:txBody>
      </p:sp>
    </p:spTree>
    <p:extLst>
      <p:ext uri="{BB962C8B-B14F-4D97-AF65-F5344CB8AC3E}">
        <p14:creationId xmlns:p14="http://schemas.microsoft.com/office/powerpoint/2010/main" val="3068960755"/>
      </p:ext>
    </p:extLst>
  </p:cSld>
  <p:clrMapOvr>
    <a:masterClrMapping/>
  </p:clrMapOvr>
</p:sld>
</file>

<file path=ppt/theme/theme1.xml><?xml version="1.0" encoding="utf-8"?>
<a:theme xmlns:a="http://schemas.openxmlformats.org/drawingml/2006/main" name="Aussicht">
  <a:themeElements>
    <a:clrScheme name="Aussicht">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Aussicht">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sicht">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627</Words>
  <Application>Microsoft Office PowerPoint</Application>
  <PresentationFormat>Breitbild</PresentationFormat>
  <Paragraphs>74</Paragraphs>
  <Slides>14</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Century Schoolbook</vt:lpstr>
      <vt:lpstr>Perpetua</vt:lpstr>
      <vt:lpstr>Wingdings</vt:lpstr>
      <vt:lpstr>Wingdings 2</vt:lpstr>
      <vt:lpstr>Aussicht</vt:lpstr>
      <vt:lpstr>Psychologische Obsoleszenz Erster Teil </vt:lpstr>
      <vt:lpstr>Obsoleszenz – was ist das? </vt:lpstr>
      <vt:lpstr>PowerPoint-Präsentation</vt:lpstr>
      <vt:lpstr>Psychologische Obsoleszenz </vt:lpstr>
      <vt:lpstr>Was ist psychologische Obsoleszenz?</vt:lpstr>
      <vt:lpstr>Warum werden voll funktionsfähige Dinge weggeworfen?</vt:lpstr>
      <vt:lpstr>Blitzumfrage</vt:lpstr>
      <vt:lpstr>Blitzumfrage</vt:lpstr>
      <vt:lpstr>Umfrage</vt:lpstr>
      <vt:lpstr>Ergebnisse der Umfrage zur psychologischen Obsoleszenz</vt:lpstr>
      <vt:lpstr>Tipps und Tricks gegen die Obsoleszenz</vt:lpstr>
      <vt:lpstr>PowerPoint-Präsentation</vt:lpstr>
      <vt:lpstr>Aufgabe 2</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Katharina Dutz</dc:creator>
  <cp:lastModifiedBy>Helmer Wegner</cp:lastModifiedBy>
  <cp:revision>41</cp:revision>
  <dcterms:created xsi:type="dcterms:W3CDTF">2016-08-26T10:53:36Z</dcterms:created>
  <dcterms:modified xsi:type="dcterms:W3CDTF">2019-09-21T14:49:32Z</dcterms:modified>
</cp:coreProperties>
</file>