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0"/>
  </p:notesMasterIdLst>
  <p:sldIdLst>
    <p:sldId id="311" r:id="rId2"/>
    <p:sldId id="257" r:id="rId3"/>
    <p:sldId id="314" r:id="rId4"/>
    <p:sldId id="256" r:id="rId5"/>
    <p:sldId id="283" r:id="rId6"/>
    <p:sldId id="270" r:id="rId7"/>
    <p:sldId id="280" r:id="rId8"/>
    <p:sldId id="281" r:id="rId9"/>
    <p:sldId id="277" r:id="rId10"/>
    <p:sldId id="278" r:id="rId11"/>
    <p:sldId id="279" r:id="rId12"/>
    <p:sldId id="273" r:id="rId13"/>
    <p:sldId id="275" r:id="rId14"/>
    <p:sldId id="312" r:id="rId15"/>
    <p:sldId id="307" r:id="rId16"/>
    <p:sldId id="315" r:id="rId17"/>
    <p:sldId id="310" r:id="rId18"/>
    <p:sldId id="316"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71" autoAdjust="0"/>
    <p:restoredTop sz="94660"/>
  </p:normalViewPr>
  <p:slideViewPr>
    <p:cSldViewPr snapToGrid="0">
      <p:cViewPr varScale="1">
        <p:scale>
          <a:sx n="165" d="100"/>
          <a:sy n="165" d="100"/>
        </p:scale>
        <p:origin x="140" y="10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00C05A-ACCA-4359-82E6-2BB0F6C24401}" type="datetimeFigureOut">
              <a:rPr lang="de-DE" smtClean="0"/>
              <a:t>21.09.2019</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8B4EC2-3841-4F01-876A-1F0ACC13AED5}" type="slidenum">
              <a:rPr lang="de-DE" smtClean="0"/>
              <a:t>‹Nr.›</a:t>
            </a:fld>
            <a:endParaRPr lang="de-DE"/>
          </a:p>
        </p:txBody>
      </p:sp>
    </p:spTree>
    <p:extLst>
      <p:ext uri="{BB962C8B-B14F-4D97-AF65-F5344CB8AC3E}">
        <p14:creationId xmlns:p14="http://schemas.microsoft.com/office/powerpoint/2010/main" val="41397550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5800" y="1143000"/>
            <a:ext cx="5486400" cy="3086100"/>
          </a:xfrm>
        </p:spPr>
      </p:sp>
      <p:sp>
        <p:nvSpPr>
          <p:cNvPr id="3" name="Notizenplatzhalter 2"/>
          <p:cNvSpPr>
            <a:spLocks noGrp="1"/>
          </p:cNvSpPr>
          <p:nvPr>
            <p:ph type="body" idx="1"/>
          </p:nvPr>
        </p:nvSpPr>
        <p:spPr/>
        <p:txBody>
          <a:bodyPr/>
          <a:lstStyle/>
          <a:p>
            <a:r>
              <a:rPr lang="de-DE" dirty="0"/>
              <a:t>Voraussetzungen</a:t>
            </a:r>
            <a:r>
              <a:rPr lang="de-DE" baseline="0" dirty="0"/>
              <a:t> und Folgen werden ausgeblendet</a:t>
            </a:r>
          </a:p>
          <a:p>
            <a:r>
              <a:rPr lang="de-DE" baseline="0" dirty="0"/>
              <a:t>Beispiel: Müllberge in Accra und anderswo</a:t>
            </a:r>
            <a:endParaRPr lang="de-DE" dirty="0"/>
          </a:p>
        </p:txBody>
      </p:sp>
      <p:sp>
        <p:nvSpPr>
          <p:cNvPr id="4" name="Foliennummernplatzhalter 3"/>
          <p:cNvSpPr>
            <a:spLocks noGrp="1"/>
          </p:cNvSpPr>
          <p:nvPr>
            <p:ph type="sldNum" sz="quarter" idx="10"/>
          </p:nvPr>
        </p:nvSpPr>
        <p:spPr/>
        <p:txBody>
          <a:bodyPr/>
          <a:lstStyle/>
          <a:p>
            <a:fld id="{53E82C5F-E6CF-4DF7-B015-187641D0D328}" type="slidenum">
              <a:rPr lang="de-DE" smtClean="0">
                <a:solidFill>
                  <a:prstClr val="black"/>
                </a:solidFill>
              </a:rPr>
              <a:pPr/>
              <a:t>3</a:t>
            </a:fld>
            <a:endParaRPr lang="de-DE">
              <a:solidFill>
                <a:prstClr val="black"/>
              </a:solidFill>
            </a:endParaRPr>
          </a:p>
        </p:txBody>
      </p:sp>
    </p:spTree>
    <p:extLst>
      <p:ext uri="{BB962C8B-B14F-4D97-AF65-F5344CB8AC3E}">
        <p14:creationId xmlns:p14="http://schemas.microsoft.com/office/powerpoint/2010/main" val="34458514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5800" y="1143000"/>
            <a:ext cx="5486400" cy="3086100"/>
          </a:xfrm>
        </p:spPr>
      </p:sp>
      <p:sp>
        <p:nvSpPr>
          <p:cNvPr id="3" name="Notizenplatzhalter 2"/>
          <p:cNvSpPr>
            <a:spLocks noGrp="1"/>
          </p:cNvSpPr>
          <p:nvPr>
            <p:ph type="body" idx="1"/>
          </p:nvPr>
        </p:nvSpPr>
        <p:spPr/>
        <p:txBody>
          <a:bodyPr/>
          <a:lstStyle/>
          <a:p>
            <a:r>
              <a:rPr lang="de-DE" dirty="0"/>
              <a:t>Voraussetzungen</a:t>
            </a:r>
            <a:r>
              <a:rPr lang="de-DE" baseline="0" dirty="0"/>
              <a:t> und Folgen werden ausgeblendet</a:t>
            </a:r>
          </a:p>
          <a:p>
            <a:r>
              <a:rPr lang="de-DE" baseline="0" dirty="0"/>
              <a:t>Beispiel: Müllberge in Accra und anderswo</a:t>
            </a:r>
            <a:endParaRPr lang="de-DE" dirty="0"/>
          </a:p>
        </p:txBody>
      </p:sp>
      <p:sp>
        <p:nvSpPr>
          <p:cNvPr id="4" name="Foliennummernplatzhalter 3"/>
          <p:cNvSpPr>
            <a:spLocks noGrp="1"/>
          </p:cNvSpPr>
          <p:nvPr>
            <p:ph type="sldNum" sz="quarter" idx="10"/>
          </p:nvPr>
        </p:nvSpPr>
        <p:spPr/>
        <p:txBody>
          <a:bodyPr/>
          <a:lstStyle/>
          <a:p>
            <a:fld id="{53E82C5F-E6CF-4DF7-B015-187641D0D328}" type="slidenum">
              <a:rPr lang="de-DE" smtClean="0">
                <a:solidFill>
                  <a:prstClr val="black"/>
                </a:solidFill>
              </a:rPr>
              <a:pPr/>
              <a:t>16</a:t>
            </a:fld>
            <a:endParaRPr lang="de-DE">
              <a:solidFill>
                <a:prstClr val="black"/>
              </a:solidFill>
            </a:endParaRPr>
          </a:p>
        </p:txBody>
      </p:sp>
    </p:spTree>
    <p:extLst>
      <p:ext uri="{BB962C8B-B14F-4D97-AF65-F5344CB8AC3E}">
        <p14:creationId xmlns:p14="http://schemas.microsoft.com/office/powerpoint/2010/main" val="2516461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de-DE"/>
              <a:t>Mastertitelformat bearbeiten</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61233918-86A7-47AA-90A1-FD31F37F4402}" type="datetimeFigureOut">
              <a:rPr lang="de-DE" smtClean="0"/>
              <a:t>21.09.2019</a:t>
            </a:fld>
            <a:endParaRPr lang="de-DE"/>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de-DE"/>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C929C9C0-83E7-43B9-B506-923198F93123}" type="slidenum">
              <a:rPr lang="de-DE" smtClean="0"/>
              <a:t>‹Nr.›</a:t>
            </a:fld>
            <a:endParaRPr lang="de-DE"/>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0315452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61233918-86A7-47AA-90A1-FD31F37F4402}" type="datetimeFigureOut">
              <a:rPr lang="de-DE" smtClean="0"/>
              <a:t>21.09.2019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929C9C0-83E7-43B9-B506-923198F93123}" type="slidenum">
              <a:rPr lang="de-DE" smtClean="0"/>
              <a:t>‹Nr.›</a:t>
            </a:fld>
            <a:endParaRPr lang="de-DE"/>
          </a:p>
        </p:txBody>
      </p:sp>
    </p:spTree>
    <p:extLst>
      <p:ext uri="{BB962C8B-B14F-4D97-AF65-F5344CB8AC3E}">
        <p14:creationId xmlns:p14="http://schemas.microsoft.com/office/powerpoint/2010/main" val="245790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61233918-86A7-47AA-90A1-FD31F37F4402}" type="datetimeFigureOut">
              <a:rPr lang="de-DE" smtClean="0"/>
              <a:t>21.09.2019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929C9C0-83E7-43B9-B506-923198F93123}" type="slidenum">
              <a:rPr lang="de-DE" smtClean="0"/>
              <a:t>‹Nr.›</a:t>
            </a:fld>
            <a:endParaRPr lang="de-DE"/>
          </a:p>
        </p:txBody>
      </p:sp>
    </p:spTree>
    <p:extLst>
      <p:ext uri="{BB962C8B-B14F-4D97-AF65-F5344CB8AC3E}">
        <p14:creationId xmlns:p14="http://schemas.microsoft.com/office/powerpoint/2010/main" val="1154667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61233918-86A7-47AA-90A1-FD31F37F4402}" type="datetimeFigureOut">
              <a:rPr lang="de-DE" smtClean="0"/>
              <a:t>21.09.2019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929C9C0-83E7-43B9-B506-923198F93123}" type="slidenum">
              <a:rPr lang="de-DE" smtClean="0"/>
              <a:t>‹Nr.›</a:t>
            </a:fld>
            <a:endParaRPr lang="de-DE"/>
          </a:p>
        </p:txBody>
      </p:sp>
    </p:spTree>
    <p:extLst>
      <p:ext uri="{BB962C8B-B14F-4D97-AF65-F5344CB8AC3E}">
        <p14:creationId xmlns:p14="http://schemas.microsoft.com/office/powerpoint/2010/main" val="3268721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de-DE"/>
              <a:t>Mastertitelformat bearbeiten</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61233918-86A7-47AA-90A1-FD31F37F4402}" type="datetimeFigureOut">
              <a:rPr lang="de-DE" smtClean="0"/>
              <a:t>21.09.2019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929C9C0-83E7-43B9-B506-923198F93123}" type="slidenum">
              <a:rPr lang="de-DE" smtClean="0"/>
              <a:t>‹Nr.›</a:t>
            </a:fld>
            <a:endParaRPr lang="de-DE"/>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03686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61233918-86A7-47AA-90A1-FD31F37F4402}" type="datetimeFigureOut">
              <a:rPr lang="de-DE" smtClean="0"/>
              <a:t>21.09.2019</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C929C9C0-83E7-43B9-B506-923198F93123}" type="slidenum">
              <a:rPr lang="de-DE" smtClean="0"/>
              <a:t>‹Nr.›</a:t>
            </a:fld>
            <a:endParaRPr lang="de-DE"/>
          </a:p>
        </p:txBody>
      </p:sp>
    </p:spTree>
    <p:extLst>
      <p:ext uri="{BB962C8B-B14F-4D97-AF65-F5344CB8AC3E}">
        <p14:creationId xmlns:p14="http://schemas.microsoft.com/office/powerpoint/2010/main" val="3976774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de-DE"/>
              <a:t>Mastertitelformat bearbeiten</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de-DE"/>
              <a:t>Mastertextformat bearbeiten</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61233918-86A7-47AA-90A1-FD31F37F4402}" type="datetimeFigureOut">
              <a:rPr lang="de-DE" smtClean="0"/>
              <a:t>21.09.2019</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C929C9C0-83E7-43B9-B506-923198F93123}" type="slidenum">
              <a:rPr lang="de-DE" smtClean="0"/>
              <a:t>‹Nr.›</a:t>
            </a:fld>
            <a:endParaRPr lang="de-DE"/>
          </a:p>
        </p:txBody>
      </p:sp>
    </p:spTree>
    <p:extLst>
      <p:ext uri="{BB962C8B-B14F-4D97-AF65-F5344CB8AC3E}">
        <p14:creationId xmlns:p14="http://schemas.microsoft.com/office/powerpoint/2010/main" val="2135006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61233918-86A7-47AA-90A1-FD31F37F4402}" type="datetimeFigureOut">
              <a:rPr lang="de-DE" smtClean="0"/>
              <a:t>21.09.2019</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C929C9C0-83E7-43B9-B506-923198F93123}" type="slidenum">
              <a:rPr lang="de-DE" smtClean="0"/>
              <a:t>‹Nr.›</a:t>
            </a:fld>
            <a:endParaRPr lang="de-DE"/>
          </a:p>
        </p:txBody>
      </p:sp>
    </p:spTree>
    <p:extLst>
      <p:ext uri="{BB962C8B-B14F-4D97-AF65-F5344CB8AC3E}">
        <p14:creationId xmlns:p14="http://schemas.microsoft.com/office/powerpoint/2010/main" val="2575035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233918-86A7-47AA-90A1-FD31F37F4402}" type="datetimeFigureOut">
              <a:rPr lang="de-DE" smtClean="0"/>
              <a:t>21.09.2019</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C929C9C0-83E7-43B9-B506-923198F93123}" type="slidenum">
              <a:rPr lang="de-DE" smtClean="0"/>
              <a:t>‹Nr.›</a:t>
            </a:fld>
            <a:endParaRPr lang="de-DE"/>
          </a:p>
        </p:txBody>
      </p:sp>
    </p:spTree>
    <p:extLst>
      <p:ext uri="{BB962C8B-B14F-4D97-AF65-F5344CB8AC3E}">
        <p14:creationId xmlns:p14="http://schemas.microsoft.com/office/powerpoint/2010/main" val="2521833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de-DE"/>
              <a:t>Mastertitelformat bearbeiten</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61233918-86A7-47AA-90A1-FD31F37F4402}" type="datetimeFigureOut">
              <a:rPr lang="de-DE" smtClean="0"/>
              <a:t>21.09.2019</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C929C9C0-83E7-43B9-B506-923198F93123}" type="slidenum">
              <a:rPr lang="de-DE" smtClean="0"/>
              <a:t>‹Nr.›</a:t>
            </a:fld>
            <a:endParaRPr lang="de-DE"/>
          </a:p>
        </p:txBody>
      </p:sp>
    </p:spTree>
    <p:extLst>
      <p:ext uri="{BB962C8B-B14F-4D97-AF65-F5344CB8AC3E}">
        <p14:creationId xmlns:p14="http://schemas.microsoft.com/office/powerpoint/2010/main" val="2509986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de-DE"/>
              <a:t>Mastertitelformat bearbeiten</a:t>
            </a:r>
            <a:endParaRPr lang="en-US" dirty="0"/>
          </a:p>
        </p:txBody>
      </p:sp>
      <p:sp>
        <p:nvSpPr>
          <p:cNvPr id="3" name="Picture Placeholder 2"/>
          <p:cNvSpPr>
            <a:spLocks noGrp="1" noChangeAspect="1"/>
          </p:cNvSpPr>
          <p:nvPr>
            <p:ph type="pic" idx="1"/>
          </p:nvPr>
        </p:nvSpPr>
        <p:spPr>
          <a:xfrm>
            <a:off x="0" y="0"/>
            <a:ext cx="11292840" cy="5128923"/>
          </a:xfrm>
          <a:blipFill>
            <a:blip r:embed="rId2"/>
            <a:stretch>
              <a:fillRect/>
            </a:stretch>
          </a:blip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61233918-86A7-47AA-90A1-FD31F37F4402}" type="datetimeFigureOut">
              <a:rPr lang="de-DE" smtClean="0"/>
              <a:t>21.09.2019</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C929C9C0-83E7-43B9-B506-923198F93123}" type="slidenum">
              <a:rPr lang="de-DE" smtClean="0"/>
              <a:t>‹Nr.›</a:t>
            </a:fld>
            <a:endParaRPr lang="de-DE"/>
          </a:p>
        </p:txBody>
      </p:sp>
    </p:spTree>
    <p:extLst>
      <p:ext uri="{BB962C8B-B14F-4D97-AF65-F5344CB8AC3E}">
        <p14:creationId xmlns:p14="http://schemas.microsoft.com/office/powerpoint/2010/main" val="4269356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de-DE"/>
              <a:t>Mastertitelformat bearbeiten</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61233918-86A7-47AA-90A1-FD31F37F4402}" type="datetimeFigureOut">
              <a:rPr lang="de-DE" smtClean="0"/>
              <a:t>21.09.2019</a:t>
            </a:fld>
            <a:endParaRPr lang="de-DE"/>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de-DE"/>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C929C9C0-83E7-43B9-B506-923198F93123}" type="slidenum">
              <a:rPr lang="de-DE" smtClean="0"/>
              <a:t>‹Nr.›</a:t>
            </a:fld>
            <a:endParaRPr lang="de-DE"/>
          </a:p>
        </p:txBody>
      </p:sp>
    </p:spTree>
    <p:extLst>
      <p:ext uri="{BB962C8B-B14F-4D97-AF65-F5344CB8AC3E}">
        <p14:creationId xmlns:p14="http://schemas.microsoft.com/office/powerpoint/2010/main" val="227782712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utopia.de/ratgeber/geplante-obsoleszenz"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0YQCIB5WJ4Q"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fcwBQuuJpgk"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629471" y="1061961"/>
            <a:ext cx="9144000" cy="4007618"/>
          </a:xfrm>
        </p:spPr>
        <p:txBody>
          <a:bodyPr>
            <a:normAutofit fontScale="90000"/>
          </a:bodyPr>
          <a:lstStyle/>
          <a:p>
            <a:r>
              <a:rPr lang="de-DE" dirty="0"/>
              <a:t>Geplante Obsoleszenz</a:t>
            </a:r>
            <a:br>
              <a:rPr lang="de-DE" dirty="0"/>
            </a:br>
            <a:r>
              <a:rPr lang="de-DE" dirty="0"/>
              <a:t>Erster Teil</a:t>
            </a:r>
            <a:br>
              <a:rPr lang="de-DE" dirty="0"/>
            </a:br>
            <a:br>
              <a:rPr lang="de-DE" dirty="0"/>
            </a:br>
            <a:endParaRPr lang="de-DE" dirty="0"/>
          </a:p>
        </p:txBody>
      </p:sp>
    </p:spTree>
    <p:extLst>
      <p:ext uri="{BB962C8B-B14F-4D97-AF65-F5344CB8AC3E}">
        <p14:creationId xmlns:p14="http://schemas.microsoft.com/office/powerpoint/2010/main" val="659422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800" dirty="0"/>
              <a:t>Was hat Obsoleszenz mit Strumpfhosen zu tun?</a:t>
            </a:r>
          </a:p>
        </p:txBody>
      </p:sp>
      <p:sp>
        <p:nvSpPr>
          <p:cNvPr id="3" name="Inhaltsplatzhalter 2"/>
          <p:cNvSpPr>
            <a:spLocks noGrp="1"/>
          </p:cNvSpPr>
          <p:nvPr>
            <p:ph idx="1"/>
          </p:nvPr>
        </p:nvSpPr>
        <p:spPr>
          <a:xfrm>
            <a:off x="1261872" y="2457691"/>
            <a:ext cx="8595360" cy="3722446"/>
          </a:xfrm>
        </p:spPr>
        <p:txBody>
          <a:bodyPr>
            <a:normAutofit/>
          </a:bodyPr>
          <a:lstStyle/>
          <a:p>
            <a:pPr marL="0" indent="0">
              <a:buNone/>
            </a:pPr>
            <a:r>
              <a:rPr lang="de-DE" dirty="0"/>
              <a:t>Nachdem die erste Nylonstrumpfhose 1935 entwickelt worden war, stellte sich heraus, dass die Reißfestigkeit und die gute Qualität dazu führte, dass sie aus Sicht der Industrie viel zu lange hielten. DuPont, der Hersteller dieses Kleidungsstücks, wies die Ingenieure an, die Beschaffenheit der Fäden so zu verändern, dass sie weniger reißfest sind. Das Ergebnis kennen wir. Die Strumpfhosen gehen schnell kaputt. Während sie früher noch repariert wurden, werden sie heute weggeworfen, sobald sich eine Laufmasche zeigt. Wenn es nicht gerade modern ist, mit kaputten Strumpfhosen unterwegs zu sein…</a:t>
            </a:r>
          </a:p>
          <a:p>
            <a:endParaRPr lang="de-DE" dirty="0"/>
          </a:p>
        </p:txBody>
      </p:sp>
    </p:spTree>
    <p:extLst>
      <p:ext uri="{BB962C8B-B14F-4D97-AF65-F5344CB8AC3E}">
        <p14:creationId xmlns:p14="http://schemas.microsoft.com/office/powerpoint/2010/main" val="31773782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Tricks der Produzenten</a:t>
            </a:r>
          </a:p>
        </p:txBody>
      </p:sp>
      <p:sp>
        <p:nvSpPr>
          <p:cNvPr id="3" name="Inhaltsplatzhalter 2"/>
          <p:cNvSpPr>
            <a:spLocks noGrp="1"/>
          </p:cNvSpPr>
          <p:nvPr>
            <p:ph idx="1"/>
          </p:nvPr>
        </p:nvSpPr>
        <p:spPr>
          <a:xfrm>
            <a:off x="1261872" y="2615877"/>
            <a:ext cx="8595360" cy="3564259"/>
          </a:xfrm>
        </p:spPr>
        <p:txBody>
          <a:bodyPr/>
          <a:lstStyle/>
          <a:p>
            <a:pPr marL="0" indent="0">
              <a:buNone/>
            </a:pPr>
            <a:r>
              <a:rPr lang="de-DE" dirty="0"/>
              <a:t>Wenn der Drucker nicht mehr funktioniert, gibt es dafür mehr als nur den Grund, dass er kaputt ist. Um das Gerät aus dem Verkehr zu ziehen, hat sich ein von der Industrie eingebauter Chip bewährt. Dieser zählt mit, wie viele Seiten gedruckt wurden. Nach einer bestimmten Anzahl sorgt er dafür, dass der Drucker den Betrieb einstellt. Lediglich  eine Fehlermeldung ist noch drin. Wer clever ist, findet ein Tutorial oder eine Seite, auf der beschrieben wird, wie man das Problem beheben kann. Ausdrucken kann man diese Anleitung aber erst nach der Reparatur….</a:t>
            </a:r>
          </a:p>
        </p:txBody>
      </p:sp>
    </p:spTree>
    <p:extLst>
      <p:ext uri="{BB962C8B-B14F-4D97-AF65-F5344CB8AC3E}">
        <p14:creationId xmlns:p14="http://schemas.microsoft.com/office/powerpoint/2010/main" val="13628110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Noch mehr Tricks der Produzenten</a:t>
            </a:r>
          </a:p>
        </p:txBody>
      </p:sp>
      <p:sp>
        <p:nvSpPr>
          <p:cNvPr id="3" name="Inhaltsplatzhalter 2"/>
          <p:cNvSpPr>
            <a:spLocks noGrp="1"/>
          </p:cNvSpPr>
          <p:nvPr>
            <p:ph idx="1"/>
          </p:nvPr>
        </p:nvSpPr>
        <p:spPr/>
        <p:txBody>
          <a:bodyPr>
            <a:normAutofit/>
          </a:bodyPr>
          <a:lstStyle/>
          <a:p>
            <a:pPr marL="0" indent="0">
              <a:buNone/>
            </a:pPr>
            <a:r>
              <a:rPr lang="de-DE" dirty="0"/>
              <a:t>Aber die Produzenten haben noch andere Tricks drauf, um uns zum Neukauf zu bewegen: Die Geräte lassen sich nicht oder nur mit Spezialwerkzeug öffnen, wenn sie kaputt sind. </a:t>
            </a:r>
          </a:p>
          <a:p>
            <a:pPr marL="0" indent="0">
              <a:buNone/>
            </a:pPr>
            <a:r>
              <a:rPr lang="de-DE" dirty="0">
                <a:solidFill>
                  <a:prstClr val="black"/>
                </a:solidFill>
              </a:rPr>
              <a:t>Wenn das Gerät geöffnet ist, steht man nicht selten vor dem nächsten Problem: Gibt es für dieses Gerät einen Schaltplan? Oder eine technische Zeichnung, die Auskunft über die Konstruktion gibt? Meistens nicht. </a:t>
            </a:r>
          </a:p>
          <a:p>
            <a:pPr marL="0" lvl="0" indent="0">
              <a:buNone/>
            </a:pPr>
            <a:r>
              <a:rPr lang="de-DE" dirty="0">
                <a:solidFill>
                  <a:prstClr val="black"/>
                </a:solidFill>
              </a:rPr>
              <a:t>In vielen Fällen kommt dann eine Reparatur nur in Frage, wenn man sich an Experten wendet – oder selber einer wird.</a:t>
            </a:r>
          </a:p>
          <a:p>
            <a:pPr marL="0" indent="0">
              <a:buNone/>
            </a:pPr>
            <a:endParaRPr lang="de-DE" dirty="0">
              <a:solidFill>
                <a:prstClr val="black"/>
              </a:solidFill>
            </a:endParaRPr>
          </a:p>
          <a:p>
            <a:endParaRPr lang="de-DE" dirty="0"/>
          </a:p>
        </p:txBody>
      </p:sp>
    </p:spTree>
    <p:extLst>
      <p:ext uri="{BB962C8B-B14F-4D97-AF65-F5344CB8AC3E}">
        <p14:creationId xmlns:p14="http://schemas.microsoft.com/office/powerpoint/2010/main" val="11873428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Selber reparieren? Fehlanzeige!</a:t>
            </a:r>
          </a:p>
        </p:txBody>
      </p:sp>
      <p:sp>
        <p:nvSpPr>
          <p:cNvPr id="3" name="Inhaltsplatzhalter 2"/>
          <p:cNvSpPr>
            <a:spLocks noGrp="1"/>
          </p:cNvSpPr>
          <p:nvPr>
            <p:ph idx="1"/>
          </p:nvPr>
        </p:nvSpPr>
        <p:spPr>
          <a:xfrm>
            <a:off x="1261872" y="3225478"/>
            <a:ext cx="8595360" cy="2954659"/>
          </a:xfrm>
        </p:spPr>
        <p:txBody>
          <a:bodyPr/>
          <a:lstStyle/>
          <a:p>
            <a:pPr marL="0" indent="0">
              <a:buNone/>
            </a:pPr>
            <a:r>
              <a:rPr lang="de-DE" dirty="0"/>
              <a:t>Mit Geschick und entsprechenden technischen Kenntnissen findet man vielleicht das defekte Bauteil. Auf der Suche nach Ersatzteilen wird man nicht immer fündig. Häufig hat der Produzent Ersatzteile nicht mehr auf Lager, weil das Gerät zu alt ist oder Ersatzteile grundsätzlich nicht lieferbar sind. </a:t>
            </a:r>
          </a:p>
        </p:txBody>
      </p:sp>
    </p:spTree>
    <p:extLst>
      <p:ext uri="{BB962C8B-B14F-4D97-AF65-F5344CB8AC3E}">
        <p14:creationId xmlns:p14="http://schemas.microsoft.com/office/powerpoint/2010/main" val="35350867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7870" y="1112762"/>
            <a:ext cx="9144000" cy="4007618"/>
          </a:xfrm>
        </p:spPr>
        <p:txBody>
          <a:bodyPr>
            <a:normAutofit fontScale="90000"/>
          </a:bodyPr>
          <a:lstStyle/>
          <a:p>
            <a:r>
              <a:rPr lang="de-DE" dirty="0"/>
              <a:t> Geplante Obsoleszenz</a:t>
            </a:r>
            <a:br>
              <a:rPr lang="de-DE" dirty="0"/>
            </a:br>
            <a:r>
              <a:rPr lang="de-DE" dirty="0"/>
              <a:t>Zweiter Teil</a:t>
            </a:r>
            <a:br>
              <a:rPr lang="de-DE" dirty="0"/>
            </a:br>
            <a:br>
              <a:rPr lang="de-DE" dirty="0"/>
            </a:br>
            <a:endParaRPr lang="de-DE" dirty="0"/>
          </a:p>
        </p:txBody>
      </p:sp>
    </p:spTree>
    <p:extLst>
      <p:ext uri="{BB962C8B-B14F-4D97-AF65-F5344CB8AC3E}">
        <p14:creationId xmlns:p14="http://schemas.microsoft.com/office/powerpoint/2010/main" val="3587080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Tipps und Tricks gegen die Obsoleszenz</a:t>
            </a:r>
          </a:p>
        </p:txBody>
      </p:sp>
      <p:sp>
        <p:nvSpPr>
          <p:cNvPr id="3" name="Inhaltsplatzhalter 2"/>
          <p:cNvSpPr>
            <a:spLocks noGrp="1"/>
          </p:cNvSpPr>
          <p:nvPr>
            <p:ph idx="1"/>
          </p:nvPr>
        </p:nvSpPr>
        <p:spPr>
          <a:xfrm>
            <a:off x="1261872" y="2480841"/>
            <a:ext cx="8595360" cy="3699296"/>
          </a:xfrm>
        </p:spPr>
        <p:txBody>
          <a:bodyPr/>
          <a:lstStyle/>
          <a:p>
            <a:pPr marL="0" lvl="0" indent="0">
              <a:lnSpc>
                <a:spcPct val="100000"/>
              </a:lnSpc>
              <a:spcBef>
                <a:spcPct val="20000"/>
              </a:spcBef>
              <a:buNone/>
            </a:pPr>
            <a:r>
              <a:rPr lang="de-DE" dirty="0">
                <a:solidFill>
                  <a:prstClr val="black"/>
                </a:solidFill>
              </a:rPr>
              <a:t>Diskutiert Wege aus der Obsoleszenz! Nutzt die folgenden Folien, um Plakate mit Vorschläge zu erstellen! Dies könnt ihr in der PowerPoint-Präsentation tun. Oder ihr werdet kreativ und gestaltet selber ein Plakat oder eine Collage!</a:t>
            </a:r>
          </a:p>
          <a:p>
            <a:pPr marL="0" lvl="0" indent="0">
              <a:lnSpc>
                <a:spcPct val="100000"/>
              </a:lnSpc>
              <a:spcBef>
                <a:spcPct val="20000"/>
              </a:spcBef>
              <a:buNone/>
            </a:pPr>
            <a:endParaRPr lang="de-DE" dirty="0"/>
          </a:p>
          <a:p>
            <a:pPr marL="0" indent="0">
              <a:buNone/>
            </a:pPr>
            <a:r>
              <a:rPr lang="de-DE" dirty="0">
                <a:hlinkClick r:id="rId2"/>
              </a:rPr>
              <a:t>https://utopia.de/ratgeber/geplante-obsoleszenz</a:t>
            </a:r>
            <a:endParaRPr lang="de-DE" dirty="0"/>
          </a:p>
          <a:p>
            <a:pPr marL="0" indent="0">
              <a:buNone/>
            </a:pPr>
            <a:r>
              <a:rPr lang="de-DE" dirty="0"/>
              <a:t>Schaut euch die Seite an! Dort findet ihr jede Menge an Anregungen!</a:t>
            </a:r>
          </a:p>
          <a:p>
            <a:endParaRPr lang="de-DE" dirty="0"/>
          </a:p>
        </p:txBody>
      </p:sp>
    </p:spTree>
    <p:extLst>
      <p:ext uri="{BB962C8B-B14F-4D97-AF65-F5344CB8AC3E}">
        <p14:creationId xmlns:p14="http://schemas.microsoft.com/office/powerpoint/2010/main" val="16411148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llipse 8"/>
          <p:cNvSpPr/>
          <p:nvPr/>
        </p:nvSpPr>
        <p:spPr>
          <a:xfrm>
            <a:off x="6787112" y="3733800"/>
            <a:ext cx="3833995" cy="2396384"/>
          </a:xfrm>
          <a:prstGeom prst="ellipse">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solidFill>
                  <a:srgbClr val="A5A5A5">
                    <a:lumMod val="50000"/>
                  </a:srgbClr>
                </a:solidFill>
                <a:latin typeface="Perpetua" panose="02020502060401020303" pitchFamily="18" charset="0"/>
              </a:rPr>
              <a:t>Nutzungsdauer-verlängerung </a:t>
            </a:r>
          </a:p>
          <a:p>
            <a:pPr algn="ctr"/>
            <a:r>
              <a:rPr lang="de-DE" sz="2000" b="1" dirty="0">
                <a:solidFill>
                  <a:srgbClr val="A5A5A5">
                    <a:lumMod val="50000"/>
                  </a:srgbClr>
                </a:solidFill>
                <a:latin typeface="Perpetua" panose="02020502060401020303" pitchFamily="18" charset="0"/>
              </a:rPr>
              <a:t>durch Reparatur</a:t>
            </a:r>
          </a:p>
        </p:txBody>
      </p:sp>
      <p:sp>
        <p:nvSpPr>
          <p:cNvPr id="10" name="Ellipse 9"/>
          <p:cNvSpPr/>
          <p:nvPr/>
        </p:nvSpPr>
        <p:spPr>
          <a:xfrm>
            <a:off x="1429222" y="2743199"/>
            <a:ext cx="3205730" cy="2889739"/>
          </a:xfrm>
          <a:prstGeom prst="ellips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solidFill>
                  <a:srgbClr val="A5A5A5">
                    <a:lumMod val="50000"/>
                  </a:srgbClr>
                </a:solidFill>
                <a:latin typeface="Perpetua" panose="02020502060401020303" pitchFamily="18" charset="0"/>
              </a:rPr>
              <a:t>kre­a­ti­ve </a:t>
            </a:r>
            <a:br>
              <a:rPr lang="de-DE" sz="2000" b="1" dirty="0">
                <a:solidFill>
                  <a:srgbClr val="A5A5A5">
                    <a:lumMod val="50000"/>
                  </a:srgbClr>
                </a:solidFill>
                <a:latin typeface="Perpetua" panose="02020502060401020303" pitchFamily="18" charset="0"/>
              </a:rPr>
            </a:br>
            <a:r>
              <a:rPr lang="de-DE" sz="2000" b="1" dirty="0">
                <a:solidFill>
                  <a:srgbClr val="A5A5A5">
                    <a:lumMod val="50000"/>
                  </a:srgbClr>
                </a:solidFill>
                <a:latin typeface="Perpetua" panose="02020502060401020303" pitchFamily="18" charset="0"/>
              </a:rPr>
              <a:t>Wie­derverwertung ausrangierter </a:t>
            </a:r>
            <a:br>
              <a:rPr lang="de-DE" sz="2000" b="1" dirty="0">
                <a:solidFill>
                  <a:srgbClr val="A5A5A5">
                    <a:lumMod val="50000"/>
                  </a:srgbClr>
                </a:solidFill>
                <a:latin typeface="Perpetua" panose="02020502060401020303" pitchFamily="18" charset="0"/>
              </a:rPr>
            </a:br>
            <a:r>
              <a:rPr lang="de-DE" sz="2000" b="1" dirty="0">
                <a:solidFill>
                  <a:srgbClr val="A5A5A5">
                    <a:lumMod val="50000"/>
                  </a:srgbClr>
                </a:solidFill>
                <a:latin typeface="Perpetua" panose="02020502060401020303" pitchFamily="18" charset="0"/>
              </a:rPr>
              <a:t>Gegen­stän­de</a:t>
            </a:r>
          </a:p>
        </p:txBody>
      </p:sp>
      <p:sp>
        <p:nvSpPr>
          <p:cNvPr id="7" name="Ellipse 6"/>
          <p:cNvSpPr/>
          <p:nvPr/>
        </p:nvSpPr>
        <p:spPr>
          <a:xfrm>
            <a:off x="5711962" y="2642055"/>
            <a:ext cx="2150299" cy="2024700"/>
          </a:xfrm>
          <a:prstGeom prst="ellips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2400" b="1" dirty="0">
                <a:solidFill>
                  <a:srgbClr val="A5A5A5">
                    <a:lumMod val="50000"/>
                  </a:srgbClr>
                </a:solidFill>
                <a:latin typeface="Perpetua" panose="02020502060401020303" pitchFamily="18" charset="0"/>
              </a:rPr>
              <a:t>Sharing</a:t>
            </a:r>
          </a:p>
        </p:txBody>
      </p:sp>
      <p:sp>
        <p:nvSpPr>
          <p:cNvPr id="5" name="Ellipse 4"/>
          <p:cNvSpPr/>
          <p:nvPr/>
        </p:nvSpPr>
        <p:spPr>
          <a:xfrm>
            <a:off x="3727941" y="4009762"/>
            <a:ext cx="3880336" cy="1844459"/>
          </a:xfrm>
          <a:prstGeom prst="ellipse">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2000" b="1" dirty="0">
                <a:solidFill>
                  <a:srgbClr val="A5A5A5">
                    <a:lumMod val="50000"/>
                  </a:srgbClr>
                </a:solidFill>
                <a:latin typeface="Perpetua" panose="02020502060401020303" pitchFamily="18" charset="0"/>
              </a:rPr>
              <a:t>Nutzungs-</a:t>
            </a:r>
            <a:br>
              <a:rPr lang="de-DE" sz="2000" b="1" dirty="0">
                <a:solidFill>
                  <a:srgbClr val="A5A5A5">
                    <a:lumMod val="50000"/>
                  </a:srgbClr>
                </a:solidFill>
                <a:latin typeface="Perpetua" panose="02020502060401020303" pitchFamily="18" charset="0"/>
              </a:rPr>
            </a:br>
            <a:r>
              <a:rPr lang="de-DE" sz="2000" b="1" dirty="0">
                <a:solidFill>
                  <a:srgbClr val="A5A5A5">
                    <a:lumMod val="50000"/>
                  </a:srgbClr>
                </a:solidFill>
                <a:latin typeface="Perpetua" panose="02020502060401020303" pitchFamily="18" charset="0"/>
              </a:rPr>
              <a:t>Intensivierung durch Gemeinschafts-nutzung</a:t>
            </a:r>
          </a:p>
        </p:txBody>
      </p:sp>
      <p:sp>
        <p:nvSpPr>
          <p:cNvPr id="2" name="Titel 1"/>
          <p:cNvSpPr>
            <a:spLocks noGrp="1"/>
          </p:cNvSpPr>
          <p:nvPr>
            <p:ph type="title"/>
          </p:nvPr>
        </p:nvSpPr>
        <p:spPr>
          <a:xfrm>
            <a:off x="1225063" y="1062226"/>
            <a:ext cx="9601196" cy="1303867"/>
          </a:xfrm>
        </p:spPr>
        <p:txBody>
          <a:bodyPr/>
          <a:lstStyle/>
          <a:p>
            <a:r>
              <a:rPr lang="de-DE" dirty="0"/>
              <a:t>Wege aus der Verschwendung</a:t>
            </a:r>
            <a:endParaRPr lang="en-GB" dirty="0"/>
          </a:p>
        </p:txBody>
      </p:sp>
    </p:spTree>
    <p:extLst>
      <p:ext uri="{BB962C8B-B14F-4D97-AF65-F5344CB8AC3E}">
        <p14:creationId xmlns:p14="http://schemas.microsoft.com/office/powerpoint/2010/main" val="39525072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b="1" dirty="0"/>
              <a:t>Aufgabe 2</a:t>
            </a:r>
          </a:p>
        </p:txBody>
      </p:sp>
      <p:sp>
        <p:nvSpPr>
          <p:cNvPr id="3" name="Inhaltsplatzhalter 2"/>
          <p:cNvSpPr>
            <a:spLocks noGrp="1"/>
          </p:cNvSpPr>
          <p:nvPr>
            <p:ph idx="1"/>
          </p:nvPr>
        </p:nvSpPr>
        <p:spPr>
          <a:xfrm>
            <a:off x="1261872" y="2843514"/>
            <a:ext cx="8595360" cy="3336623"/>
          </a:xfrm>
        </p:spPr>
        <p:txBody>
          <a:bodyPr/>
          <a:lstStyle/>
          <a:p>
            <a:pPr marL="0" indent="0">
              <a:buNone/>
            </a:pPr>
            <a:r>
              <a:rPr lang="de-DE" dirty="0"/>
              <a:t>Bereitet eine Kurzpräsentation vor! Wählt Folien aus, die ihr nutzen wollt, stellt sie neu zusammen oder verändert sie und. Die Präsentation sollte nicht länger als 10 Minuten sein. Legt fest, wer welche Folie kommentiert oder erklärt! Jeder sollte etwas beitragen. Ihr könnt auch die Ergebnisse eurer eigenen Suche nach Beispielen für Obsoleszenz einfließen lassen. Stellt eure Vorschläge zur Vermeidung von Obsoleszenz vor!</a:t>
            </a:r>
            <a:r>
              <a:rPr lang="de-DE" sz="3200" dirty="0">
                <a:solidFill>
                  <a:prstClr val="black"/>
                </a:solidFill>
              </a:rPr>
              <a:t> </a:t>
            </a:r>
            <a:r>
              <a:rPr lang="de-DE" dirty="0">
                <a:solidFill>
                  <a:prstClr val="black"/>
                </a:solidFill>
              </a:rPr>
              <a:t>Nutzt die Vorschläge auf der folgenden Folie!</a:t>
            </a:r>
            <a:endParaRPr lang="de-DE" dirty="0"/>
          </a:p>
          <a:p>
            <a:endParaRPr lang="de-DE" dirty="0"/>
          </a:p>
        </p:txBody>
      </p:sp>
    </p:spTree>
    <p:extLst>
      <p:ext uri="{BB962C8B-B14F-4D97-AF65-F5344CB8AC3E}">
        <p14:creationId xmlns:p14="http://schemas.microsoft.com/office/powerpoint/2010/main" val="14148850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1"/>
          <p:cNvSpPr>
            <a:spLocks noGrp="1"/>
          </p:cNvSpPr>
          <p:nvPr>
            <p:ph type="title"/>
          </p:nvPr>
        </p:nvSpPr>
        <p:spPr/>
        <p:txBody>
          <a:bodyPr/>
          <a:lstStyle/>
          <a:p>
            <a:pPr algn="ctr"/>
            <a:r>
              <a:rPr lang="de-DE" b="1" dirty="0"/>
              <a:t>Gestaltet selbst eine Folie!</a:t>
            </a:r>
          </a:p>
        </p:txBody>
      </p:sp>
      <p:pic>
        <p:nvPicPr>
          <p:cNvPr id="5122"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tretch>
            <a:fillRect/>
          </a:stretch>
        </p:blipFill>
        <p:spPr bwMode="auto">
          <a:xfrm>
            <a:off x="4428894" y="2256718"/>
            <a:ext cx="2261062" cy="34955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3"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8532" y="2287188"/>
            <a:ext cx="3676816" cy="2956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hteck 1"/>
          <p:cNvSpPr/>
          <p:nvPr/>
        </p:nvSpPr>
        <p:spPr>
          <a:xfrm>
            <a:off x="8978202" y="5032242"/>
            <a:ext cx="1063284" cy="1068475"/>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 name="Ellipse 2"/>
          <p:cNvSpPr/>
          <p:nvPr/>
        </p:nvSpPr>
        <p:spPr>
          <a:xfrm>
            <a:off x="7637732" y="2627319"/>
            <a:ext cx="2090057" cy="1763486"/>
          </a:xfrm>
          <a:prstGeom prst="ellips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Tree>
    <p:extLst>
      <p:ext uri="{BB962C8B-B14F-4D97-AF65-F5344CB8AC3E}">
        <p14:creationId xmlns:p14="http://schemas.microsoft.com/office/powerpoint/2010/main" val="2588021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r>
              <a:rPr lang="de-DE" dirty="0">
                <a:effectLst/>
              </a:rPr>
              <a:t>Obsoleszenz – was </a:t>
            </a:r>
            <a:r>
              <a:rPr lang="de-DE" dirty="0"/>
              <a:t>ist</a:t>
            </a:r>
            <a:r>
              <a:rPr lang="de-DE" dirty="0">
                <a:effectLst/>
              </a:rPr>
              <a:t> das?</a:t>
            </a:r>
            <a:br>
              <a:rPr lang="de-DE" dirty="0">
                <a:effectLst/>
              </a:rPr>
            </a:br>
            <a:endParaRPr lang="de-DE" dirty="0"/>
          </a:p>
        </p:txBody>
      </p:sp>
      <p:sp>
        <p:nvSpPr>
          <p:cNvPr id="3" name="Inhaltsplatzhalter 2"/>
          <p:cNvSpPr>
            <a:spLocks noGrp="1"/>
          </p:cNvSpPr>
          <p:nvPr>
            <p:ph idx="1"/>
          </p:nvPr>
        </p:nvSpPr>
        <p:spPr/>
        <p:txBody>
          <a:bodyPr>
            <a:normAutofit/>
          </a:bodyPr>
          <a:lstStyle/>
          <a:p>
            <a:pPr marL="0" indent="0">
              <a:buNone/>
            </a:pPr>
            <a:endParaRPr lang="de-DE" b="1" dirty="0"/>
          </a:p>
          <a:p>
            <a:pPr marL="0" indent="0">
              <a:buNone/>
            </a:pPr>
            <a:r>
              <a:rPr lang="de-DE" dirty="0"/>
              <a:t>Schaut euch zunächst folgendes Video an!</a:t>
            </a:r>
          </a:p>
          <a:p>
            <a:pPr marL="0" indent="0">
              <a:buNone/>
            </a:pPr>
            <a:r>
              <a:rPr lang="de-DE" dirty="0">
                <a:hlinkClick r:id="rId2"/>
              </a:rPr>
              <a:t>https://www.youtube.com/watch?v=0YQCIB5WJ4Q</a:t>
            </a:r>
            <a:endParaRPr lang="de-DE" dirty="0"/>
          </a:p>
          <a:p>
            <a:pPr marL="0" indent="0">
              <a:buNone/>
            </a:pPr>
            <a:r>
              <a:rPr lang="de-DE" dirty="0"/>
              <a:t>(08:28)</a:t>
            </a:r>
          </a:p>
          <a:p>
            <a:pPr marL="0" indent="0">
              <a:buNone/>
            </a:pPr>
            <a:r>
              <a:rPr lang="de-DE" b="1" dirty="0"/>
              <a:t>Obsoleszenz</a:t>
            </a:r>
            <a:r>
              <a:rPr lang="de-DE" dirty="0"/>
              <a:t> bedeutet, dass ein Gegenstand sich abgenutzt hat, alt geworden oder aus der Mode gekommen ist. Er hat damit an Wert oder Ansehen verloren. Dies kann auf natürliche oder künstlich beeinflusste Art geschehen sein. </a:t>
            </a:r>
          </a:p>
          <a:p>
            <a:pPr marL="0" indent="0">
              <a:buNone/>
            </a:pPr>
            <a:r>
              <a:rPr lang="de-DE" dirty="0"/>
              <a:t>Es gibt verschiedene Formen der Obsoleszenz.</a:t>
            </a:r>
          </a:p>
          <a:p>
            <a:endParaRPr lang="de-DE" dirty="0"/>
          </a:p>
        </p:txBody>
      </p:sp>
    </p:spTree>
    <p:extLst>
      <p:ext uri="{BB962C8B-B14F-4D97-AF65-F5344CB8AC3E}">
        <p14:creationId xmlns:p14="http://schemas.microsoft.com/office/powerpoint/2010/main" val="3873417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pieren 2"/>
          <p:cNvGrpSpPr/>
          <p:nvPr/>
        </p:nvGrpSpPr>
        <p:grpSpPr>
          <a:xfrm>
            <a:off x="2578685" y="1869830"/>
            <a:ext cx="7186110" cy="4261339"/>
            <a:chOff x="860148" y="689540"/>
            <a:chExt cx="10008951" cy="5858693"/>
          </a:xfrm>
        </p:grpSpPr>
        <p:sp>
          <p:nvSpPr>
            <p:cNvPr id="7" name="Ellipse 6"/>
            <p:cNvSpPr/>
            <p:nvPr/>
          </p:nvSpPr>
          <p:spPr>
            <a:xfrm>
              <a:off x="6615332" y="689540"/>
              <a:ext cx="2664296" cy="2560722"/>
            </a:xfrm>
            <a:prstGeom prst="ellips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1600" b="1" dirty="0">
                  <a:solidFill>
                    <a:srgbClr val="A5A5A5">
                      <a:lumMod val="50000"/>
                    </a:srgbClr>
                  </a:solidFill>
                  <a:latin typeface="Perpetua" panose="02020502060401020303" pitchFamily="18" charset="0"/>
                </a:rPr>
                <a:t>Geplanter Mehr-verbrauch</a:t>
              </a:r>
            </a:p>
          </p:txBody>
        </p:sp>
        <p:sp>
          <p:nvSpPr>
            <p:cNvPr id="8" name="Ellipse 7"/>
            <p:cNvSpPr/>
            <p:nvPr/>
          </p:nvSpPr>
          <p:spPr>
            <a:xfrm>
              <a:off x="5101412" y="2083849"/>
              <a:ext cx="2736304" cy="2632730"/>
            </a:xfrm>
            <a:prstGeom prst="ellipse">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solidFill>
                    <a:srgbClr val="A5A5A5">
                      <a:lumMod val="50000"/>
                    </a:srgbClr>
                  </a:solidFill>
                  <a:latin typeface="Perpetua" panose="02020502060401020303" pitchFamily="18" charset="0"/>
                </a:rPr>
                <a:t>Geplante Obsoleszenz</a:t>
              </a:r>
            </a:p>
          </p:txBody>
        </p:sp>
        <p:sp>
          <p:nvSpPr>
            <p:cNvPr id="5" name="Ellipse 4"/>
            <p:cNvSpPr/>
            <p:nvPr/>
          </p:nvSpPr>
          <p:spPr>
            <a:xfrm>
              <a:off x="860148" y="926163"/>
              <a:ext cx="2592288" cy="2657525"/>
            </a:xfrm>
            <a:prstGeom prst="ellipse">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1600" b="1" dirty="0">
                  <a:solidFill>
                    <a:srgbClr val="A5A5A5">
                      <a:lumMod val="50000"/>
                    </a:srgbClr>
                  </a:solidFill>
                  <a:latin typeface="Perpetua" panose="02020502060401020303" pitchFamily="18" charset="0"/>
                </a:rPr>
                <a:t>Psychische Obsoleszenz</a:t>
              </a:r>
            </a:p>
          </p:txBody>
        </p:sp>
        <p:sp>
          <p:nvSpPr>
            <p:cNvPr id="10" name="Ellipse 9"/>
            <p:cNvSpPr/>
            <p:nvPr/>
          </p:nvSpPr>
          <p:spPr>
            <a:xfrm>
              <a:off x="1780592" y="3831926"/>
              <a:ext cx="2808312" cy="2568874"/>
            </a:xfrm>
            <a:prstGeom prst="ellips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solidFill>
                    <a:srgbClr val="A5A5A5">
                      <a:lumMod val="50000"/>
                    </a:srgbClr>
                  </a:solidFill>
                  <a:latin typeface="Perpetua" panose="02020502060401020303" pitchFamily="18" charset="0"/>
                </a:rPr>
                <a:t>Funktionelle Obsoleszenz</a:t>
              </a:r>
            </a:p>
          </p:txBody>
        </p:sp>
        <p:sp>
          <p:nvSpPr>
            <p:cNvPr id="11" name="Ellipse 10"/>
            <p:cNvSpPr/>
            <p:nvPr/>
          </p:nvSpPr>
          <p:spPr>
            <a:xfrm>
              <a:off x="2956182" y="1588396"/>
              <a:ext cx="2592288" cy="2657525"/>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1600" b="1" dirty="0">
                  <a:solidFill>
                    <a:srgbClr val="A5A5A5">
                      <a:lumMod val="50000"/>
                    </a:srgbClr>
                  </a:solidFill>
                  <a:latin typeface="Perpetua" panose="02020502060401020303" pitchFamily="18" charset="0"/>
                </a:rPr>
                <a:t>Billigend in Kauf genommene Obsoleszenz</a:t>
              </a:r>
            </a:p>
          </p:txBody>
        </p:sp>
        <p:sp>
          <p:nvSpPr>
            <p:cNvPr id="12" name="Ellipse 11"/>
            <p:cNvSpPr/>
            <p:nvPr/>
          </p:nvSpPr>
          <p:spPr>
            <a:xfrm>
              <a:off x="7693700" y="2496786"/>
              <a:ext cx="3175399" cy="3135621"/>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1600" b="1" dirty="0">
                  <a:solidFill>
                    <a:srgbClr val="A5A5A5">
                      <a:lumMod val="50000"/>
                    </a:srgbClr>
                  </a:solidFill>
                  <a:latin typeface="Perpetua" panose="02020502060401020303" pitchFamily="18" charset="0"/>
                </a:rPr>
                <a:t>Eingeschränkte Reparierbarkeit</a:t>
              </a:r>
            </a:p>
          </p:txBody>
        </p:sp>
        <p:sp>
          <p:nvSpPr>
            <p:cNvPr id="14" name="Ellipse 13"/>
            <p:cNvSpPr/>
            <p:nvPr/>
          </p:nvSpPr>
          <p:spPr>
            <a:xfrm>
              <a:off x="5717040" y="3890708"/>
              <a:ext cx="2592288" cy="2657525"/>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1400" b="1" dirty="0">
                  <a:solidFill>
                    <a:srgbClr val="A5A5A5">
                      <a:lumMod val="50000"/>
                    </a:srgbClr>
                  </a:solidFill>
                  <a:latin typeface="Perpetua" panose="02020502060401020303" pitchFamily="18" charset="0"/>
                </a:rPr>
                <a:t>Ökonomische</a:t>
              </a:r>
              <a:endParaRPr lang="de-DE" sz="1600" b="1" dirty="0">
                <a:solidFill>
                  <a:srgbClr val="A5A5A5">
                    <a:lumMod val="50000"/>
                  </a:srgbClr>
                </a:solidFill>
                <a:latin typeface="Perpetua" panose="02020502060401020303" pitchFamily="18" charset="0"/>
              </a:endParaRPr>
            </a:p>
            <a:p>
              <a:pPr algn="ctr">
                <a:defRPr/>
              </a:pPr>
              <a:r>
                <a:rPr lang="de-DE" sz="1600" b="1" dirty="0">
                  <a:solidFill>
                    <a:srgbClr val="A5A5A5">
                      <a:lumMod val="50000"/>
                    </a:srgbClr>
                  </a:solidFill>
                  <a:latin typeface="Perpetua" panose="02020502060401020303" pitchFamily="18" charset="0"/>
                </a:rPr>
                <a:t>Obsoleszenz </a:t>
              </a:r>
            </a:p>
          </p:txBody>
        </p:sp>
      </p:grpSp>
      <p:sp>
        <p:nvSpPr>
          <p:cNvPr id="9" name="Titel 8"/>
          <p:cNvSpPr>
            <a:spLocks noGrp="1"/>
          </p:cNvSpPr>
          <p:nvPr>
            <p:ph type="title"/>
          </p:nvPr>
        </p:nvSpPr>
        <p:spPr>
          <a:xfrm>
            <a:off x="701881" y="182133"/>
            <a:ext cx="9601196" cy="1303867"/>
          </a:xfrm>
        </p:spPr>
        <p:txBody>
          <a:bodyPr/>
          <a:lstStyle/>
          <a:p>
            <a:r>
              <a:rPr lang="de-DE" dirty="0"/>
              <a:t>Formen der Obsoleszenz</a:t>
            </a:r>
            <a:endParaRPr lang="en-GB" dirty="0"/>
          </a:p>
        </p:txBody>
      </p:sp>
    </p:spTree>
    <p:extLst>
      <p:ext uri="{BB962C8B-B14F-4D97-AF65-F5344CB8AC3E}">
        <p14:creationId xmlns:p14="http://schemas.microsoft.com/office/powerpoint/2010/main" val="2939547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0130" y="1896534"/>
            <a:ext cx="9144000" cy="1463524"/>
          </a:xfrm>
        </p:spPr>
        <p:txBody>
          <a:bodyPr>
            <a:noAutofit/>
          </a:bodyPr>
          <a:lstStyle/>
          <a:p>
            <a:r>
              <a:rPr lang="de-DE" sz="3400" dirty="0">
                <a:latin typeface="+mn-lt"/>
              </a:rPr>
              <a:t>Geplante Obsoleszenz</a:t>
            </a:r>
            <a:br>
              <a:rPr lang="de-DE" sz="3400" dirty="0">
                <a:latin typeface="+mn-lt"/>
              </a:rPr>
            </a:br>
            <a:r>
              <a:rPr lang="de-DE" sz="3400" dirty="0">
                <a:latin typeface="+mn-lt"/>
              </a:rPr>
              <a:t>Billigend in Kauf genommene Obsoleszenz</a:t>
            </a:r>
            <a:br>
              <a:rPr lang="de-DE" sz="3400" dirty="0">
                <a:latin typeface="+mn-lt"/>
              </a:rPr>
            </a:br>
            <a:r>
              <a:rPr lang="de-DE" sz="3400" dirty="0">
                <a:latin typeface="+mn-lt"/>
              </a:rPr>
              <a:t>Eingeschränkte Reparierbarkeit</a:t>
            </a:r>
          </a:p>
        </p:txBody>
      </p:sp>
    </p:spTree>
    <p:extLst>
      <p:ext uri="{BB962C8B-B14F-4D97-AF65-F5344CB8AC3E}">
        <p14:creationId xmlns:p14="http://schemas.microsoft.com/office/powerpoint/2010/main" val="249486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dirty="0">
                <a:latin typeface="+mn-lt"/>
              </a:rPr>
              <a:t>Aufgabe 1</a:t>
            </a:r>
          </a:p>
        </p:txBody>
      </p:sp>
      <p:sp>
        <p:nvSpPr>
          <p:cNvPr id="3" name="Inhaltsplatzhalter 2"/>
          <p:cNvSpPr>
            <a:spLocks noGrp="1"/>
          </p:cNvSpPr>
          <p:nvPr>
            <p:ph idx="1"/>
          </p:nvPr>
        </p:nvSpPr>
        <p:spPr/>
        <p:txBody>
          <a:bodyPr>
            <a:normAutofit/>
          </a:bodyPr>
          <a:lstStyle/>
          <a:p>
            <a:pPr marL="0" indent="0" algn="ctr">
              <a:buNone/>
            </a:pPr>
            <a:r>
              <a:rPr lang="de-DE" dirty="0"/>
              <a:t>Bayerischer Rundfunk:</a:t>
            </a:r>
          </a:p>
          <a:p>
            <a:pPr algn="ctr"/>
            <a:r>
              <a:rPr lang="de-DE" dirty="0">
                <a:hlinkClick r:id="rId2"/>
              </a:rPr>
              <a:t>https://www.youtube.com/watch?v=fcwBQuuJpgk</a:t>
            </a:r>
            <a:r>
              <a:rPr lang="de-DE" dirty="0"/>
              <a:t>   6:37</a:t>
            </a:r>
          </a:p>
          <a:p>
            <a:r>
              <a:rPr lang="de-DE" dirty="0"/>
              <a:t>Schaut euch das Video an und findet Beispiele für die geplante Obsoleszenz, für die billigend in Kauf genommene Obsoleszenz und für den Trend, Dinge so zu produzieren, dass sie immer weniger repariert werden können.</a:t>
            </a:r>
          </a:p>
          <a:p>
            <a:r>
              <a:rPr lang="de-DE" dirty="0"/>
              <a:t>Auf den folgenden Folien findet ihr kurze Erklärungen zu diesen Formen der Obsoleszenz.</a:t>
            </a:r>
          </a:p>
          <a:p>
            <a:pPr marL="0" indent="0">
              <a:buNone/>
            </a:pPr>
            <a:endParaRPr lang="de-DE" dirty="0"/>
          </a:p>
          <a:p>
            <a:endParaRPr lang="de-DE" dirty="0"/>
          </a:p>
        </p:txBody>
      </p:sp>
    </p:spTree>
    <p:extLst>
      <p:ext uri="{BB962C8B-B14F-4D97-AF65-F5344CB8AC3E}">
        <p14:creationId xmlns:p14="http://schemas.microsoft.com/office/powerpoint/2010/main" val="4077110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211" y="713545"/>
            <a:ext cx="9692640" cy="1325562"/>
          </a:xfrm>
        </p:spPr>
        <p:txBody>
          <a:bodyPr>
            <a:normAutofit fontScale="90000"/>
          </a:bodyPr>
          <a:lstStyle/>
          <a:p>
            <a:pPr algn="ctr"/>
            <a:br>
              <a:rPr lang="de-DE" dirty="0"/>
            </a:br>
            <a:r>
              <a:rPr lang="de-DE" dirty="0"/>
              <a:t>Geplante Obsoleszenz</a:t>
            </a:r>
            <a:br>
              <a:rPr lang="de-DE" dirty="0"/>
            </a:br>
            <a:endParaRPr lang="de-DE" dirty="0"/>
          </a:p>
        </p:txBody>
      </p:sp>
      <p:sp>
        <p:nvSpPr>
          <p:cNvPr id="3" name="Inhaltsplatzhalter 2"/>
          <p:cNvSpPr>
            <a:spLocks noGrp="1"/>
          </p:cNvSpPr>
          <p:nvPr>
            <p:ph idx="1"/>
          </p:nvPr>
        </p:nvSpPr>
        <p:spPr/>
        <p:txBody>
          <a:bodyPr>
            <a:normAutofit/>
          </a:bodyPr>
          <a:lstStyle/>
          <a:p>
            <a:pPr marL="0" indent="0">
              <a:buNone/>
            </a:pPr>
            <a:endParaRPr lang="de-DE" dirty="0"/>
          </a:p>
          <a:p>
            <a:pPr marL="0" indent="0">
              <a:buNone/>
            </a:pPr>
            <a:endParaRPr lang="de-DE" dirty="0"/>
          </a:p>
          <a:p>
            <a:pPr marL="0" indent="0">
              <a:buNone/>
            </a:pPr>
            <a:r>
              <a:rPr lang="de-DE" dirty="0"/>
              <a:t>Als geplante (oder künstliche) Obsoleszenz wird die absichtliche und geplante Verkürzung der Lebensdauer eines Produkts bezeichnet. Produkte werden so konstruiert, dass sie schneller kaputt gehen, als es technisch notwendig wäre. </a:t>
            </a:r>
          </a:p>
          <a:p>
            <a:pPr marL="0" indent="0">
              <a:buNone/>
            </a:pPr>
            <a:endParaRPr lang="de-DE" dirty="0"/>
          </a:p>
          <a:p>
            <a:endParaRPr lang="de-DE" dirty="0"/>
          </a:p>
        </p:txBody>
      </p:sp>
    </p:spTree>
    <p:extLst>
      <p:ext uri="{BB962C8B-B14F-4D97-AF65-F5344CB8AC3E}">
        <p14:creationId xmlns:p14="http://schemas.microsoft.com/office/powerpoint/2010/main" val="2420413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10702" y="764345"/>
            <a:ext cx="9692640" cy="1325562"/>
          </a:xfrm>
        </p:spPr>
        <p:txBody>
          <a:bodyPr>
            <a:normAutofit/>
          </a:bodyPr>
          <a:lstStyle/>
          <a:p>
            <a:pPr algn="ctr"/>
            <a:r>
              <a:rPr lang="de-DE" dirty="0">
                <a:latin typeface="+mn-lt"/>
              </a:rPr>
              <a:t>Billigend in Kauf genommene Obsoleszenz</a:t>
            </a:r>
          </a:p>
        </p:txBody>
      </p:sp>
      <p:sp>
        <p:nvSpPr>
          <p:cNvPr id="3" name="Inhaltsplatzhalter 2"/>
          <p:cNvSpPr>
            <a:spLocks noGrp="1"/>
          </p:cNvSpPr>
          <p:nvPr>
            <p:ph idx="1"/>
          </p:nvPr>
        </p:nvSpPr>
        <p:spPr/>
        <p:txBody>
          <a:bodyPr>
            <a:normAutofit/>
          </a:bodyPr>
          <a:lstStyle/>
          <a:p>
            <a:pPr marL="0" indent="0">
              <a:buNone/>
            </a:pPr>
            <a:endParaRPr lang="de-DE" dirty="0"/>
          </a:p>
          <a:p>
            <a:pPr marL="0" indent="0">
              <a:buNone/>
            </a:pPr>
            <a:endParaRPr lang="de-DE" dirty="0"/>
          </a:p>
          <a:p>
            <a:pPr marL="0" indent="0">
              <a:buNone/>
            </a:pPr>
            <a:r>
              <a:rPr lang="de-DE" dirty="0"/>
              <a:t>Wenn qualitativ minderwertige Bauteile in die Geräte eingebaut werden, dann führt das nicht selten zu einem Verschleiß. Meist sind es nur ein paar Cent, die der Produzent spart, aber der Schaden für den Käufer kann groß sein. Der Hersteller baut diese billigen und minderwertigen Teile jedoch nicht ein, um für eine kürzere Lebensdauer zu sorgen, sondern weil er Geld sparen möchte. Bei Produkten, die schnell aus der Mode kommen und daher nicht lange halten müssen, hat der Hersteller auch kein Interesse daran, die Produkte auf Langlebigkeit hin zu konstruieren.</a:t>
            </a:r>
          </a:p>
        </p:txBody>
      </p:sp>
    </p:spTree>
    <p:extLst>
      <p:ext uri="{BB962C8B-B14F-4D97-AF65-F5344CB8AC3E}">
        <p14:creationId xmlns:p14="http://schemas.microsoft.com/office/powerpoint/2010/main" val="18083751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88149" y="84406"/>
            <a:ext cx="9692640" cy="1325562"/>
          </a:xfrm>
        </p:spPr>
        <p:txBody>
          <a:bodyPr/>
          <a:lstStyle/>
          <a:p>
            <a:pPr algn="ctr"/>
            <a:r>
              <a:rPr lang="de-DE" dirty="0">
                <a:latin typeface="+mn-lt"/>
              </a:rPr>
              <a:t>Eingeschränkte Reparierbarkeit</a:t>
            </a:r>
          </a:p>
        </p:txBody>
      </p:sp>
      <p:sp>
        <p:nvSpPr>
          <p:cNvPr id="3" name="Inhaltsplatzhalter 2"/>
          <p:cNvSpPr>
            <a:spLocks noGrp="1"/>
          </p:cNvSpPr>
          <p:nvPr>
            <p:ph idx="1"/>
          </p:nvPr>
        </p:nvSpPr>
        <p:spPr>
          <a:xfrm>
            <a:off x="1261872" y="3016738"/>
            <a:ext cx="8595360" cy="3163399"/>
          </a:xfrm>
        </p:spPr>
        <p:txBody>
          <a:bodyPr>
            <a:normAutofit/>
          </a:bodyPr>
          <a:lstStyle/>
          <a:p>
            <a:pPr marL="0" indent="0">
              <a:buNone/>
            </a:pPr>
            <a:r>
              <a:rPr lang="de-DE" dirty="0"/>
              <a:t>Das kennt fast jeder aus eigener Erfahrung: Das Gerät ist verschweißt. Lädt beispielsweise der Akku nach zwei Jahren nicht mehr, dann kann er nicht ausgetauscht werden und das ganze Gerät muss weggeworfen werden. </a:t>
            </a:r>
          </a:p>
          <a:p>
            <a:pPr marL="0" indent="0">
              <a:buNone/>
            </a:pPr>
            <a:r>
              <a:rPr lang="de-DE" dirty="0"/>
              <a:t>Werden Geräte so konstruiert, dass Bauteile nicht oder nur sehr schwer auszutauschen sind, handelt es sich ebenfalls um eine Form der Obsoleszenz. Die Möglichkeit der Reparatur wird auch eingeschränkt, wenn Ersatzteile nicht erworben werden können oder kein Zugang zu Schalt- oder Bauplänen möglich ist. </a:t>
            </a:r>
          </a:p>
          <a:p>
            <a:endParaRPr lang="de-DE" dirty="0"/>
          </a:p>
        </p:txBody>
      </p:sp>
    </p:spTree>
    <p:extLst>
      <p:ext uri="{BB962C8B-B14F-4D97-AF65-F5344CB8AC3E}">
        <p14:creationId xmlns:p14="http://schemas.microsoft.com/office/powerpoint/2010/main" val="28823117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21092" y="959927"/>
            <a:ext cx="9692640" cy="1325562"/>
          </a:xfrm>
        </p:spPr>
        <p:txBody>
          <a:bodyPr>
            <a:normAutofit/>
          </a:bodyPr>
          <a:lstStyle/>
          <a:p>
            <a:pPr algn="ctr"/>
            <a:r>
              <a:rPr lang="de-DE" b="1" dirty="0"/>
              <a:t>Geplante Obsoleszenz hat Geschichte</a:t>
            </a:r>
            <a:endParaRPr lang="de-DE" dirty="0"/>
          </a:p>
        </p:txBody>
      </p:sp>
      <p:sp>
        <p:nvSpPr>
          <p:cNvPr id="3" name="Inhaltsplatzhalter 2"/>
          <p:cNvSpPr>
            <a:spLocks noGrp="1"/>
          </p:cNvSpPr>
          <p:nvPr>
            <p:ph idx="1"/>
          </p:nvPr>
        </p:nvSpPr>
        <p:spPr>
          <a:xfrm>
            <a:off x="1295402" y="2878667"/>
            <a:ext cx="9601196" cy="2921001"/>
          </a:xfrm>
        </p:spPr>
        <p:txBody>
          <a:bodyPr>
            <a:normAutofit/>
          </a:bodyPr>
          <a:lstStyle/>
          <a:p>
            <a:pPr marL="0" indent="0">
              <a:buNone/>
            </a:pPr>
            <a:r>
              <a:rPr lang="de-DE" dirty="0"/>
              <a:t>Schon 1924 beschloss das sogenannte „</a:t>
            </a:r>
            <a:r>
              <a:rPr lang="de-DE" dirty="0" err="1"/>
              <a:t>Phoebuskartell</a:t>
            </a:r>
            <a:r>
              <a:rPr lang="de-DE" dirty="0"/>
              <a:t>“ (ein Zusammenschluss der führenden Glühlampenhersteller, u.a. Osram und Philips), dass Glühbirnen nur eine begrenzte Zeit leuchten sollen. Es war damals kein Problem, Glühlampen zu produzieren, die 2500 Stunden Licht gaben. Um aber mehr Glühlampen verkaufen zu können, beschlossen sie, die Funktionsdauer zu begrenzen – auf nicht mehr als 1000 Stunden. Firmen, die sich nicht an diese Vorgabe hielten, mussten hohe Strafen zahlen.</a:t>
            </a:r>
          </a:p>
          <a:p>
            <a:endParaRPr lang="de-DE" dirty="0"/>
          </a:p>
        </p:txBody>
      </p:sp>
    </p:spTree>
    <p:extLst>
      <p:ext uri="{BB962C8B-B14F-4D97-AF65-F5344CB8AC3E}">
        <p14:creationId xmlns:p14="http://schemas.microsoft.com/office/powerpoint/2010/main" val="1313229313"/>
      </p:ext>
    </p:extLst>
  </p:cSld>
  <p:clrMapOvr>
    <a:masterClrMapping/>
  </p:clrMapOvr>
</p:sld>
</file>

<file path=ppt/theme/theme1.xml><?xml version="1.0" encoding="utf-8"?>
<a:theme xmlns:a="http://schemas.openxmlformats.org/drawingml/2006/main" name="Aussicht">
  <a:themeElements>
    <a:clrScheme name="Aussicht">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Aussicht">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sicht">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Aussicht</Template>
  <TotalTime>0</TotalTime>
  <Words>1060</Words>
  <Application>Microsoft Office PowerPoint</Application>
  <PresentationFormat>Breitbild</PresentationFormat>
  <Paragraphs>67</Paragraphs>
  <Slides>18</Slides>
  <Notes>2</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18</vt:i4>
      </vt:variant>
    </vt:vector>
  </HeadingPairs>
  <TitlesOfParts>
    <vt:vector size="24" baseType="lpstr">
      <vt:lpstr>Arial</vt:lpstr>
      <vt:lpstr>Calibri</vt:lpstr>
      <vt:lpstr>Century Schoolbook</vt:lpstr>
      <vt:lpstr>Perpetua</vt:lpstr>
      <vt:lpstr>Wingdings 2</vt:lpstr>
      <vt:lpstr>Aussicht</vt:lpstr>
      <vt:lpstr>Geplante Obsoleszenz Erster Teil  </vt:lpstr>
      <vt:lpstr>Obsoleszenz – was ist das? </vt:lpstr>
      <vt:lpstr>Formen der Obsoleszenz</vt:lpstr>
      <vt:lpstr>Geplante Obsoleszenz Billigend in Kauf genommene Obsoleszenz Eingeschränkte Reparierbarkeit</vt:lpstr>
      <vt:lpstr>Aufgabe 1</vt:lpstr>
      <vt:lpstr> Geplante Obsoleszenz </vt:lpstr>
      <vt:lpstr>Billigend in Kauf genommene Obsoleszenz</vt:lpstr>
      <vt:lpstr>Eingeschränkte Reparierbarkeit</vt:lpstr>
      <vt:lpstr>Geplante Obsoleszenz hat Geschichte</vt:lpstr>
      <vt:lpstr>Was hat Obsoleszenz mit Strumpfhosen zu tun?</vt:lpstr>
      <vt:lpstr>Tricks der Produzenten</vt:lpstr>
      <vt:lpstr>Noch mehr Tricks der Produzenten</vt:lpstr>
      <vt:lpstr>Selber reparieren? Fehlanzeige!</vt:lpstr>
      <vt:lpstr> Geplante Obsoleszenz Zweiter Teil  </vt:lpstr>
      <vt:lpstr>Tipps und Tricks gegen die Obsoleszenz</vt:lpstr>
      <vt:lpstr>Wege aus der Verschwendung</vt:lpstr>
      <vt:lpstr>Aufgabe 2</vt:lpstr>
      <vt:lpstr>Gestaltet selbst eine Folie!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Katharina Dutz</dc:creator>
  <cp:lastModifiedBy>Helmer Wegner</cp:lastModifiedBy>
  <cp:revision>45</cp:revision>
  <dcterms:created xsi:type="dcterms:W3CDTF">2016-08-26T10:53:36Z</dcterms:created>
  <dcterms:modified xsi:type="dcterms:W3CDTF">2019-09-21T14:41:51Z</dcterms:modified>
</cp:coreProperties>
</file>