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5"/>
  </p:notesMasterIdLst>
  <p:sldIdLst>
    <p:sldId id="303" r:id="rId2"/>
    <p:sldId id="320" r:id="rId3"/>
    <p:sldId id="318" r:id="rId4"/>
    <p:sldId id="305" r:id="rId5"/>
    <p:sldId id="309" r:id="rId6"/>
    <p:sldId id="306" r:id="rId7"/>
    <p:sldId id="308" r:id="rId8"/>
    <p:sldId id="317" r:id="rId9"/>
    <p:sldId id="329" r:id="rId10"/>
    <p:sldId id="321" r:id="rId11"/>
    <p:sldId id="322" r:id="rId12"/>
    <p:sldId id="326" r:id="rId13"/>
    <p:sldId id="32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59" autoAdjust="0"/>
    <p:restoredTop sz="94660"/>
  </p:normalViewPr>
  <p:slideViewPr>
    <p:cSldViewPr snapToGrid="0">
      <p:cViewPr varScale="1">
        <p:scale>
          <a:sx n="165" d="100"/>
          <a:sy n="165" d="100"/>
        </p:scale>
        <p:origin x="332"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00C05A-ACCA-4359-82E6-2BB0F6C24401}" type="datetimeFigureOut">
              <a:rPr lang="de-DE" smtClean="0"/>
              <a:t>21.09.2019</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8B4EC2-3841-4F01-876A-1F0ACC13AED5}" type="slidenum">
              <a:rPr lang="de-DE" smtClean="0"/>
              <a:t>‹Nr.›</a:t>
            </a:fld>
            <a:endParaRPr lang="de-DE"/>
          </a:p>
        </p:txBody>
      </p:sp>
    </p:spTree>
    <p:extLst>
      <p:ext uri="{BB962C8B-B14F-4D97-AF65-F5344CB8AC3E}">
        <p14:creationId xmlns:p14="http://schemas.microsoft.com/office/powerpoint/2010/main" val="4139755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r>
              <a:rPr lang="de-DE" dirty="0"/>
              <a:t>Voraussetzungen</a:t>
            </a:r>
            <a:r>
              <a:rPr lang="de-DE" baseline="0" dirty="0"/>
              <a:t> und Folgen werden ausgeblendet</a:t>
            </a:r>
          </a:p>
          <a:p>
            <a:r>
              <a:rPr lang="de-DE" baseline="0" dirty="0"/>
              <a:t>Beispiel: Müllberge in Accra und anderswo</a:t>
            </a:r>
            <a:endParaRPr lang="de-DE" dirty="0"/>
          </a:p>
        </p:txBody>
      </p:sp>
      <p:sp>
        <p:nvSpPr>
          <p:cNvPr id="4" name="Foliennummernplatzhalter 3"/>
          <p:cNvSpPr>
            <a:spLocks noGrp="1"/>
          </p:cNvSpPr>
          <p:nvPr>
            <p:ph type="sldNum" sz="quarter" idx="10"/>
          </p:nvPr>
        </p:nvSpPr>
        <p:spPr/>
        <p:txBody>
          <a:bodyPr/>
          <a:lstStyle/>
          <a:p>
            <a:fld id="{53E82C5F-E6CF-4DF7-B015-187641D0D328}" type="slidenum">
              <a:rPr lang="de-DE" smtClean="0">
                <a:solidFill>
                  <a:prstClr val="black"/>
                </a:solidFill>
              </a:rPr>
              <a:pPr/>
              <a:t>3</a:t>
            </a:fld>
            <a:endParaRPr lang="de-DE">
              <a:solidFill>
                <a:prstClr val="black"/>
              </a:solidFill>
            </a:endParaRPr>
          </a:p>
        </p:txBody>
      </p:sp>
    </p:spTree>
    <p:extLst>
      <p:ext uri="{BB962C8B-B14F-4D97-AF65-F5344CB8AC3E}">
        <p14:creationId xmlns:p14="http://schemas.microsoft.com/office/powerpoint/2010/main" val="2592507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r>
              <a:rPr lang="de-DE" dirty="0"/>
              <a:t>Voraussetzungen</a:t>
            </a:r>
            <a:r>
              <a:rPr lang="de-DE" baseline="0" dirty="0"/>
              <a:t> und Folgen werden ausgeblendet</a:t>
            </a:r>
          </a:p>
          <a:p>
            <a:r>
              <a:rPr lang="de-DE" baseline="0" dirty="0"/>
              <a:t>Beispiel: Müllberge in Accra und anderswo</a:t>
            </a:r>
            <a:endParaRPr lang="de-DE" dirty="0"/>
          </a:p>
        </p:txBody>
      </p:sp>
      <p:sp>
        <p:nvSpPr>
          <p:cNvPr id="4" name="Foliennummernplatzhalter 3"/>
          <p:cNvSpPr>
            <a:spLocks noGrp="1"/>
          </p:cNvSpPr>
          <p:nvPr>
            <p:ph type="sldNum" sz="quarter" idx="10"/>
          </p:nvPr>
        </p:nvSpPr>
        <p:spPr/>
        <p:txBody>
          <a:bodyPr/>
          <a:lstStyle/>
          <a:p>
            <a:fld id="{53E82C5F-E6CF-4DF7-B015-187641D0D328}" type="slidenum">
              <a:rPr lang="de-DE" smtClean="0">
                <a:solidFill>
                  <a:prstClr val="black"/>
                </a:solidFill>
              </a:rPr>
              <a:pPr/>
              <a:t>11</a:t>
            </a:fld>
            <a:endParaRPr lang="de-DE">
              <a:solidFill>
                <a:prstClr val="black"/>
              </a:solidFill>
            </a:endParaRPr>
          </a:p>
        </p:txBody>
      </p:sp>
    </p:spTree>
    <p:extLst>
      <p:ext uri="{BB962C8B-B14F-4D97-AF65-F5344CB8AC3E}">
        <p14:creationId xmlns:p14="http://schemas.microsoft.com/office/powerpoint/2010/main" val="25137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de-DE"/>
              <a:t>Mastertitelformat bearbeiten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61233918-86A7-47AA-90A1-FD31F37F4402}" type="datetimeFigureOut">
              <a:rPr lang="de-DE" smtClean="0"/>
              <a:t>21.09.2019</a:t>
            </a:fld>
            <a:endParaRPr lang="de-DE"/>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de-DE"/>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C929C9C0-83E7-43B9-B506-923198F93123}" type="slidenum">
              <a:rPr lang="de-DE" smtClean="0"/>
              <a:t>‹Nr.›</a:t>
            </a:fld>
            <a:endParaRPr lang="de-DE"/>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22117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1233918-86A7-47AA-90A1-FD31F37F4402}"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430573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1233918-86A7-47AA-90A1-FD31F37F4402}"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3036982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1233918-86A7-47AA-90A1-FD31F37F4402}"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1292984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de-DE"/>
              <a:t>Mastertitelformat bearbeiten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1233918-86A7-47AA-90A1-FD31F37F4402}"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929C9C0-83E7-43B9-B506-923198F93123}" type="slidenum">
              <a:rPr lang="de-DE" smtClean="0"/>
              <a:t>‹Nr.›</a:t>
            </a:fld>
            <a:endParaRPr lang="de-DE"/>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21990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1233918-86A7-47AA-90A1-FD31F37F4402}"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217065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de-DE"/>
              <a:t>Mastertextformat bearbeiten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1233918-86A7-47AA-90A1-FD31F37F4402}" type="datetimeFigureOut">
              <a:rPr lang="de-DE" smtClean="0"/>
              <a:t>21.09.2019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1741284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61233918-86A7-47AA-90A1-FD31F37F4402}" type="datetimeFigureOut">
              <a:rPr lang="de-DE" smtClean="0"/>
              <a:t>21.09.2019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3482514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233918-86A7-47AA-90A1-FD31F37F4402}" type="datetimeFigureOut">
              <a:rPr lang="de-DE" smtClean="0"/>
              <a:t>21.09.2019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3241645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de-DE"/>
              <a:t>Mastertitelformat bearbeiten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1233918-86A7-47AA-90A1-FD31F37F4402}"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17979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1233918-86A7-47AA-90A1-FD31F37F4402}"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171823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22D83478-499D-42C7-B8D7-B6A085DA9240}" type="datetimeFigureOut">
              <a:rPr lang="de-DE" smtClean="0">
                <a:solidFill>
                  <a:prstClr val="black">
                    <a:tint val="75000"/>
                  </a:prstClr>
                </a:solidFill>
              </a:rPr>
              <a:pPr/>
              <a:t>21.09.2019</a:t>
            </a:fld>
            <a:endParaRPr lang="de-DE">
              <a:solidFill>
                <a:prstClr val="black">
                  <a:tint val="75000"/>
                </a:prstClr>
              </a:solidFill>
            </a:endParaRPr>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de-DE">
              <a:solidFill>
                <a:prstClr val="black">
                  <a:tint val="75000"/>
                </a:prstClr>
              </a:solidFill>
            </a:endParaRPr>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86159DE1-62E2-4A5B-9DFE-2CA6461205B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556143035"/>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utopia.de/ratgeber/geplante-obsoleszenz"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0YQCIB5WJ4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EiH4Dh2jSW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332892" y="1541585"/>
            <a:ext cx="7526216" cy="1371600"/>
          </a:xfrm>
        </p:spPr>
        <p:txBody>
          <a:bodyPr>
            <a:normAutofit fontScale="90000"/>
          </a:bodyPr>
          <a:lstStyle/>
          <a:p>
            <a:r>
              <a:rPr lang="de-DE" dirty="0"/>
              <a:t>Funktionelle Obsoleszenz</a:t>
            </a:r>
          </a:p>
        </p:txBody>
      </p:sp>
      <p:sp>
        <p:nvSpPr>
          <p:cNvPr id="3" name="Titel 1"/>
          <p:cNvSpPr txBox="1">
            <a:spLocks/>
          </p:cNvSpPr>
          <p:nvPr/>
        </p:nvSpPr>
        <p:spPr>
          <a:xfrm>
            <a:off x="2332892" y="3516924"/>
            <a:ext cx="7526216" cy="1371600"/>
          </a:xfrm>
          <a:prstGeom prst="rect">
            <a:avLst/>
          </a:prstGeom>
          <a:effectLst/>
        </p:spPr>
        <p:txBody>
          <a:bodyPr vert="horz" lIns="91440" tIns="45720" rIns="91440" bIns="45720" rtlCol="0" anchor="b">
            <a:normAutofit/>
          </a:bodyPr>
          <a:lstStyle>
            <a:lvl1pPr algn="ctr" defTabSz="457200" rtl="0" eaLnBrk="1" latinLnBrk="0" hangingPunct="1">
              <a:spcBef>
                <a:spcPct val="0"/>
              </a:spcBef>
              <a:buNone/>
              <a:defRPr sz="5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dirty="0"/>
              <a:t>Erster Teil</a:t>
            </a:r>
          </a:p>
        </p:txBody>
      </p:sp>
    </p:spTree>
    <p:extLst>
      <p:ext uri="{BB962C8B-B14F-4D97-AF65-F5344CB8AC3E}">
        <p14:creationId xmlns:p14="http://schemas.microsoft.com/office/powerpoint/2010/main" val="3212379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Tipps und Tricks gegen die Obsoleszenz</a:t>
            </a:r>
          </a:p>
        </p:txBody>
      </p:sp>
      <p:sp>
        <p:nvSpPr>
          <p:cNvPr id="3" name="Inhaltsplatzhalter 2"/>
          <p:cNvSpPr>
            <a:spLocks noGrp="1"/>
          </p:cNvSpPr>
          <p:nvPr>
            <p:ph idx="1"/>
          </p:nvPr>
        </p:nvSpPr>
        <p:spPr/>
        <p:txBody>
          <a:bodyPr/>
          <a:lstStyle/>
          <a:p>
            <a:pPr marL="0" lvl="0" indent="0">
              <a:lnSpc>
                <a:spcPct val="100000"/>
              </a:lnSpc>
              <a:spcBef>
                <a:spcPct val="20000"/>
              </a:spcBef>
              <a:buNone/>
            </a:pPr>
            <a:r>
              <a:rPr lang="de-DE" dirty="0">
                <a:solidFill>
                  <a:prstClr val="black"/>
                </a:solidFill>
              </a:rPr>
              <a:t>Diskutiert Wege aus der Obsoleszenz! Nutzt die folgenden Folien, um Plakate mit Vorschlägen zu erstellen! Dies könnt ihr in der PowerPoint-Präsentation tun. Oder ihr werdet kreativ und gestaltet selber ein Plakat oder eine Collage!</a:t>
            </a:r>
          </a:p>
          <a:p>
            <a:pPr marL="0" lvl="0" indent="0">
              <a:lnSpc>
                <a:spcPct val="100000"/>
              </a:lnSpc>
              <a:spcBef>
                <a:spcPct val="20000"/>
              </a:spcBef>
              <a:buNone/>
            </a:pPr>
            <a:endParaRPr lang="de-DE" dirty="0"/>
          </a:p>
          <a:p>
            <a:pPr marL="0" indent="0">
              <a:buNone/>
            </a:pPr>
            <a:r>
              <a:rPr lang="de-DE" dirty="0">
                <a:hlinkClick r:id="rId2"/>
              </a:rPr>
              <a:t>https://utopia.de/ratgeber/geplante-obsoleszenz</a:t>
            </a:r>
            <a:endParaRPr lang="de-DE" dirty="0"/>
          </a:p>
          <a:p>
            <a:pPr marL="0" indent="0">
              <a:buNone/>
            </a:pPr>
            <a:r>
              <a:rPr lang="de-DE" dirty="0"/>
              <a:t>Schaut euch die Seite an! Dort findet ihr jede Menge an Anregungen!</a:t>
            </a:r>
          </a:p>
          <a:p>
            <a:endParaRPr lang="de-DE" dirty="0"/>
          </a:p>
        </p:txBody>
      </p:sp>
    </p:spTree>
    <p:extLst>
      <p:ext uri="{BB962C8B-B14F-4D97-AF65-F5344CB8AC3E}">
        <p14:creationId xmlns:p14="http://schemas.microsoft.com/office/powerpoint/2010/main" val="4156990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llipse 8"/>
          <p:cNvSpPr/>
          <p:nvPr/>
        </p:nvSpPr>
        <p:spPr>
          <a:xfrm>
            <a:off x="6787112" y="3733800"/>
            <a:ext cx="3833995" cy="2396384"/>
          </a:xfrm>
          <a:prstGeom prst="ellipse">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solidFill>
                  <a:srgbClr val="A5A5A5">
                    <a:lumMod val="50000"/>
                  </a:srgbClr>
                </a:solidFill>
                <a:latin typeface="Perpetua" panose="02020502060401020303" pitchFamily="18" charset="0"/>
              </a:rPr>
              <a:t>Nutzungsdauer-verlängerung </a:t>
            </a:r>
          </a:p>
          <a:p>
            <a:pPr algn="ctr"/>
            <a:r>
              <a:rPr lang="de-DE" sz="2000" b="1" dirty="0">
                <a:solidFill>
                  <a:srgbClr val="A5A5A5">
                    <a:lumMod val="50000"/>
                  </a:srgbClr>
                </a:solidFill>
                <a:latin typeface="Perpetua" panose="02020502060401020303" pitchFamily="18" charset="0"/>
              </a:rPr>
              <a:t>durch Reparatur</a:t>
            </a:r>
          </a:p>
        </p:txBody>
      </p:sp>
      <p:sp>
        <p:nvSpPr>
          <p:cNvPr id="10" name="Ellipse 9"/>
          <p:cNvSpPr/>
          <p:nvPr/>
        </p:nvSpPr>
        <p:spPr>
          <a:xfrm>
            <a:off x="1429222" y="2743199"/>
            <a:ext cx="3205730" cy="2889739"/>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solidFill>
                  <a:srgbClr val="A5A5A5">
                    <a:lumMod val="50000"/>
                  </a:srgbClr>
                </a:solidFill>
                <a:latin typeface="Perpetua" panose="02020502060401020303" pitchFamily="18" charset="0"/>
              </a:rPr>
              <a:t>kre­a­ti­ve </a:t>
            </a:r>
            <a:br>
              <a:rPr lang="de-DE" sz="2000" b="1" dirty="0">
                <a:solidFill>
                  <a:srgbClr val="A5A5A5">
                    <a:lumMod val="50000"/>
                  </a:srgbClr>
                </a:solidFill>
                <a:latin typeface="Perpetua" panose="02020502060401020303" pitchFamily="18" charset="0"/>
              </a:rPr>
            </a:br>
            <a:r>
              <a:rPr lang="de-DE" sz="2000" b="1" dirty="0">
                <a:solidFill>
                  <a:srgbClr val="A5A5A5">
                    <a:lumMod val="50000"/>
                  </a:srgbClr>
                </a:solidFill>
                <a:latin typeface="Perpetua" panose="02020502060401020303" pitchFamily="18" charset="0"/>
              </a:rPr>
              <a:t>Wie­derverwertung ausrangierter </a:t>
            </a:r>
            <a:br>
              <a:rPr lang="de-DE" sz="2000" b="1" dirty="0">
                <a:solidFill>
                  <a:srgbClr val="A5A5A5">
                    <a:lumMod val="50000"/>
                  </a:srgbClr>
                </a:solidFill>
                <a:latin typeface="Perpetua" panose="02020502060401020303" pitchFamily="18" charset="0"/>
              </a:rPr>
            </a:br>
            <a:r>
              <a:rPr lang="de-DE" sz="2000" b="1" dirty="0">
                <a:solidFill>
                  <a:srgbClr val="A5A5A5">
                    <a:lumMod val="50000"/>
                  </a:srgbClr>
                </a:solidFill>
                <a:latin typeface="Perpetua" panose="02020502060401020303" pitchFamily="18" charset="0"/>
              </a:rPr>
              <a:t>Gegen­stän­de</a:t>
            </a:r>
          </a:p>
        </p:txBody>
      </p:sp>
      <p:sp>
        <p:nvSpPr>
          <p:cNvPr id="7" name="Ellipse 6"/>
          <p:cNvSpPr/>
          <p:nvPr/>
        </p:nvSpPr>
        <p:spPr>
          <a:xfrm>
            <a:off x="5711962" y="2642055"/>
            <a:ext cx="2150299" cy="202470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2400" b="1" dirty="0">
                <a:solidFill>
                  <a:srgbClr val="A5A5A5">
                    <a:lumMod val="50000"/>
                  </a:srgbClr>
                </a:solidFill>
                <a:latin typeface="Perpetua" panose="02020502060401020303" pitchFamily="18" charset="0"/>
              </a:rPr>
              <a:t>Sharing</a:t>
            </a:r>
          </a:p>
        </p:txBody>
      </p:sp>
      <p:sp>
        <p:nvSpPr>
          <p:cNvPr id="5" name="Ellipse 4"/>
          <p:cNvSpPr/>
          <p:nvPr/>
        </p:nvSpPr>
        <p:spPr>
          <a:xfrm>
            <a:off x="3727941" y="4009762"/>
            <a:ext cx="3880336" cy="1844459"/>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2000" b="1" dirty="0">
                <a:solidFill>
                  <a:srgbClr val="A5A5A5">
                    <a:lumMod val="50000"/>
                  </a:srgbClr>
                </a:solidFill>
                <a:latin typeface="Perpetua" panose="02020502060401020303" pitchFamily="18" charset="0"/>
              </a:rPr>
              <a:t>Nutzungs-</a:t>
            </a:r>
            <a:br>
              <a:rPr lang="de-DE" sz="2000" b="1" dirty="0">
                <a:solidFill>
                  <a:srgbClr val="A5A5A5">
                    <a:lumMod val="50000"/>
                  </a:srgbClr>
                </a:solidFill>
                <a:latin typeface="Perpetua" panose="02020502060401020303" pitchFamily="18" charset="0"/>
              </a:rPr>
            </a:br>
            <a:r>
              <a:rPr lang="de-DE" sz="2000" b="1" dirty="0">
                <a:solidFill>
                  <a:srgbClr val="A5A5A5">
                    <a:lumMod val="50000"/>
                  </a:srgbClr>
                </a:solidFill>
                <a:latin typeface="Perpetua" panose="02020502060401020303" pitchFamily="18" charset="0"/>
              </a:rPr>
              <a:t>Intensivierung durch Gemeinschafts-nutzung</a:t>
            </a:r>
          </a:p>
        </p:txBody>
      </p:sp>
      <p:sp>
        <p:nvSpPr>
          <p:cNvPr id="2" name="Titel 1"/>
          <p:cNvSpPr>
            <a:spLocks noGrp="1"/>
          </p:cNvSpPr>
          <p:nvPr>
            <p:ph type="title"/>
          </p:nvPr>
        </p:nvSpPr>
        <p:spPr>
          <a:xfrm>
            <a:off x="1225063" y="1062226"/>
            <a:ext cx="9601196" cy="1303867"/>
          </a:xfrm>
        </p:spPr>
        <p:txBody>
          <a:bodyPr/>
          <a:lstStyle/>
          <a:p>
            <a:r>
              <a:rPr lang="de-DE" dirty="0"/>
              <a:t>Wege aus der Verschwendung</a:t>
            </a:r>
            <a:endParaRPr lang="en-GB" dirty="0"/>
          </a:p>
        </p:txBody>
      </p:sp>
    </p:spTree>
    <p:extLst>
      <p:ext uri="{BB962C8B-B14F-4D97-AF65-F5344CB8AC3E}">
        <p14:creationId xmlns:p14="http://schemas.microsoft.com/office/powerpoint/2010/main" val="3952507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a:t>Aufgabe 2</a:t>
            </a:r>
          </a:p>
        </p:txBody>
      </p:sp>
      <p:sp>
        <p:nvSpPr>
          <p:cNvPr id="3" name="Inhaltsplatzhalter 2"/>
          <p:cNvSpPr>
            <a:spLocks noGrp="1"/>
          </p:cNvSpPr>
          <p:nvPr>
            <p:ph idx="1"/>
          </p:nvPr>
        </p:nvSpPr>
        <p:spPr/>
        <p:txBody>
          <a:bodyPr/>
          <a:lstStyle/>
          <a:p>
            <a:pPr marL="0" indent="0">
              <a:buNone/>
            </a:pPr>
            <a:r>
              <a:rPr lang="de-DE" dirty="0"/>
              <a:t>Bereitet eine Kurzpräsentation vor! Wählt Folien aus, die ihr nutzen wollt, stellt sie neu zusammen oder verändert sie. Die Präsentation sollte nicht länger als 10 Minuten sein. Legt fest, wer welche Folie kommentiert oder erklärt! Jeder sollte etwas beitragen. Ihr könnt auch die Ergebnisse eurer eigenen Suche nach Beispielen für Obsoleszenz einfließen lassen. Stellt eure Vorschläge zur Vermeidung von Obsoleszenz vor! Nutzt die Vorschläge auf der folgenden Folie!</a:t>
            </a:r>
          </a:p>
          <a:p>
            <a:endParaRPr lang="de-DE" dirty="0"/>
          </a:p>
        </p:txBody>
      </p:sp>
    </p:spTree>
    <p:extLst>
      <p:ext uri="{BB962C8B-B14F-4D97-AF65-F5344CB8AC3E}">
        <p14:creationId xmlns:p14="http://schemas.microsoft.com/office/powerpoint/2010/main" val="3922424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p:txBody>
          <a:bodyPr/>
          <a:lstStyle/>
          <a:p>
            <a:pPr algn="ctr"/>
            <a:r>
              <a:rPr lang="de-DE" b="1" dirty="0"/>
              <a:t>Gestaltet selbst eine Folie!</a:t>
            </a:r>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4440469" y="2434197"/>
            <a:ext cx="2261062" cy="3495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322" y="2132859"/>
            <a:ext cx="3676816" cy="2956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hteck 1"/>
          <p:cNvSpPr/>
          <p:nvPr/>
        </p:nvSpPr>
        <p:spPr>
          <a:xfrm>
            <a:off x="7662547" y="5217982"/>
            <a:ext cx="1063284" cy="106847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Ellipse 2"/>
          <p:cNvSpPr/>
          <p:nvPr/>
        </p:nvSpPr>
        <p:spPr>
          <a:xfrm>
            <a:off x="8386229" y="3094164"/>
            <a:ext cx="2090057" cy="1763486"/>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258802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dirty="0">
                <a:effectLst/>
              </a:rPr>
              <a:t>Obsoleszenz – was </a:t>
            </a:r>
            <a:r>
              <a:rPr lang="de-DE" dirty="0"/>
              <a:t>ist</a:t>
            </a:r>
            <a:r>
              <a:rPr lang="de-DE" dirty="0">
                <a:effectLst/>
              </a:rPr>
              <a:t> das?</a:t>
            </a:r>
            <a:br>
              <a:rPr lang="de-DE" dirty="0">
                <a:effectLst/>
              </a:rPr>
            </a:br>
            <a:endParaRPr lang="de-DE" dirty="0"/>
          </a:p>
        </p:txBody>
      </p:sp>
      <p:sp>
        <p:nvSpPr>
          <p:cNvPr id="3" name="Inhaltsplatzhalter 2"/>
          <p:cNvSpPr>
            <a:spLocks noGrp="1"/>
          </p:cNvSpPr>
          <p:nvPr>
            <p:ph idx="1"/>
          </p:nvPr>
        </p:nvSpPr>
        <p:spPr/>
        <p:txBody>
          <a:bodyPr>
            <a:normAutofit/>
          </a:bodyPr>
          <a:lstStyle/>
          <a:p>
            <a:pPr marL="0" indent="0">
              <a:buNone/>
            </a:pPr>
            <a:endParaRPr lang="de-DE" b="1" dirty="0"/>
          </a:p>
          <a:p>
            <a:pPr marL="0" indent="0">
              <a:buNone/>
            </a:pPr>
            <a:r>
              <a:rPr lang="de-DE" dirty="0"/>
              <a:t>Schaut euch zunächst folgendes Video an!</a:t>
            </a:r>
          </a:p>
          <a:p>
            <a:pPr marL="0" indent="0">
              <a:buNone/>
            </a:pPr>
            <a:r>
              <a:rPr lang="de-DE" dirty="0">
                <a:hlinkClick r:id="rId2"/>
              </a:rPr>
              <a:t>https://www.youtube.com/watch?v=0YQCIB5WJ4Q</a:t>
            </a:r>
            <a:r>
              <a:rPr lang="de-DE" dirty="0"/>
              <a:t> (08:28)</a:t>
            </a:r>
          </a:p>
          <a:p>
            <a:pPr marL="0" indent="0">
              <a:buNone/>
            </a:pPr>
            <a:r>
              <a:rPr lang="de-DE" b="1" dirty="0"/>
              <a:t>Obsoleszenz</a:t>
            </a:r>
            <a:r>
              <a:rPr lang="de-DE" dirty="0"/>
              <a:t> bedeutet, dass ein Gegenstand sich abgenutzt hat, alt geworden oder aus der Mode gekommen ist. Er hat damit an Wert oder Ansehen verloren. Dies kann auf natürliche oder künstlich beeinflusste Art geschehen sein. </a:t>
            </a:r>
          </a:p>
          <a:p>
            <a:pPr marL="0" indent="0">
              <a:buNone/>
            </a:pPr>
            <a:r>
              <a:rPr lang="de-DE" dirty="0"/>
              <a:t>Es gibt verschiedene Formen der Obsoleszenz.</a:t>
            </a:r>
          </a:p>
          <a:p>
            <a:endParaRPr lang="de-DE" dirty="0"/>
          </a:p>
        </p:txBody>
      </p:sp>
    </p:spTree>
    <p:extLst>
      <p:ext uri="{BB962C8B-B14F-4D97-AF65-F5344CB8AC3E}">
        <p14:creationId xmlns:p14="http://schemas.microsoft.com/office/powerpoint/2010/main" val="4017405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ieren 2"/>
          <p:cNvGrpSpPr/>
          <p:nvPr/>
        </p:nvGrpSpPr>
        <p:grpSpPr>
          <a:xfrm>
            <a:off x="2578685" y="1869830"/>
            <a:ext cx="7194576" cy="4261339"/>
            <a:chOff x="860148" y="689540"/>
            <a:chExt cx="10020743" cy="5858693"/>
          </a:xfrm>
        </p:grpSpPr>
        <p:sp>
          <p:nvSpPr>
            <p:cNvPr id="7" name="Ellipse 6"/>
            <p:cNvSpPr/>
            <p:nvPr/>
          </p:nvSpPr>
          <p:spPr>
            <a:xfrm>
              <a:off x="6615332" y="689540"/>
              <a:ext cx="2664296" cy="2560722"/>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b="1" dirty="0">
                  <a:solidFill>
                    <a:srgbClr val="A5A5A5">
                      <a:lumMod val="50000"/>
                    </a:srgbClr>
                  </a:solidFill>
                  <a:latin typeface="Perpetua" panose="02020502060401020303" pitchFamily="18" charset="0"/>
                </a:rPr>
                <a:t>Geplanter Mehr-verbrauch</a:t>
              </a:r>
            </a:p>
          </p:txBody>
        </p:sp>
        <p:sp>
          <p:nvSpPr>
            <p:cNvPr id="8" name="Ellipse 7"/>
            <p:cNvSpPr/>
            <p:nvPr/>
          </p:nvSpPr>
          <p:spPr>
            <a:xfrm>
              <a:off x="5101412" y="2083849"/>
              <a:ext cx="2736304" cy="2632730"/>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rgbClr val="A5A5A5">
                      <a:lumMod val="50000"/>
                    </a:srgbClr>
                  </a:solidFill>
                  <a:latin typeface="Perpetua" panose="02020502060401020303" pitchFamily="18" charset="0"/>
                </a:rPr>
                <a:t>Geplante Obsoleszenz</a:t>
              </a:r>
            </a:p>
          </p:txBody>
        </p:sp>
        <p:sp>
          <p:nvSpPr>
            <p:cNvPr id="5" name="Ellipse 4"/>
            <p:cNvSpPr/>
            <p:nvPr/>
          </p:nvSpPr>
          <p:spPr>
            <a:xfrm>
              <a:off x="860148" y="926163"/>
              <a:ext cx="2592288" cy="2657525"/>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b="1" dirty="0">
                  <a:solidFill>
                    <a:srgbClr val="A5A5A5">
                      <a:lumMod val="50000"/>
                    </a:srgbClr>
                  </a:solidFill>
                  <a:latin typeface="Perpetua" panose="02020502060401020303" pitchFamily="18" charset="0"/>
                </a:rPr>
                <a:t>Psychische Obsoleszenz</a:t>
              </a:r>
            </a:p>
          </p:txBody>
        </p:sp>
        <p:sp>
          <p:nvSpPr>
            <p:cNvPr id="10" name="Ellipse 9"/>
            <p:cNvSpPr/>
            <p:nvPr/>
          </p:nvSpPr>
          <p:spPr>
            <a:xfrm>
              <a:off x="1780592" y="3831926"/>
              <a:ext cx="2808312" cy="2568874"/>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rgbClr val="A5A5A5">
                      <a:lumMod val="50000"/>
                    </a:srgbClr>
                  </a:solidFill>
                  <a:latin typeface="Perpetua" panose="02020502060401020303" pitchFamily="18" charset="0"/>
                </a:rPr>
                <a:t>Funktionelle Obsoleszenz</a:t>
              </a:r>
            </a:p>
          </p:txBody>
        </p:sp>
        <p:sp>
          <p:nvSpPr>
            <p:cNvPr id="11" name="Ellipse 10"/>
            <p:cNvSpPr/>
            <p:nvPr/>
          </p:nvSpPr>
          <p:spPr>
            <a:xfrm>
              <a:off x="2956182" y="1588396"/>
              <a:ext cx="2592288" cy="2657525"/>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b="1" dirty="0">
                  <a:solidFill>
                    <a:srgbClr val="A5A5A5">
                      <a:lumMod val="50000"/>
                    </a:srgbClr>
                  </a:solidFill>
                  <a:latin typeface="Perpetua" panose="02020502060401020303" pitchFamily="18" charset="0"/>
                </a:rPr>
                <a:t>Billigend in Kauf genommene Obsoleszenz</a:t>
              </a:r>
            </a:p>
          </p:txBody>
        </p:sp>
        <p:sp>
          <p:nvSpPr>
            <p:cNvPr id="12" name="Ellipse 11"/>
            <p:cNvSpPr/>
            <p:nvPr/>
          </p:nvSpPr>
          <p:spPr>
            <a:xfrm>
              <a:off x="7693700" y="2365416"/>
              <a:ext cx="3187191" cy="299161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b="1" dirty="0">
                  <a:solidFill>
                    <a:srgbClr val="A5A5A5">
                      <a:lumMod val="50000"/>
                    </a:srgbClr>
                  </a:solidFill>
                  <a:latin typeface="Perpetua" panose="02020502060401020303" pitchFamily="18" charset="0"/>
                </a:rPr>
                <a:t>Eingeschränkte Reparierbarkeit</a:t>
              </a:r>
            </a:p>
          </p:txBody>
        </p:sp>
        <p:sp>
          <p:nvSpPr>
            <p:cNvPr id="14" name="Ellipse 13"/>
            <p:cNvSpPr/>
            <p:nvPr/>
          </p:nvSpPr>
          <p:spPr>
            <a:xfrm>
              <a:off x="5717040" y="3890708"/>
              <a:ext cx="2592288" cy="2657525"/>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400" b="1" dirty="0">
                  <a:solidFill>
                    <a:srgbClr val="A5A5A5">
                      <a:lumMod val="50000"/>
                    </a:srgbClr>
                  </a:solidFill>
                  <a:latin typeface="Perpetua" panose="02020502060401020303" pitchFamily="18" charset="0"/>
                </a:rPr>
                <a:t>Ökonomische</a:t>
              </a:r>
              <a:endParaRPr lang="de-DE" sz="1600" b="1" dirty="0">
                <a:solidFill>
                  <a:srgbClr val="A5A5A5">
                    <a:lumMod val="50000"/>
                  </a:srgbClr>
                </a:solidFill>
                <a:latin typeface="Perpetua" panose="02020502060401020303" pitchFamily="18" charset="0"/>
              </a:endParaRPr>
            </a:p>
            <a:p>
              <a:pPr algn="ctr">
                <a:defRPr/>
              </a:pPr>
              <a:r>
                <a:rPr lang="de-DE" sz="1600" b="1" dirty="0">
                  <a:solidFill>
                    <a:srgbClr val="A5A5A5">
                      <a:lumMod val="50000"/>
                    </a:srgbClr>
                  </a:solidFill>
                  <a:latin typeface="Perpetua" panose="02020502060401020303" pitchFamily="18" charset="0"/>
                </a:rPr>
                <a:t>Obsoleszenz </a:t>
              </a:r>
            </a:p>
          </p:txBody>
        </p:sp>
      </p:grpSp>
      <p:sp>
        <p:nvSpPr>
          <p:cNvPr id="9" name="Titel 8"/>
          <p:cNvSpPr>
            <a:spLocks noGrp="1"/>
          </p:cNvSpPr>
          <p:nvPr>
            <p:ph type="title"/>
          </p:nvPr>
        </p:nvSpPr>
        <p:spPr>
          <a:xfrm>
            <a:off x="644008" y="128594"/>
            <a:ext cx="9601196" cy="1303867"/>
          </a:xfrm>
        </p:spPr>
        <p:txBody>
          <a:bodyPr/>
          <a:lstStyle/>
          <a:p>
            <a:r>
              <a:rPr lang="de-DE" dirty="0"/>
              <a:t>Formen der Obsoleszenz</a:t>
            </a:r>
            <a:endParaRPr lang="en-GB" dirty="0"/>
          </a:p>
        </p:txBody>
      </p:sp>
    </p:spTree>
    <p:extLst>
      <p:ext uri="{BB962C8B-B14F-4D97-AF65-F5344CB8AC3E}">
        <p14:creationId xmlns:p14="http://schemas.microsoft.com/office/powerpoint/2010/main" val="2427509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667000" y="1664677"/>
            <a:ext cx="6834554" cy="1853711"/>
          </a:xfrm>
        </p:spPr>
        <p:txBody>
          <a:bodyPr>
            <a:noAutofit/>
          </a:bodyPr>
          <a:lstStyle/>
          <a:p>
            <a:r>
              <a:rPr lang="de-DE" sz="4000" dirty="0"/>
              <a:t>Funktionelle Obsoleszenz</a:t>
            </a:r>
            <a:br>
              <a:rPr lang="de-DE" sz="4000" dirty="0"/>
            </a:br>
            <a:r>
              <a:rPr lang="de-DE" sz="4000" dirty="0"/>
              <a:t>Geplanter Mehrverbrauch</a:t>
            </a:r>
            <a:br>
              <a:rPr lang="de-DE" sz="4000" dirty="0"/>
            </a:br>
            <a:r>
              <a:rPr lang="de-DE" sz="4000" dirty="0"/>
              <a:t>Ökonomische Obsoleszenz</a:t>
            </a:r>
          </a:p>
        </p:txBody>
      </p:sp>
    </p:spTree>
    <p:extLst>
      <p:ext uri="{BB962C8B-B14F-4D97-AF65-F5344CB8AC3E}">
        <p14:creationId xmlns:p14="http://schemas.microsoft.com/office/powerpoint/2010/main" val="1675757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800" dirty="0"/>
              <a:t>Aufgabe 1</a:t>
            </a:r>
          </a:p>
        </p:txBody>
      </p:sp>
      <p:sp>
        <p:nvSpPr>
          <p:cNvPr id="3" name="Inhaltsplatzhalter 2"/>
          <p:cNvSpPr>
            <a:spLocks noGrp="1"/>
          </p:cNvSpPr>
          <p:nvPr>
            <p:ph idx="1"/>
          </p:nvPr>
        </p:nvSpPr>
        <p:spPr/>
        <p:txBody>
          <a:bodyPr>
            <a:normAutofit/>
          </a:bodyPr>
          <a:lstStyle/>
          <a:p>
            <a:pPr marL="228600" lvl="0" indent="-228600">
              <a:lnSpc>
                <a:spcPct val="90000"/>
              </a:lnSpc>
              <a:spcBef>
                <a:spcPts val="1000"/>
              </a:spcBef>
            </a:pPr>
            <a:r>
              <a:rPr lang="de-DE" dirty="0">
                <a:solidFill>
                  <a:prstClr val="black"/>
                </a:solidFill>
              </a:rPr>
              <a:t>Welt der Wunder: </a:t>
            </a:r>
            <a:r>
              <a:rPr lang="de-DE" dirty="0">
                <a:solidFill>
                  <a:prstClr val="black"/>
                </a:solidFill>
                <a:hlinkClick r:id="rId2"/>
              </a:rPr>
              <a:t>https://www.youtube.com/watch?v=EiH4Dh2jSWc</a:t>
            </a:r>
            <a:r>
              <a:rPr lang="de-DE" dirty="0">
                <a:solidFill>
                  <a:prstClr val="black"/>
                </a:solidFill>
              </a:rPr>
              <a:t> (11:32)</a:t>
            </a:r>
          </a:p>
          <a:p>
            <a:pPr marL="228600" lvl="0" indent="-228600">
              <a:lnSpc>
                <a:spcPct val="90000"/>
              </a:lnSpc>
              <a:spcBef>
                <a:spcPts val="1000"/>
              </a:spcBef>
            </a:pPr>
            <a:r>
              <a:rPr lang="de-DE" dirty="0">
                <a:solidFill>
                  <a:prstClr val="black"/>
                </a:solidFill>
              </a:rPr>
              <a:t>Schaut euch das Video an!</a:t>
            </a:r>
          </a:p>
          <a:p>
            <a:pPr marL="228600" lvl="0" indent="-228600">
              <a:lnSpc>
                <a:spcPct val="90000"/>
              </a:lnSpc>
              <a:spcBef>
                <a:spcPts val="1000"/>
              </a:spcBef>
            </a:pPr>
            <a:r>
              <a:rPr lang="de-DE" dirty="0">
                <a:solidFill>
                  <a:prstClr val="black"/>
                </a:solidFill>
              </a:rPr>
              <a:t>Findet Beispiele für die funktionelle Obsoleszenz.</a:t>
            </a:r>
          </a:p>
          <a:p>
            <a:pPr marL="228600" lvl="0" indent="-228600">
              <a:lnSpc>
                <a:spcPct val="90000"/>
              </a:lnSpc>
              <a:spcBef>
                <a:spcPts val="1000"/>
              </a:spcBef>
            </a:pPr>
            <a:r>
              <a:rPr lang="de-DE" dirty="0">
                <a:solidFill>
                  <a:prstClr val="black"/>
                </a:solidFill>
              </a:rPr>
              <a:t>Auf den folgenden Folien findet ihr kurze Erklärungen zu einer weiteren Form der Obsoleszenz - der des geplanten Mehrverbrauchs. Findet auch hierfür Beispiele.</a:t>
            </a:r>
          </a:p>
          <a:p>
            <a:pPr marL="228600" indent="-228600">
              <a:lnSpc>
                <a:spcPct val="90000"/>
              </a:lnSpc>
              <a:spcBef>
                <a:spcPts val="1000"/>
              </a:spcBef>
            </a:pPr>
            <a:r>
              <a:rPr lang="de-DE" dirty="0">
                <a:solidFill>
                  <a:prstClr val="black"/>
                </a:solidFill>
              </a:rPr>
              <a:t>Auch für die ökonomische Obsoleszenz lassen sich Beispiele finden. Notiert sie!</a:t>
            </a:r>
          </a:p>
          <a:p>
            <a:pPr marL="0" lvl="0" indent="0">
              <a:lnSpc>
                <a:spcPct val="90000"/>
              </a:lnSpc>
              <a:spcBef>
                <a:spcPts val="1000"/>
              </a:spcBef>
              <a:buNone/>
            </a:pPr>
            <a:endParaRPr lang="de-DE" sz="2600" dirty="0">
              <a:solidFill>
                <a:prstClr val="black"/>
              </a:solidFill>
            </a:endParaRPr>
          </a:p>
        </p:txBody>
      </p:sp>
    </p:spTree>
    <p:extLst>
      <p:ext uri="{BB962C8B-B14F-4D97-AF65-F5344CB8AC3E}">
        <p14:creationId xmlns:p14="http://schemas.microsoft.com/office/powerpoint/2010/main" val="4094020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DE" b="1" dirty="0"/>
            </a:br>
            <a:r>
              <a:rPr lang="de-DE" b="1" dirty="0"/>
              <a:t>Funktionelle Obsoleszenz</a:t>
            </a:r>
            <a:br>
              <a:rPr lang="de-DE" b="1" dirty="0"/>
            </a:br>
            <a:endParaRPr lang="de-DE" dirty="0"/>
          </a:p>
        </p:txBody>
      </p:sp>
      <p:sp>
        <p:nvSpPr>
          <p:cNvPr id="3" name="Inhaltsplatzhalter 2"/>
          <p:cNvSpPr>
            <a:spLocks noGrp="1"/>
          </p:cNvSpPr>
          <p:nvPr>
            <p:ph idx="1"/>
          </p:nvPr>
        </p:nvSpPr>
        <p:spPr/>
        <p:txBody>
          <a:bodyPr>
            <a:normAutofit/>
          </a:bodyPr>
          <a:lstStyle/>
          <a:p>
            <a:pPr marL="0" indent="0">
              <a:buNone/>
            </a:pPr>
            <a:r>
              <a:rPr lang="de-DE" dirty="0"/>
              <a:t>Aktuell genutzte, noch einwandfrei funktionierende Produkte werden durch Nachfolgevarianten ersetzt, die eine höhere Leistung oder erweiterte Funktionen aufweisen. Häufig werden Geräte funktionell </a:t>
            </a:r>
            <a:r>
              <a:rPr lang="de-DE" dirty="0" err="1"/>
              <a:t>obsoleszent</a:t>
            </a:r>
            <a:r>
              <a:rPr lang="de-DE" dirty="0"/>
              <a:t>, wenn sie mit anderen Geräten nicht mehr kompatibel sind. Das heißt, dass die beiden Produkte technisch nicht zusammen passen. Beispielsweise werden Buchsen geändert oder mit dem neuen Betriebssystem lässt sich ein bestimmter Treiber nicht mehr installieren.</a:t>
            </a:r>
          </a:p>
          <a:p>
            <a:endParaRPr lang="de-DE" dirty="0"/>
          </a:p>
        </p:txBody>
      </p:sp>
    </p:spTree>
    <p:extLst>
      <p:ext uri="{BB962C8B-B14F-4D97-AF65-F5344CB8AC3E}">
        <p14:creationId xmlns:p14="http://schemas.microsoft.com/office/powerpoint/2010/main" val="4101720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DE" b="1" dirty="0"/>
            </a:br>
            <a:r>
              <a:rPr lang="de-DE" b="1" dirty="0"/>
              <a:t>Geplanter Mehrverbrauch</a:t>
            </a:r>
            <a:br>
              <a:rPr lang="de-DE" b="1" dirty="0"/>
            </a:br>
            <a:endParaRPr lang="de-DE" dirty="0"/>
          </a:p>
        </p:txBody>
      </p:sp>
      <p:sp>
        <p:nvSpPr>
          <p:cNvPr id="3" name="Inhaltsplatzhalter 2"/>
          <p:cNvSpPr>
            <a:spLocks noGrp="1"/>
          </p:cNvSpPr>
          <p:nvPr>
            <p:ph idx="1"/>
          </p:nvPr>
        </p:nvSpPr>
        <p:spPr/>
        <p:txBody>
          <a:bodyPr>
            <a:normAutofit/>
          </a:bodyPr>
          <a:lstStyle/>
          <a:p>
            <a:pPr marL="0" indent="0">
              <a:buNone/>
            </a:pPr>
            <a:r>
              <a:rPr lang="de-DE" dirty="0"/>
              <a:t>Wie lässt sich der Verbrauch erhöhen, wenn das Produkt keinem Verschleiß unterliegt, weil es ein Verbrauchsgut ist? </a:t>
            </a:r>
          </a:p>
          <a:p>
            <a:pPr marL="0" indent="0">
              <a:buNone/>
            </a:pPr>
            <a:r>
              <a:rPr lang="de-DE" dirty="0"/>
              <a:t>Hier hat die Industrie andere Tricks. Große Öffnungen sorgen für mehr Verbrauch als nötig, viele Flaschen und Tuben lassen sich nicht vollständig entleeren. Auch bei der Portionierung und Verpackung vieler Kosmetikartikeln lässt sich ein geplanter Mehrverbrauch beobachten. </a:t>
            </a:r>
          </a:p>
          <a:p>
            <a:pPr marL="0" indent="0">
              <a:buNone/>
            </a:pPr>
            <a:r>
              <a:rPr lang="de-DE" dirty="0"/>
              <a:t>Frühzeitige Verschleißanzeigen bei technischen Geräten und Autos führen zu einem Austausch der Bauteile, obwohl sie noch funktionieren. </a:t>
            </a:r>
          </a:p>
        </p:txBody>
      </p:sp>
    </p:spTree>
    <p:extLst>
      <p:ext uri="{BB962C8B-B14F-4D97-AF65-F5344CB8AC3E}">
        <p14:creationId xmlns:p14="http://schemas.microsoft.com/office/powerpoint/2010/main" val="374161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DE" b="1" dirty="0"/>
            </a:br>
            <a:r>
              <a:rPr lang="de-DE" b="1" dirty="0"/>
              <a:t>Ökonomische Obsoleszenz</a:t>
            </a:r>
            <a:br>
              <a:rPr lang="de-DE" b="1" dirty="0"/>
            </a:br>
            <a:endParaRPr lang="de-DE" dirty="0"/>
          </a:p>
        </p:txBody>
      </p:sp>
      <p:sp>
        <p:nvSpPr>
          <p:cNvPr id="3" name="Inhaltsplatzhalter 2"/>
          <p:cNvSpPr>
            <a:spLocks noGrp="1"/>
          </p:cNvSpPr>
          <p:nvPr>
            <p:ph idx="1"/>
          </p:nvPr>
        </p:nvSpPr>
        <p:spPr/>
        <p:txBody>
          <a:bodyPr>
            <a:normAutofit/>
          </a:bodyPr>
          <a:lstStyle/>
          <a:p>
            <a:pPr marL="0" indent="0">
              <a:buNone/>
            </a:pPr>
            <a:r>
              <a:rPr lang="de-DE" dirty="0"/>
              <a:t>Wer kennt das nicht: Ein Produkt kann repariert werden, die Reparatur ist aber teurer als eine Neuanschaffung. </a:t>
            </a:r>
          </a:p>
          <a:p>
            <a:pPr marL="0" indent="0">
              <a:buNone/>
            </a:pPr>
            <a:r>
              <a:rPr lang="de-DE" dirty="0"/>
              <a:t>Wenn sich also eine Reparatur wirtschaftlich nicht lohnt, spricht man von ökonomischer Obsoleszenz. Hier spielt die Frage eine Rolle, wie reparaturfreundlich die Produkte konstruiert sind. Aber auch die häufig sehr hohen Kosten für Ersatzteile und Lohnkosten machen die Reparatur unrentabel. </a:t>
            </a:r>
            <a:r>
              <a:rPr lang="de-DE" dirty="0">
                <a:solidFill>
                  <a:srgbClr val="000000"/>
                </a:solidFill>
                <a:ea typeface="Calibri" panose="020F0502020204030204" pitchFamily="34" charset="0"/>
                <a:cs typeface="Arial" panose="020B0604020202020204" pitchFamily="34" charset="0"/>
              </a:rPr>
              <a:t>Wenn zusätzlich die Preise für ein Produkt fallen, übersteigen die Kosten für eine Reparatur häufig die eines Neukaufs.</a:t>
            </a:r>
            <a:endParaRPr lang="de-DE" dirty="0"/>
          </a:p>
        </p:txBody>
      </p:sp>
    </p:spTree>
    <p:extLst>
      <p:ext uri="{BB962C8B-B14F-4D97-AF65-F5344CB8AC3E}">
        <p14:creationId xmlns:p14="http://schemas.microsoft.com/office/powerpoint/2010/main" val="1522720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684585" y="1852246"/>
            <a:ext cx="6811107" cy="1693985"/>
          </a:xfrm>
        </p:spPr>
        <p:txBody>
          <a:bodyPr>
            <a:normAutofit fontScale="90000"/>
          </a:bodyPr>
          <a:lstStyle/>
          <a:p>
            <a:r>
              <a:rPr lang="de-DE" dirty="0"/>
              <a:t> Funktionelle Obsoleszenz</a:t>
            </a:r>
            <a:br>
              <a:rPr lang="de-DE" dirty="0"/>
            </a:br>
            <a:r>
              <a:rPr lang="de-DE" dirty="0"/>
              <a:t>Zweiter Teil</a:t>
            </a:r>
          </a:p>
        </p:txBody>
      </p:sp>
    </p:spTree>
    <p:extLst>
      <p:ext uri="{BB962C8B-B14F-4D97-AF65-F5344CB8AC3E}">
        <p14:creationId xmlns:p14="http://schemas.microsoft.com/office/powerpoint/2010/main" val="2712660001"/>
      </p:ext>
    </p:extLst>
  </p:cSld>
  <p:clrMapOvr>
    <a:masterClrMapping/>
  </p:clrMapOvr>
</p:sld>
</file>

<file path=ppt/theme/theme1.xml><?xml version="1.0" encoding="utf-8"?>
<a:theme xmlns:a="http://schemas.openxmlformats.org/drawingml/2006/main" name="Aussicht">
  <a:themeElements>
    <a:clrScheme name="Aussicht">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Aussicht">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sicht">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TM03457515[[fn=Aussicht]]</Template>
  <TotalTime>0</TotalTime>
  <Words>605</Words>
  <Application>Microsoft Office PowerPoint</Application>
  <PresentationFormat>Breitbild</PresentationFormat>
  <Paragraphs>54</Paragraphs>
  <Slides>13</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Arial</vt:lpstr>
      <vt:lpstr>Calibri</vt:lpstr>
      <vt:lpstr>Century Schoolbook</vt:lpstr>
      <vt:lpstr>Perpetua</vt:lpstr>
      <vt:lpstr>Wingdings 2</vt:lpstr>
      <vt:lpstr>Aussicht</vt:lpstr>
      <vt:lpstr>Funktionelle Obsoleszenz</vt:lpstr>
      <vt:lpstr>Obsoleszenz – was ist das? </vt:lpstr>
      <vt:lpstr>Formen der Obsoleszenz</vt:lpstr>
      <vt:lpstr>Funktionelle Obsoleszenz Geplanter Mehrverbrauch Ökonomische Obsoleszenz</vt:lpstr>
      <vt:lpstr>Aufgabe 1</vt:lpstr>
      <vt:lpstr> Funktionelle Obsoleszenz </vt:lpstr>
      <vt:lpstr> Geplanter Mehrverbrauch </vt:lpstr>
      <vt:lpstr> Ökonomische Obsoleszenz </vt:lpstr>
      <vt:lpstr> Funktionelle Obsoleszenz Zweiter Teil</vt:lpstr>
      <vt:lpstr>Tipps und Tricks gegen die Obsoleszenz</vt:lpstr>
      <vt:lpstr>Wege aus der Verschwendung</vt:lpstr>
      <vt:lpstr>Aufgabe 2</vt:lpstr>
      <vt:lpstr>Gestaltet selbst eine Folie!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Katharina Dutz</dc:creator>
  <cp:lastModifiedBy>Helmer Wegner</cp:lastModifiedBy>
  <cp:revision>47</cp:revision>
  <dcterms:created xsi:type="dcterms:W3CDTF">2016-08-26T10:53:36Z</dcterms:created>
  <dcterms:modified xsi:type="dcterms:W3CDTF">2019-09-21T14:38:36Z</dcterms:modified>
</cp:coreProperties>
</file>