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65" r:id="rId4"/>
    <p:sldId id="266" r:id="rId5"/>
    <p:sldId id="270" r:id="rId6"/>
    <p:sldId id="271" r:id="rId7"/>
    <p:sldId id="272" r:id="rId8"/>
    <p:sldId id="273" r:id="rId9"/>
    <p:sldId id="269" r:id="rId10"/>
    <p:sldId id="268" r:id="rId11"/>
    <p:sldId id="274" r:id="rId12"/>
    <p:sldId id="275" r:id="rId13"/>
    <p:sldId id="276" r:id="rId14"/>
    <p:sldId id="277" r:id="rId15"/>
    <p:sldId id="278" r:id="rId16"/>
    <p:sldId id="280" r:id="rId17"/>
    <p:sldId id="279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5B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0800" autoAdjust="0"/>
  </p:normalViewPr>
  <p:slideViewPr>
    <p:cSldViewPr snapToGrid="0">
      <p:cViewPr varScale="1">
        <p:scale>
          <a:sx n="133" d="100"/>
          <a:sy n="133" d="100"/>
        </p:scale>
        <p:origin x="1372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D47B90-3EF3-4E2D-987E-AF16CAADADB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69D35-E0A3-413C-9628-67D47C02817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5254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69D35-E0A3-413C-9628-67D47C02817A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19091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69D35-E0A3-413C-9628-67D47C02817A}" type="slidenum">
              <a:rPr lang="de-DE" smtClean="0"/>
              <a:t>15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08247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69D35-E0A3-413C-9628-67D47C02817A}" type="slidenum">
              <a:rPr lang="de-DE" smtClean="0"/>
              <a:t>16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7235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269D35-E0A3-413C-9628-67D47C02817A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804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62309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98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91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303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5152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4386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9081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89687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492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2187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68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96DAF-792A-4AE4-9693-D5E33C407A38}" type="datetimeFigureOut">
              <a:rPr lang="de-DE" smtClean="0"/>
              <a:t>07.10.2019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3783-9143-4CC0-91D5-920D7A454FD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0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erstemann.name/misc/doktorarbeit/insthaltung.p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949190"/>
          </a:xfrm>
          <a:solidFill>
            <a:srgbClr val="65BEC0"/>
          </a:solidFill>
        </p:spPr>
        <p:txBody>
          <a:bodyPr/>
          <a:lstStyle/>
          <a:p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Reparatur im Technikunterricht</a:t>
            </a:r>
            <a:b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b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</a:br>
            <a:endParaRPr lang="de-DE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5269230"/>
            <a:ext cx="9144000" cy="1588770"/>
          </a:xfrm>
        </p:spPr>
        <p:txBody>
          <a:bodyPr/>
          <a:lstStyle/>
          <a:p>
            <a:endParaRPr lang="de-DE" b="1" dirty="0">
              <a:solidFill>
                <a:srgbClr val="65BEC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r>
              <a:rPr lang="de-DE" b="1" dirty="0">
                <a:solidFill>
                  <a:srgbClr val="65BEC0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Die Instandhaltung nach Din 31051</a:t>
            </a:r>
          </a:p>
          <a:p>
            <a:endParaRPr lang="de-DE" b="1" dirty="0">
              <a:solidFill>
                <a:srgbClr val="65BEC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endParaRPr lang="de-DE" b="1" dirty="0">
              <a:solidFill>
                <a:srgbClr val="65BEC0"/>
              </a:solidFill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9151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Ziele der Instandhaltung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 fontScale="85000" lnSpcReduction="20000"/>
          </a:bodyPr>
          <a:lstStyle/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Erhöhung und optimale Nutzung der Lebensdauer von Anlagen und Maschinen (Betrachtungseinheiten)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Verbesserung der Betriebssicherheit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Erhöhung der Anlagenverfügbarkeit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Optimierung von Betriebsabläufen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Reduzierung von Störungen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Vorausschauende Planung von Kosten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endParaRPr lang="de-DE" sz="27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endParaRPr lang="de-DE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647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Strategien der Instandhaltung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 fontScale="92500"/>
          </a:bodyPr>
          <a:lstStyle/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In der heutigen Instandhaltung werden unterschiedliche Strategien genutzt: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Schadensabhängige Instandhaltungsstrategie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Vorbeugende Instandhaltungsstrategie</a:t>
            </a:r>
          </a:p>
          <a:p>
            <a:pPr marL="685800" lvl="2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vorausbestimmte Instandhaltung</a:t>
            </a:r>
          </a:p>
          <a:p>
            <a:pPr marL="685800" lvl="2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zustandsorientierte Instandhaltung</a:t>
            </a:r>
          </a:p>
          <a:p>
            <a:pPr marL="685800" lvl="2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prospektive Instandhaltung</a:t>
            </a:r>
          </a:p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endParaRPr lang="de-DE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538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Strategien der Instandhaltung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/>
          </a:bodyPr>
          <a:lstStyle/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Schadensabhängige Instandhaltungsstrategie: 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keinerlei vorbeugende Instandhaltung 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Ausfall wird in Kauf genommen 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Fehler werden beim Auftreten behoben</a:t>
            </a:r>
          </a:p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Ein typisches Beispiel ist der Tausch von Lampen nach Defekt.</a:t>
            </a:r>
          </a:p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endParaRPr lang="de-DE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862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Strategien der Instandhaltung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/>
          </a:bodyPr>
          <a:lstStyle/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Vorausbestimmte Instandhaltung: 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Vorbeugende Maßnahmen werden durchgeführt</a:t>
            </a:r>
          </a:p>
          <a:p>
            <a:pPr marL="685800" lvl="2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Diese Aktivitäten können zum einen zeitbasiert sein</a:t>
            </a:r>
          </a:p>
          <a:p>
            <a:pPr marL="685800" lvl="2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Können aber auch auf Laufzeiten, Stückzahlen </a:t>
            </a:r>
            <a:r>
              <a:rPr lang="de-DE" sz="23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u.ä.</a:t>
            </a: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 basieren</a:t>
            </a:r>
          </a:p>
          <a:p>
            <a:pPr marL="457200" lvl="2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Ein typisches Beispiel ist der Ölwechsel in festen Intervallen oder nach einer bestimmten Kilometerleistung im Auto.</a:t>
            </a:r>
          </a:p>
        </p:txBody>
      </p:sp>
    </p:spTree>
    <p:extLst>
      <p:ext uri="{BB962C8B-B14F-4D97-AF65-F5344CB8AC3E}">
        <p14:creationId xmlns:p14="http://schemas.microsoft.com/office/powerpoint/2010/main" val="3190157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Strategien der Instandhaltung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 fontScale="92500" lnSpcReduction="10000"/>
          </a:bodyPr>
          <a:lstStyle/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Zustandsorientierte Instandhaltung: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Verschleißbezogenen Zustände werden aufgenommen</a:t>
            </a:r>
          </a:p>
          <a:p>
            <a:pPr marL="685800" lvl="2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permanent durch beispielsweise Sensoren oder Inspektionen durch den Menschen 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Abnutzungsvorräte werden erfasst und gegen die erforderlichen Abnutzungsvorräte für die sichere Nutzung verglichen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Typisches Beispiel hierfür ist der Ersatz von Autoreifen beim Unterschreiten der vorgeschriebenen Mindestprofiltiefe von 1,6 mm.</a:t>
            </a:r>
          </a:p>
        </p:txBody>
      </p:sp>
    </p:spTree>
    <p:extLst>
      <p:ext uri="{BB962C8B-B14F-4D97-AF65-F5344CB8AC3E}">
        <p14:creationId xmlns:p14="http://schemas.microsoft.com/office/powerpoint/2010/main" val="857722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Strategien der Instandhaltung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/>
          </a:bodyPr>
          <a:lstStyle/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Prospektive Instandhaltungsstrategie: 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setzt bereits in der Planungsphase ein 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ermittelt vorausschauend den optimalen Zeitpunkt für vorzusehende Instandhaltungsmaßnahmen oder sogar ganze Maßnahmenbündel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Insbesondere in Betrieben kommt die Prospektive Instandhaltungsstrategie zum Einsatz</a:t>
            </a:r>
            <a:endParaRPr lang="de-DE" sz="28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8474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Technik und Instandsetzung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/>
          </a:bodyPr>
          <a:lstStyle/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Unterscheidung in zwei Arten: 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Regenerative Instandsetzung: </a:t>
            </a:r>
          </a:p>
          <a:p>
            <a:pPr marL="685800" lvl="2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Defekte Bauteile oder Komponenten werden instand gesetzt</a:t>
            </a:r>
          </a:p>
          <a:p>
            <a:pPr marL="228600" lvl="1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Austauschende Instandsetzung:</a:t>
            </a:r>
          </a:p>
          <a:p>
            <a:pPr marL="685800" lvl="2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</a:pPr>
            <a:r>
              <a:rPr lang="de-DE" sz="2300" dirty="0">
                <a:latin typeface="Segoe UI Light" panose="020B0502040204020203" pitchFamily="34" charset="0"/>
                <a:cs typeface="Segoe UI Light" panose="020B0502040204020203" pitchFamily="34" charset="0"/>
              </a:rPr>
              <a:t>Verschlissene oder defekte Teile werden ausgetauscht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endParaRPr lang="de-DE" sz="27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8273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Bedeutung für den Unterricht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/>
          </a:bodyPr>
          <a:lstStyle/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Was ist eurer Meinung nach für den Technikunterricht von Bedeutung?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Was würdet ihr in den Technikunterricht einbeziehen?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endParaRPr lang="de-DE" sz="27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buClr>
                <a:srgbClr val="65BEC0"/>
              </a:buClr>
              <a:buNone/>
            </a:pPr>
            <a:endParaRPr lang="de-DE" sz="27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400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Übersicht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/>
          </a:bodyPr>
          <a:lstStyle/>
          <a:p>
            <a:pPr>
              <a:lnSpc>
                <a:spcPct val="150000"/>
              </a:lnSpc>
              <a:buClr>
                <a:srgbClr val="65BEC0"/>
              </a:buClr>
              <a:buFont typeface="Wingdings" panose="05000000000000000000" pitchFamily="2" charset="2"/>
              <a:buChar char="§"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Was ist die Instandhaltung nach DIN 31051?</a:t>
            </a:r>
          </a:p>
          <a:p>
            <a:pPr>
              <a:lnSpc>
                <a:spcPct val="150000"/>
              </a:lnSpc>
              <a:buClr>
                <a:srgbClr val="65BEC0"/>
              </a:buClr>
              <a:buFont typeface="Wingdings" panose="05000000000000000000" pitchFamily="2" charset="2"/>
              <a:buChar char="§"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Welche Begriffe finden nach DIN 31051 Verwendung?</a:t>
            </a:r>
          </a:p>
          <a:p>
            <a:pPr>
              <a:lnSpc>
                <a:spcPct val="150000"/>
              </a:lnSpc>
              <a:buClr>
                <a:srgbClr val="65BEC0"/>
              </a:buClr>
              <a:buFont typeface="Wingdings" panose="05000000000000000000" pitchFamily="2" charset="2"/>
              <a:buChar char="§"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Welche Ziel verfolgt die Instandhaltung?</a:t>
            </a:r>
          </a:p>
          <a:p>
            <a:pPr>
              <a:lnSpc>
                <a:spcPct val="150000"/>
              </a:lnSpc>
              <a:buClr>
                <a:srgbClr val="65BEC0"/>
              </a:buClr>
              <a:buFont typeface="Wingdings" panose="05000000000000000000" pitchFamily="2" charset="2"/>
              <a:buChar char="§"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Welche Strategien gibt es in der Instandhaltung?</a:t>
            </a:r>
          </a:p>
          <a:p>
            <a:pPr>
              <a:lnSpc>
                <a:spcPct val="150000"/>
              </a:lnSpc>
              <a:buClr>
                <a:srgbClr val="65BEC0"/>
              </a:buClr>
              <a:buFont typeface="Wingdings" panose="05000000000000000000" pitchFamily="2" charset="2"/>
              <a:buChar char="§"/>
            </a:pPr>
            <a:endParaRPr lang="de-DE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>
              <a:lnSpc>
                <a:spcPct val="150000"/>
              </a:lnSpc>
              <a:buClr>
                <a:srgbClr val="65BEC0"/>
              </a:buClr>
              <a:buFont typeface="Wingdings" panose="05000000000000000000" pitchFamily="2" charset="2"/>
              <a:buChar char="§"/>
            </a:pPr>
            <a:endParaRPr lang="de-DE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3898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Instandhaltung nach 31051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 fontScale="85000" lnSpcReduction="10000"/>
          </a:bodyPr>
          <a:lstStyle/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Unter dem Begriff "Instandhaltung" wird nach DIN 31051</a:t>
            </a:r>
          </a:p>
          <a:p>
            <a:pPr fontAlgn="t">
              <a:lnSpc>
                <a:spcPct val="150000"/>
              </a:lnSpc>
              <a:buClr>
                <a:srgbClr val="65BEC0"/>
              </a:buClr>
              <a:buFont typeface="Wingdings" panose="05000000000000000000" pitchFamily="2" charset="2"/>
              <a:buChar char="§"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die Kombination aller technischen und administrativen Maßnahmen sowie</a:t>
            </a:r>
          </a:p>
          <a:p>
            <a:pPr fontAlgn="t">
              <a:lnSpc>
                <a:spcPct val="150000"/>
              </a:lnSpc>
              <a:buClr>
                <a:srgbClr val="65BEC0"/>
              </a:buClr>
              <a:buFont typeface="Wingdings" panose="05000000000000000000" pitchFamily="2" charset="2"/>
              <a:buChar char="§"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Maßnahmen des Managements während des Lebenszyklus einer Betrachtungseinheit zur Erhaltung des funktionsfähigen Zustandes oder der Rückführung in diesen, sodass sie die geforderte Funktion erfüllen kann,</a:t>
            </a:r>
          </a:p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verstanden.</a:t>
            </a:r>
          </a:p>
        </p:txBody>
      </p:sp>
    </p:spTree>
    <p:extLst>
      <p:ext uri="{BB962C8B-B14F-4D97-AF65-F5344CB8AC3E}">
        <p14:creationId xmlns:p14="http://schemas.microsoft.com/office/powerpoint/2010/main" val="3953351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Instandhaltung nach 31051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 fontScale="85000" lnSpcReduction="20000"/>
          </a:bodyPr>
          <a:lstStyle/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Die Aufgaben der Instandhaltung wird dabei in drei Bereiche unterteilt: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Die Vorsorge dafür, dass der Abbau des Nutzungsvorrates während der nutzbaren Lebenszeit durch geeignete Maßnahmen so gering wie möglich gehalten wird, d.h. Wartung, Maßnahmen zur Bewahrung des Sollzustandes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Erkennen, wie und warum der Abbau fortschreitet, d.h. Inspektion, Maßnahmen zur Feststellung und Beurteilung des Istzustandes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sz="2700" dirty="0">
                <a:latin typeface="Segoe UI Light" panose="020B0502040204020203" pitchFamily="34" charset="0"/>
                <a:cs typeface="Segoe UI Light" panose="020B0502040204020203" pitchFamily="34" charset="0"/>
              </a:rPr>
              <a:t>Eingetretenen Abbau wieder ausgleichen, den Nutzungsvorrat wieder auffüllen, d.h. Instandsetzung, Maßnahme zur Wiederherstellung des Sollzustandes</a:t>
            </a:r>
          </a:p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endParaRPr lang="de-DE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555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Instandhaltung nach 31051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31671"/>
            <a:ext cx="10515600" cy="4245292"/>
          </a:xfrm>
        </p:spPr>
        <p:txBody>
          <a:bodyPr numCol="1">
            <a:normAutofit fontScale="92500" lnSpcReduction="10000"/>
          </a:bodyPr>
          <a:lstStyle/>
          <a:p>
            <a:pPr marL="0" indent="0" fontAlgn="t">
              <a:lnSpc>
                <a:spcPct val="150000"/>
              </a:lnSpc>
              <a:buClr>
                <a:srgbClr val="65BEC0"/>
              </a:buClr>
              <a:buNone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Die Instandhaltung kann vollständig in die Grundmaßnahmen </a:t>
            </a:r>
          </a:p>
          <a:p>
            <a:pPr fontAlgn="t"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Wartung</a:t>
            </a:r>
          </a:p>
          <a:p>
            <a:pPr fontAlgn="t"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Inspektion </a:t>
            </a:r>
          </a:p>
          <a:p>
            <a:pPr fontAlgn="t"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Instandsetzung</a:t>
            </a:r>
          </a:p>
          <a:p>
            <a:pPr fontAlgn="t"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Verbesserung und Schwachstellenanalyse </a:t>
            </a:r>
          </a:p>
          <a:p>
            <a:pPr marL="0" indent="0" fontAlgn="t">
              <a:lnSpc>
                <a:spcPct val="150000"/>
              </a:lnSpc>
              <a:buClr>
                <a:srgbClr val="65BEC0"/>
              </a:buClr>
              <a:buNone/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unterteilt werden.</a:t>
            </a:r>
          </a:p>
        </p:txBody>
      </p:sp>
    </p:spTree>
    <p:extLst>
      <p:ext uri="{BB962C8B-B14F-4D97-AF65-F5344CB8AC3E}">
        <p14:creationId xmlns:p14="http://schemas.microsoft.com/office/powerpoint/2010/main" val="27744389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Begriffe der Instandhaltung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903096"/>
            <a:ext cx="10515600" cy="4245292"/>
          </a:xfrm>
        </p:spPr>
        <p:txBody>
          <a:bodyPr numCol="1">
            <a:normAutofit fontScale="85000" lnSpcReduction="20000"/>
          </a:bodyPr>
          <a:lstStyle/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Wartung: Maßnahmen zur Verzögerung des Abbaus des vorhandenen Abnutzungsvorrats (fortgesetzt)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Inspektion: Maßnahmen zur Feststellung und Beurteilung des Istzustandes einer Betrachtungseinheit einschließlich der Bestimmung der Ursachen der Abnutzung und dem Ableiten der notwendigen Konsequenzen für eine künftige Nutzung (fortgesetzt)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r>
              <a:rPr lang="de-DE" dirty="0">
                <a:latin typeface="Segoe UI Light" panose="020B0502040204020203" pitchFamily="34" charset="0"/>
                <a:cs typeface="Segoe UI Light" panose="020B0502040204020203" pitchFamily="34" charset="0"/>
              </a:rPr>
              <a:t>Instandsetzung: Maßnahmen zur Rückführung einer Betrachtungseinheit in den funktionsfähigen Zustand, mit Ausnahme von Verbesserungen (fortgesetzt)</a:t>
            </a:r>
          </a:p>
          <a:p>
            <a:pPr>
              <a:lnSpc>
                <a:spcPct val="150000"/>
              </a:lnSpc>
              <a:buClr>
                <a:srgbClr val="65BEC0"/>
              </a:buClr>
            </a:pPr>
            <a:endParaRPr lang="de-DE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>
              <a:lnSpc>
                <a:spcPct val="150000"/>
              </a:lnSpc>
              <a:buClr>
                <a:srgbClr val="65BEC0"/>
              </a:buClr>
              <a:buNone/>
            </a:pPr>
            <a:endParaRPr lang="de-DE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41070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Begriffe der Instandhaltung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488758"/>
            <a:ext cx="10515600" cy="4983479"/>
          </a:xfrm>
        </p:spPr>
        <p:txBody>
          <a:bodyPr numCol="1">
            <a:noAutofit/>
          </a:bodyPr>
          <a:lstStyle/>
          <a:p>
            <a:pPr>
              <a:lnSpc>
                <a:spcPct val="130000"/>
              </a:lnSpc>
              <a:buClr>
                <a:srgbClr val="65BEC0"/>
              </a:buClr>
            </a:pPr>
            <a:r>
              <a:rPr lang="de-DE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Verbesserung: Kombination aller technischen und administrativen Maßnahmen sowie Maßnahmen des Managements zur Steigerung der Funktionssicherheit einer Betrachtungseinheit, ohne die von ihr geforderte Funktion zu ändern</a:t>
            </a:r>
          </a:p>
          <a:p>
            <a:pPr>
              <a:lnSpc>
                <a:spcPct val="130000"/>
              </a:lnSpc>
              <a:buClr>
                <a:srgbClr val="65BEC0"/>
              </a:buClr>
            </a:pPr>
            <a:r>
              <a:rPr lang="de-DE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Schwachstellenanalyse: Das Aufdecken einer erhöhten Abnutzung einer Betrachtungseinheit welche zu einem zu frühen Ausfall führen kann</a:t>
            </a:r>
          </a:p>
          <a:p>
            <a:pPr>
              <a:lnSpc>
                <a:spcPct val="130000"/>
              </a:lnSpc>
              <a:buClr>
                <a:srgbClr val="65BEC0"/>
              </a:buClr>
            </a:pPr>
            <a:r>
              <a:rPr lang="de-DE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Funktionsfähigkeit: Fähigkeit einer Betrachtungseinheit zur Funktionserfüllung aufgrund ihres Zustands</a:t>
            </a:r>
          </a:p>
          <a:p>
            <a:pPr>
              <a:lnSpc>
                <a:spcPct val="130000"/>
              </a:lnSpc>
              <a:buClr>
                <a:srgbClr val="65BEC0"/>
              </a:buClr>
            </a:pPr>
            <a:r>
              <a:rPr lang="de-DE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Ausfall: Beendigung der Fähigkeit einer Betrachtungseinheit, eine geforderte Funktion zu erfüllen</a:t>
            </a:r>
          </a:p>
        </p:txBody>
      </p:sp>
    </p:spTree>
    <p:extLst>
      <p:ext uri="{BB962C8B-B14F-4D97-AF65-F5344CB8AC3E}">
        <p14:creationId xmlns:p14="http://schemas.microsoft.com/office/powerpoint/2010/main" val="3474035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Begriffe der Instandhaltung</a:t>
            </a:r>
          </a:p>
        </p:txBody>
      </p:sp>
      <p:grpSp>
        <p:nvGrpSpPr>
          <p:cNvPr id="18" name="Gruppieren 17"/>
          <p:cNvGrpSpPr/>
          <p:nvPr/>
        </p:nvGrpSpPr>
        <p:grpSpPr>
          <a:xfrm>
            <a:off x="1831181" y="1436126"/>
            <a:ext cx="8529637" cy="5299264"/>
            <a:chOff x="1831181" y="1436126"/>
            <a:chExt cx="8529637" cy="5299264"/>
          </a:xfrm>
        </p:grpSpPr>
        <p:grpSp>
          <p:nvGrpSpPr>
            <p:cNvPr id="7" name="Gruppieren 6"/>
            <p:cNvGrpSpPr/>
            <p:nvPr/>
          </p:nvGrpSpPr>
          <p:grpSpPr>
            <a:xfrm>
              <a:off x="1831181" y="1436126"/>
              <a:ext cx="8529637" cy="5299264"/>
              <a:chOff x="1831181" y="1436126"/>
              <a:chExt cx="8529637" cy="5299264"/>
            </a:xfrm>
          </p:grpSpPr>
          <p:sp>
            <p:nvSpPr>
              <p:cNvPr id="6" name="Rechteck 5"/>
              <p:cNvSpPr/>
              <p:nvPr/>
            </p:nvSpPr>
            <p:spPr>
              <a:xfrm>
                <a:off x="1831181" y="1436126"/>
                <a:ext cx="8529637" cy="564124"/>
              </a:xfrm>
              <a:prstGeom prst="rect">
                <a:avLst/>
              </a:prstGeom>
              <a:solidFill>
                <a:srgbClr val="65BEC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3600" dirty="0"/>
                  <a:t>Instandhaltung</a:t>
                </a:r>
                <a:endParaRPr lang="de-DE" dirty="0"/>
              </a:p>
            </p:txBody>
          </p:sp>
          <p:sp>
            <p:nvSpPr>
              <p:cNvPr id="8" name="Rechteck 7"/>
              <p:cNvSpPr/>
              <p:nvPr/>
            </p:nvSpPr>
            <p:spPr>
              <a:xfrm>
                <a:off x="1831181" y="2331473"/>
                <a:ext cx="1857375" cy="4403915"/>
              </a:xfrm>
              <a:prstGeom prst="rect">
                <a:avLst/>
              </a:prstGeom>
              <a:noFill/>
              <a:ln w="76200">
                <a:solidFill>
                  <a:srgbClr val="65BE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30000"/>
                  </a:lnSpc>
                  <a:spcBef>
                    <a:spcPts val="1000"/>
                  </a:spcBef>
                  <a:buClr>
                    <a:srgbClr val="65BEC0"/>
                  </a:buClr>
                </a:pPr>
                <a:endParaRPr lang="de-DE" sz="1400" dirty="0">
                  <a:solidFill>
                    <a:schemeClr val="tx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  <a:p>
                <a:pPr algn="ctr">
                  <a:lnSpc>
                    <a:spcPct val="130000"/>
                  </a:lnSpc>
                  <a:spcBef>
                    <a:spcPts val="1000"/>
                  </a:spcBef>
                  <a:buClr>
                    <a:srgbClr val="65BEC0"/>
                  </a:buClr>
                </a:pPr>
                <a:endParaRPr lang="de-DE" sz="1400" dirty="0">
                  <a:solidFill>
                    <a:schemeClr val="tx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Verzögerung des Abbaus des vorhandenen Abnutzungs-vorrates</a:t>
                </a:r>
              </a:p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endParaRPr lang="de-DE" sz="1400" dirty="0">
                  <a:solidFill>
                    <a:schemeClr val="tx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Reinigen</a:t>
                </a:r>
              </a:p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Schmieren</a:t>
                </a:r>
              </a:p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Nachstellen</a:t>
                </a:r>
              </a:p>
              <a:p>
                <a:pPr algn="ctr"/>
                <a:endParaRPr lang="de-DE" sz="2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hteck 11"/>
              <p:cNvSpPr/>
              <p:nvPr/>
            </p:nvSpPr>
            <p:spPr>
              <a:xfrm>
                <a:off x="4067174" y="2331475"/>
                <a:ext cx="1857375" cy="4403915"/>
              </a:xfrm>
              <a:prstGeom prst="rect">
                <a:avLst/>
              </a:prstGeom>
              <a:noFill/>
              <a:ln w="76200">
                <a:solidFill>
                  <a:srgbClr val="65BE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Feststellen und Beurteilen des Ist-Zustandes</a:t>
                </a:r>
                <a:endParaRPr lang="de-DE" b="1" dirty="0">
                  <a:solidFill>
                    <a:schemeClr val="tx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endParaRPr lang="de-DE" dirty="0">
                  <a:solidFill>
                    <a:schemeClr val="tx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Messen</a:t>
                </a:r>
              </a:p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Prüfen</a:t>
                </a:r>
              </a:p>
              <a:p>
                <a:pPr algn="ctr">
                  <a:spcBef>
                    <a:spcPts val="1000"/>
                  </a:spcBef>
                  <a:buClr>
                    <a:srgbClr val="65BEC0"/>
                  </a:buClr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Diagnostizieren</a:t>
                </a:r>
                <a:endParaRPr lang="de-DE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hteck 12"/>
              <p:cNvSpPr/>
              <p:nvPr/>
            </p:nvSpPr>
            <p:spPr>
              <a:xfrm>
                <a:off x="6285307" y="2331474"/>
                <a:ext cx="1857375" cy="4403915"/>
              </a:xfrm>
              <a:prstGeom prst="rect">
                <a:avLst/>
              </a:prstGeom>
              <a:noFill/>
              <a:ln w="76200">
                <a:solidFill>
                  <a:srgbClr val="65BE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Rückführung in den funktionsfähigen Zustand</a:t>
                </a:r>
              </a:p>
              <a:p>
                <a:pPr algn="ctr"/>
                <a:endParaRPr lang="de-DE" dirty="0">
                  <a:solidFill>
                    <a:schemeClr val="tx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  <a:p>
                <a:pPr algn="ctr"/>
                <a:endParaRPr lang="de-DE" dirty="0">
                  <a:solidFill>
                    <a:schemeClr val="tx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  <a:p>
                <a:pPr algn="ctr"/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Austauschen </a:t>
                </a:r>
              </a:p>
              <a:p>
                <a:pPr algn="ctr">
                  <a:spcBef>
                    <a:spcPts val="1000"/>
                  </a:spcBef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Ausbessern</a:t>
                </a:r>
              </a:p>
            </p:txBody>
          </p:sp>
          <p:sp>
            <p:nvSpPr>
              <p:cNvPr id="14" name="Rechteck 13"/>
              <p:cNvSpPr/>
              <p:nvPr/>
            </p:nvSpPr>
            <p:spPr>
              <a:xfrm>
                <a:off x="8503440" y="2331473"/>
                <a:ext cx="1857375" cy="4403915"/>
              </a:xfrm>
              <a:prstGeom prst="rect">
                <a:avLst/>
              </a:prstGeom>
              <a:noFill/>
              <a:ln w="76200">
                <a:solidFill>
                  <a:srgbClr val="65BE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Steigerung der Funktions-sicherheit</a:t>
                </a:r>
              </a:p>
              <a:p>
                <a:pPr algn="ctr"/>
                <a:endParaRPr lang="de-DE" dirty="0">
                  <a:solidFill>
                    <a:schemeClr val="tx1"/>
                  </a:solidFill>
                  <a:latin typeface="Segoe UI Light" panose="020B0502040204020203" pitchFamily="34" charset="0"/>
                  <a:cs typeface="Segoe UI Light" panose="020B0502040204020203" pitchFamily="34" charset="0"/>
                </a:endParaRPr>
              </a:p>
              <a:p>
                <a:pPr algn="ctr"/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Verschleißfestig-</a:t>
                </a:r>
                <a:r>
                  <a:rPr lang="de-DE" dirty="0" err="1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keit</a:t>
                </a: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 erhöhen</a:t>
                </a:r>
              </a:p>
              <a:p>
                <a:pPr algn="ctr">
                  <a:spcBef>
                    <a:spcPts val="1000"/>
                  </a:spcBef>
                </a:pPr>
                <a:r>
                  <a:rPr lang="de-DE" dirty="0">
                    <a:solidFill>
                      <a:schemeClr val="tx1"/>
                    </a:solidFill>
                    <a:latin typeface="Segoe UI Light" panose="020B0502040204020203" pitchFamily="34" charset="0"/>
                    <a:cs typeface="Segoe UI Light" panose="020B0502040204020203" pitchFamily="34" charset="0"/>
                  </a:rPr>
                  <a:t>Bauteil-substitution</a:t>
                </a:r>
              </a:p>
            </p:txBody>
          </p:sp>
        </p:grpSp>
        <p:sp>
          <p:nvSpPr>
            <p:cNvPr id="17" name="Textfeld 16"/>
            <p:cNvSpPr txBox="1"/>
            <p:nvPr/>
          </p:nvSpPr>
          <p:spPr>
            <a:xfrm>
              <a:off x="1831181" y="2390465"/>
              <a:ext cx="852963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2200" b="1" dirty="0">
                  <a:latin typeface="Segoe UI Light" panose="020B0502040204020203" pitchFamily="34" charset="0"/>
                  <a:cs typeface="Segoe UI Light" panose="020B0502040204020203" pitchFamily="34" charset="0"/>
                </a:rPr>
                <a:t>    Wartung               Inspektion          Instandsetzung       Verbesserung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9527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  <a:solidFill>
            <a:srgbClr val="65BEC0"/>
          </a:solidFill>
        </p:spPr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Ziele der Instandhaltung</a:t>
            </a:r>
          </a:p>
        </p:txBody>
      </p:sp>
      <p:sp>
        <p:nvSpPr>
          <p:cNvPr id="5" name="Titel 1">
            <a:hlinkClick r:id="rId3"/>
            <a:extLst>
              <a:ext uri="{FF2B5EF4-FFF2-40B4-BE49-F238E27FC236}">
                <a16:creationId xmlns:a16="http://schemas.microsoft.com/office/drawing/2014/main" id="{061D9C49-C923-4BCE-B120-1D0A62BA0E80}"/>
              </a:ext>
            </a:extLst>
          </p:cNvPr>
          <p:cNvSpPr txBox="1">
            <a:spLocks/>
          </p:cNvSpPr>
          <p:nvPr/>
        </p:nvSpPr>
        <p:spPr>
          <a:xfrm>
            <a:off x="1308166" y="3381126"/>
            <a:ext cx="9575667" cy="1325563"/>
          </a:xfrm>
          <a:prstGeom prst="rect">
            <a:avLst/>
          </a:prstGeom>
          <a:solidFill>
            <a:srgbClr val="65BE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dirty="0">
                <a:solidFill>
                  <a:schemeClr val="bg1"/>
                </a:solidFill>
                <a:latin typeface="Segoe UI Light" panose="020B0502040204020203" pitchFamily="34" charset="0"/>
                <a:cs typeface="Segoe UI Light" panose="020B0502040204020203" pitchFamily="34" charset="0"/>
              </a:rPr>
              <a:t>Abbildung Link</a:t>
            </a:r>
          </a:p>
        </p:txBody>
      </p:sp>
    </p:spTree>
    <p:extLst>
      <p:ext uri="{BB962C8B-B14F-4D97-AF65-F5344CB8AC3E}">
        <p14:creationId xmlns:p14="http://schemas.microsoft.com/office/powerpoint/2010/main" val="692368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558</Words>
  <Application>Microsoft Office PowerPoint</Application>
  <PresentationFormat>Breitbild</PresentationFormat>
  <Paragraphs>110</Paragraphs>
  <Slides>17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Segoe UI Light</vt:lpstr>
      <vt:lpstr>Wingdings</vt:lpstr>
      <vt:lpstr>Office</vt:lpstr>
      <vt:lpstr>Reparatur im Technikunterricht  </vt:lpstr>
      <vt:lpstr>Übersicht</vt:lpstr>
      <vt:lpstr>Instandhaltung nach 31051</vt:lpstr>
      <vt:lpstr>Instandhaltung nach 31051</vt:lpstr>
      <vt:lpstr>Instandhaltung nach 31051</vt:lpstr>
      <vt:lpstr>Begriffe der Instandhaltung</vt:lpstr>
      <vt:lpstr>Begriffe der Instandhaltung</vt:lpstr>
      <vt:lpstr>Begriffe der Instandhaltung</vt:lpstr>
      <vt:lpstr>Ziele der Instandhaltung</vt:lpstr>
      <vt:lpstr>Ziele der Instandhaltung</vt:lpstr>
      <vt:lpstr>Strategien der Instandhaltung</vt:lpstr>
      <vt:lpstr>Strategien der Instandhaltung</vt:lpstr>
      <vt:lpstr>Strategien der Instandhaltung</vt:lpstr>
      <vt:lpstr>Strategien der Instandhaltung</vt:lpstr>
      <vt:lpstr>Strategien der Instandhaltung</vt:lpstr>
      <vt:lpstr>Technik und Instandsetzung</vt:lpstr>
      <vt:lpstr>Bedeutung für den Unterricht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helmer wegner</dc:creator>
  <cp:lastModifiedBy>Helmer Wegner</cp:lastModifiedBy>
  <cp:revision>57</cp:revision>
  <dcterms:created xsi:type="dcterms:W3CDTF">2016-10-25T15:42:27Z</dcterms:created>
  <dcterms:modified xsi:type="dcterms:W3CDTF">2019-10-07T08:04:42Z</dcterms:modified>
</cp:coreProperties>
</file>