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6"/>
  </p:handoutMasterIdLst>
  <p:sldIdLst>
    <p:sldId id="329" r:id="rId2"/>
    <p:sldId id="263" r:id="rId3"/>
    <p:sldId id="264" r:id="rId4"/>
    <p:sldId id="266" r:id="rId5"/>
    <p:sldId id="301" r:id="rId6"/>
    <p:sldId id="269" r:id="rId7"/>
    <p:sldId id="300" r:id="rId8"/>
    <p:sldId id="270" r:id="rId9"/>
    <p:sldId id="299" r:id="rId10"/>
    <p:sldId id="271" r:id="rId11"/>
    <p:sldId id="330" r:id="rId12"/>
    <p:sldId id="272" r:id="rId13"/>
    <p:sldId id="333" r:id="rId14"/>
    <p:sldId id="334" r:id="rId15"/>
    <p:sldId id="304" r:id="rId16"/>
    <p:sldId id="275" r:id="rId17"/>
    <p:sldId id="305" r:id="rId18"/>
    <p:sldId id="276" r:id="rId19"/>
    <p:sldId id="306" r:id="rId20"/>
    <p:sldId id="277" r:id="rId21"/>
    <p:sldId id="307" r:id="rId22"/>
    <p:sldId id="278" r:id="rId23"/>
    <p:sldId id="308" r:id="rId24"/>
    <p:sldId id="279" r:id="rId25"/>
    <p:sldId id="309" r:id="rId26"/>
    <p:sldId id="280" r:id="rId27"/>
    <p:sldId id="310" r:id="rId28"/>
    <p:sldId id="281" r:id="rId29"/>
    <p:sldId id="311" r:id="rId30"/>
    <p:sldId id="282" r:id="rId31"/>
    <p:sldId id="312" r:id="rId32"/>
    <p:sldId id="283" r:id="rId33"/>
    <p:sldId id="313" r:id="rId34"/>
    <p:sldId id="284" r:id="rId35"/>
    <p:sldId id="314" r:id="rId36"/>
    <p:sldId id="285" r:id="rId37"/>
    <p:sldId id="315" r:id="rId38"/>
    <p:sldId id="286" r:id="rId39"/>
    <p:sldId id="316" r:id="rId40"/>
    <p:sldId id="287" r:id="rId41"/>
    <p:sldId id="317" r:id="rId42"/>
    <p:sldId id="288" r:id="rId43"/>
    <p:sldId id="318" r:id="rId44"/>
    <p:sldId id="289" r:id="rId45"/>
    <p:sldId id="319" r:id="rId46"/>
    <p:sldId id="290" r:id="rId47"/>
    <p:sldId id="320" r:id="rId48"/>
    <p:sldId id="291" r:id="rId49"/>
    <p:sldId id="321" r:id="rId50"/>
    <p:sldId id="292" r:id="rId51"/>
    <p:sldId id="322" r:id="rId52"/>
    <p:sldId id="293" r:id="rId53"/>
    <p:sldId id="323" r:id="rId54"/>
    <p:sldId id="294" r:id="rId55"/>
    <p:sldId id="324" r:id="rId56"/>
    <p:sldId id="295" r:id="rId57"/>
    <p:sldId id="325" r:id="rId58"/>
    <p:sldId id="296" r:id="rId59"/>
    <p:sldId id="326" r:id="rId60"/>
    <p:sldId id="297" r:id="rId61"/>
    <p:sldId id="327" r:id="rId62"/>
    <p:sldId id="298" r:id="rId63"/>
    <p:sldId id="328" r:id="rId64"/>
    <p:sldId id="335" r:id="rId6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ection>
        <p14:section name="intro- game" id="{A2BAACEC-B8F4-4601-BEE7-6851E4C826CB}">
          <p14:sldIdLst>
            <p14:sldId id="329"/>
          </p14:sldIdLst>
        </p14:section>
        <p14:section name="animated categories" id="{3E121F93-9ECA-4963-B9BE-F9C8DBCD25E7}">
          <p14:sldIdLst>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 id="3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3C9D"/>
    <a:srgbClr val="E6E6E6"/>
    <a:srgbClr val="003192"/>
    <a:srgbClr val="BF454A"/>
    <a:srgbClr val="55339E"/>
    <a:srgbClr val="011145"/>
    <a:srgbClr val="81ABFF"/>
    <a:srgbClr val="FFC000"/>
    <a:srgbClr val="0047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891" autoAdjust="0"/>
  </p:normalViewPr>
  <p:slideViewPr>
    <p:cSldViewPr snapToGrid="0">
      <p:cViewPr varScale="1">
        <p:scale>
          <a:sx n="153" d="100"/>
          <a:sy n="153" d="100"/>
        </p:scale>
        <p:origin x="156" y="282"/>
      </p:cViewPr>
      <p:guideLst/>
    </p:cSldViewPr>
  </p:slideViewPr>
  <p:notesTextViewPr>
    <p:cViewPr>
      <p:scale>
        <a:sx n="1" d="1"/>
        <a:sy n="1" d="1"/>
      </p:scale>
      <p:origin x="0" y="0"/>
    </p:cViewPr>
  </p:notesText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22.01.2025</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‹Nr.›</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22.01.2025</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‹Nr.›</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22.01.2025</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‹Nr.›</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22.01.2025</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22.01.2025</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‹Nr.›</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19.png"/><Relationship Id="rId26" Type="http://schemas.openxmlformats.org/officeDocument/2006/relationships/slide" Target="slide30.xml"/><Relationship Id="rId39" Type="http://schemas.openxmlformats.org/officeDocument/2006/relationships/slide" Target="slide28.xml"/><Relationship Id="rId21" Type="http://schemas.openxmlformats.org/officeDocument/2006/relationships/image" Target="../media/image22.png"/><Relationship Id="rId34" Type="http://schemas.openxmlformats.org/officeDocument/2006/relationships/image" Target="../media/image28.png"/><Relationship Id="rId42" Type="http://schemas.openxmlformats.org/officeDocument/2006/relationships/image" Target="../media/image32.png"/><Relationship Id="rId47" Type="http://schemas.openxmlformats.org/officeDocument/2006/relationships/image" Target="../media/image34.png"/><Relationship Id="rId50" Type="http://schemas.openxmlformats.org/officeDocument/2006/relationships/slide" Target="slide36.xml"/><Relationship Id="rId55" Type="http://schemas.openxmlformats.org/officeDocument/2006/relationships/image" Target="../media/image38.png"/><Relationship Id="rId63" Type="http://schemas.openxmlformats.org/officeDocument/2006/relationships/slide" Target="slide34.xml"/><Relationship Id="rId68" Type="http://schemas.openxmlformats.org/officeDocument/2006/relationships/image" Target="../media/image240.png"/><Relationship Id="rId7" Type="http://schemas.openxmlformats.org/officeDocument/2006/relationships/image" Target="../media/image20.png"/><Relationship Id="rId2" Type="http://schemas.openxmlformats.org/officeDocument/2006/relationships/image" Target="../media/image14.jpeg"/><Relationship Id="rId16" Type="http://schemas.openxmlformats.org/officeDocument/2006/relationships/slide" Target="slide12.xml"/><Relationship Id="rId20" Type="http://schemas.openxmlformats.org/officeDocument/2006/relationships/image" Target="../media/image21.png"/><Relationship Id="rId29" Type="http://schemas.openxmlformats.org/officeDocument/2006/relationships/image" Target="../media/image26.png"/><Relationship Id="rId41" Type="http://schemas.openxmlformats.org/officeDocument/2006/relationships/slide" Target="slide18.xml"/><Relationship Id="rId54" Type="http://schemas.openxmlformats.org/officeDocument/2006/relationships/slide" Target="slide16.xml"/><Relationship Id="rId6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62.xml"/><Relationship Id="rId11" Type="http://schemas.openxmlformats.org/officeDocument/2006/relationships/image" Target="../media/image17.png"/><Relationship Id="rId24" Type="http://schemas.openxmlformats.org/officeDocument/2006/relationships/slide" Target="slide40.xml"/><Relationship Id="rId32" Type="http://schemas.openxmlformats.org/officeDocument/2006/relationships/slide" Target="slide58.xml"/><Relationship Id="rId37" Type="http://schemas.openxmlformats.org/officeDocument/2006/relationships/slide" Target="slide38.xml"/><Relationship Id="rId40" Type="http://schemas.openxmlformats.org/officeDocument/2006/relationships/image" Target="../media/image31.png"/><Relationship Id="rId45" Type="http://schemas.openxmlformats.org/officeDocument/2006/relationships/slide" Target="slide56.xml"/><Relationship Id="rId53" Type="http://schemas.openxmlformats.org/officeDocument/2006/relationships/image" Target="../media/image37.png"/><Relationship Id="rId58" Type="http://schemas.openxmlformats.org/officeDocument/2006/relationships/slide" Target="slide54.xml"/><Relationship Id="rId66" Type="http://schemas.openxmlformats.org/officeDocument/2006/relationships/image" Target="../media/image240.png"/><Relationship Id="rId15" Type="http://schemas.openxmlformats.org/officeDocument/2006/relationships/slide" Target="slide22.xml"/><Relationship Id="rId23" Type="http://schemas.openxmlformats.org/officeDocument/2006/relationships/image" Target="../media/image23.png"/><Relationship Id="rId28" Type="http://schemas.openxmlformats.org/officeDocument/2006/relationships/slide" Target="slide20.xml"/><Relationship Id="rId36" Type="http://schemas.openxmlformats.org/officeDocument/2006/relationships/image" Target="../media/image29.png"/><Relationship Id="rId49" Type="http://schemas.openxmlformats.org/officeDocument/2006/relationships/image" Target="../media/image35.png"/><Relationship Id="rId57" Type="http://schemas.openxmlformats.org/officeDocument/2006/relationships/image" Target="../media/image39.png"/><Relationship Id="rId61" Type="http://schemas.openxmlformats.org/officeDocument/2006/relationships/slide" Target="slide44.xml"/><Relationship Id="rId10" Type="http://schemas.openxmlformats.org/officeDocument/2006/relationships/image" Target="../media/image16.png"/><Relationship Id="rId19" Type="http://schemas.openxmlformats.org/officeDocument/2006/relationships/slide" Target="slide60.xml"/><Relationship Id="rId31" Type="http://schemas.openxmlformats.org/officeDocument/2006/relationships/image" Target="../media/image27.png"/><Relationship Id="rId44" Type="http://schemas.openxmlformats.org/officeDocument/2006/relationships/image" Target="../media/image33.png"/><Relationship Id="rId52" Type="http://schemas.openxmlformats.org/officeDocument/2006/relationships/slide" Target="slide26.xml"/><Relationship Id="rId60" Type="http://schemas.openxmlformats.org/officeDocument/2006/relationships/image" Target="../media/image40.png"/><Relationship Id="rId65" Type="http://schemas.openxmlformats.org/officeDocument/2006/relationships/slide" Target="slide24.xml"/><Relationship Id="rId9" Type="http://schemas.openxmlformats.org/officeDocument/2006/relationships/slide" Target="slide52.xml"/><Relationship Id="rId14" Type="http://schemas.openxmlformats.org/officeDocument/2006/relationships/slide" Target="slide32.xml"/><Relationship Id="rId22" Type="http://schemas.openxmlformats.org/officeDocument/2006/relationships/slide" Target="slide50.xml"/><Relationship Id="rId27" Type="http://schemas.openxmlformats.org/officeDocument/2006/relationships/image" Target="../media/image25.png"/><Relationship Id="rId30" Type="http://schemas.openxmlformats.org/officeDocument/2006/relationships/slide" Target="slide10.xml"/><Relationship Id="rId35" Type="http://schemas.openxmlformats.org/officeDocument/2006/relationships/slide" Target="slide48.xml"/><Relationship Id="rId43" Type="http://schemas.openxmlformats.org/officeDocument/2006/relationships/slide" Target="slide8.xml"/><Relationship Id="rId48" Type="http://schemas.openxmlformats.org/officeDocument/2006/relationships/slide" Target="slide46.xml"/><Relationship Id="rId56" Type="http://schemas.openxmlformats.org/officeDocument/2006/relationships/slide" Target="slide6.xml"/><Relationship Id="rId64" Type="http://schemas.openxmlformats.org/officeDocument/2006/relationships/image" Target="../media/image42.png"/><Relationship Id="rId8" Type="http://schemas.openxmlformats.org/officeDocument/2006/relationships/image" Target="../media/image16.png"/><Relationship Id="rId51" Type="http://schemas.openxmlformats.org/officeDocument/2006/relationships/image" Target="../media/image36.png"/><Relationship Id="rId3" Type="http://schemas.openxmlformats.org/officeDocument/2006/relationships/image" Target="../media/image15.png"/><Relationship Id="rId12" Type="http://schemas.openxmlformats.org/officeDocument/2006/relationships/slide" Target="slide42.xml"/><Relationship Id="rId17" Type="http://schemas.openxmlformats.org/officeDocument/2006/relationships/image" Target="../media/image17.png"/><Relationship Id="rId25" Type="http://schemas.openxmlformats.org/officeDocument/2006/relationships/image" Target="../media/image24.png"/><Relationship Id="rId33" Type="http://schemas.openxmlformats.org/officeDocument/2006/relationships/image" Target="../media/image220.png"/><Relationship Id="rId38" Type="http://schemas.openxmlformats.org/officeDocument/2006/relationships/image" Target="../media/image30.png"/><Relationship Id="rId46" Type="http://schemas.openxmlformats.org/officeDocument/2006/relationships/image" Target="../media/image230.png"/><Relationship Id="rId59" Type="http://schemas.openxmlformats.org/officeDocument/2006/relationships/image" Target="../media/image240.png"/><Relationship Id="rId67"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hyperlink" Target="https://slidelizard.com/de/blog/jeopardy-powerpoint-template"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4.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KLICKEN UM DAS SPIEL ZU STARTEN!</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636828"/>
            <a:ext cx="9528900" cy="1446550"/>
          </a:xfrm>
          <a:prstGeom prst="rect">
            <a:avLst/>
          </a:prstGeom>
          <a:noFill/>
        </p:spPr>
        <p:txBody>
          <a:bodyPr wrap="square" rtlCol="0">
            <a:spAutoFit/>
          </a:bodyPr>
          <a:lstStyle/>
          <a:p>
            <a:pPr algn="ctr"/>
            <a:r>
              <a:rPr lang="de-DE"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können Einzelpersonen zur Förderung der Nachhaltigkeit beitragen?</a:t>
            </a:r>
            <a:endParaRPr lang="en-GB"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293046" y="1277255"/>
            <a:ext cx="9605904" cy="3539430"/>
          </a:xfrm>
          <a:prstGeom prst="rect">
            <a:avLst/>
          </a:prstGeom>
          <a:noFill/>
        </p:spPr>
        <p:txBody>
          <a:bodyPr wrap="square" rtlCol="0">
            <a:spAutoFit/>
          </a:bodyPr>
          <a:lstStyle/>
          <a:p>
            <a:pPr algn="ctr"/>
            <a:r>
              <a:rPr lang="de-AT" sz="2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Individuen können nachhaltige Entscheidungen in ihrem Alltag treffen, wie z. B. bewussteren Konsum, die Reduzierung von Abfall, die Nutzung öffentlicher Verkehrsmittel oder Fahrräder, die Unterstützung lokaler Produkte und das Teilen von Ressourcen. Bildung, Sensibilisierung und kollektive Anstrengungen sind ebenfalls Schlüssel, um nachhaltige Veränderungen auf breiterer Ebene zu bewirken.</a:t>
            </a:r>
            <a:endParaRPr lang="de-AT"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1151152"/>
            <a:ext cx="9528900" cy="4062651"/>
          </a:xfrm>
          <a:prstGeom prst="rect">
            <a:avLst/>
          </a:prstGeom>
          <a:noFill/>
        </p:spPr>
        <p:txBody>
          <a:bodyPr wrap="square" rtlCol="0">
            <a:spAutoFit/>
          </a:bodyPr>
          <a:lstStyle/>
          <a:p>
            <a:pPr algn="ctr"/>
            <a:r>
              <a:rPr lang="de-DE"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DE"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Warum ist es wichtig, bei der Nachhaltigkeit einen ganzheitlichen Ansatz zu verfolgen, der Umwelt, Wirtschaft und soziale Aspekte berücksichtigt?</a:t>
            </a:r>
            <a:endPar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3" y="1151147"/>
            <a:ext cx="10648387" cy="3847207"/>
          </a:xfrm>
          <a:prstGeom prst="rect">
            <a:avLst/>
          </a:prstGeom>
          <a:noFill/>
        </p:spPr>
        <p:txBody>
          <a:bodyPr wrap="square" rtlCol="0">
            <a:spAutoFit/>
          </a:bodyPr>
          <a:lstStyle/>
          <a:p>
            <a:pPr algn="ctr"/>
            <a:r>
              <a:rPr lang="de-AT" sz="4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Ein ganzheitlicher Ansatz in der Nachhaltigkeit gewährleistet langfristiges Wohlergehen für Mensch und Umwelt, da er ökologische, soziale und wirtschaftliche Belange gleichermaßen berücksichtigt.</a:t>
            </a: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382879" y="1896469"/>
            <a:ext cx="11426236" cy="1200329"/>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a:t>
            </a:r>
            <a:r>
              <a:rPr lang="en-GB"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ist</a:t>
            </a: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Fast Fashion?</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7" y="537890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50716" y="951739"/>
            <a:ext cx="12192000" cy="3416320"/>
          </a:xfrm>
          <a:prstGeom prst="rect">
            <a:avLst/>
          </a:prstGeom>
          <a:noFill/>
        </p:spPr>
        <p:txBody>
          <a:bodyPr wrap="square" rtlCol="0">
            <a:spAutoFit/>
          </a:bodyPr>
          <a:lstStyle/>
          <a:p>
            <a:pPr algn="ct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Fast Fashion bezieht sich auf die schnelle und günstige Herstellung von Modetrends, die zu übermäßigem Konsum und Abfall führt.</a:t>
            </a: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272824" y="1894379"/>
            <a:ext cx="9528900" cy="2308324"/>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Warum ist nachhaltige Textilproduktion wichtig?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0" y="953238"/>
            <a:ext cx="12192000" cy="5970865"/>
          </a:xfrm>
          <a:prstGeom prst="rect">
            <a:avLst/>
          </a:prstGeom>
          <a:noFill/>
        </p:spPr>
        <p:txBody>
          <a:bodyPr wrap="square" rtlCol="0">
            <a:spAutoFit/>
          </a:bodyPr>
          <a:lstStyle/>
          <a:p>
            <a:pPr algn="ctr"/>
            <a:r>
              <a:rPr lang="de-AT" sz="4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Nachhaltige Textilproduktion minimiert Umweltauswirkungen, fördert faire Arbeitsbedingungen und reduziert den Ressourcenverbrauch.</a:t>
            </a: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917820" y="1511690"/>
            <a:ext cx="10121462" cy="2862322"/>
          </a:xfrm>
          <a:prstGeom prst="rect">
            <a:avLst/>
          </a:prstGeom>
          <a:noFill/>
        </p:spPr>
        <p:txBody>
          <a:bodyPr wrap="square" rtlCol="0">
            <a:spAutoFit/>
          </a:bodyPr>
          <a:lstStyle/>
          <a:p>
            <a:pPr algn="ctr"/>
            <a:r>
              <a:rPr lang="de-DE"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Maßnahmen tragen zur nachhaltigen Textilproduktion bei?</a:t>
            </a:r>
            <a:endPar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0" y="947305"/>
            <a:ext cx="12192000" cy="5663089"/>
          </a:xfrm>
          <a:prstGeom prst="rect">
            <a:avLst/>
          </a:prstGeom>
          <a:noFill/>
        </p:spPr>
        <p:txBody>
          <a:bodyPr wrap="square" rtlCol="0">
            <a:spAutoFit/>
          </a:bodyPr>
          <a:lstStyle/>
          <a:p>
            <a:pPr algn="ctr"/>
            <a:r>
              <a:rPr lang="de-AT" sz="4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Nachhaltige Textilproduktion umfasst Verwendung umweltfreundlicher Materialien, effiziente Ressourcennutzung, faire Arbeitspraktiken und Recycling von Kleidung.</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771955" y="4624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325578"/>
            <a:ext cx="9273765" cy="341632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Bildung für Nachhaltige Entwicklung (BNE)</a:t>
            </a:r>
          </a:p>
        </p:txBody>
      </p:sp>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424741" y="2629183"/>
            <a:ext cx="12323630" cy="1938992"/>
          </a:xfrm>
          <a:prstGeom prst="rect">
            <a:avLst/>
          </a:prstGeom>
          <a:noFill/>
        </p:spPr>
        <p:txBody>
          <a:bodyPr wrap="square" rtlCol="0">
            <a:spAutoFit/>
          </a:bodyPr>
          <a:lstStyle/>
          <a:p>
            <a:pPr algn="ctr"/>
            <a:r>
              <a:rPr lang="de-DE" sz="6000" b="1" i="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Wie beeinflusst die Textilproduktion die Umwelt?</a:t>
            </a:r>
            <a:endPar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5455435" y="4405313"/>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384872" y="1601177"/>
            <a:ext cx="9630561" cy="3272827"/>
          </a:xfrm>
          <a:prstGeom prst="rect">
            <a:avLst/>
          </a:prstGeom>
        </p:spPr>
        <p:txBody>
          <a:bodyPr vert="horz" lIns="91440" tIns="45720" rIns="91440" bIns="45720" rtlCol="0" anchor="ctr">
            <a:normAutofit fontScale="40000" lnSpcReduction="20000"/>
          </a:bodyPr>
          <a:lstStyle/>
          <a:p>
            <a:pPr marL="2057400" lvl="5" algn="ctr">
              <a:lnSpc>
                <a:spcPct val="90000"/>
              </a:lnSpc>
              <a:spcAft>
                <a:spcPts val="600"/>
              </a:spcAft>
            </a:pPr>
            <a:r>
              <a:rPr lang="en-US" sz="11100" b="1" u="sng"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r>
              <a:rPr lang="en-US" sz="111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marL="2057400" lvl="5" algn="ctr">
              <a:lnSpc>
                <a:spcPct val="90000"/>
              </a:lnSpc>
              <a:spcAft>
                <a:spcPts val="600"/>
              </a:spcAft>
            </a:pPr>
            <a:r>
              <a:rPr lang="de-DE" sz="111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Textilproduktion verursacht Wasserverbrauch, chemische Verschmutzung und Abfall. Sie trägt zur Umweltbelastung bei.</a:t>
            </a:r>
            <a:endParaRPr lang="en-US" sz="111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97605" y="766503"/>
            <a:ext cx="11196784" cy="4524315"/>
          </a:xfrm>
          <a:prstGeom prst="rect">
            <a:avLst/>
          </a:prstGeom>
          <a:noFill/>
        </p:spPr>
        <p:txBody>
          <a:bodyPr wrap="square" rtlCol="0">
            <a:spAutoFit/>
          </a:bodyPr>
          <a:lstStyle/>
          <a:p>
            <a:pPr algn="ctr"/>
            <a:r>
              <a:rPr lang="de-DE"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Auswirkungen hat die Textilproduktion auf Arbeiterinnen und Arbeiter in Entwicklungsländern?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94002" y="1531241"/>
            <a:ext cx="12192000" cy="4154984"/>
          </a:xfrm>
          <a:prstGeom prst="rect">
            <a:avLst/>
          </a:prstGeom>
          <a:noFill/>
        </p:spPr>
        <p:txBody>
          <a:bodyPr wrap="square" rtlCol="0">
            <a:spAutoFit/>
          </a:bodyPr>
          <a:lstStyle/>
          <a:p>
            <a:pPr algn="ctr"/>
            <a:r>
              <a:rPr lang="de-AT" sz="4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Textilindustrie in Entwicklungsländern kann oft unsichere Arbeitsbedingungen, niedrige Löhne und unzureichende Gesundheitsstandards mit sich bringen, was die Lebensqualität der Arbeiterinnen und Arbeiter beeinträchtigen kann</a:t>
            </a:r>
            <a:endParaRPr lang="de-AT" sz="4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654777" y="432205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704279" y="430983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1331550" y="2433149"/>
            <a:ext cx="9528900" cy="830997"/>
          </a:xfrm>
          <a:prstGeom prst="rect">
            <a:avLst/>
          </a:prstGeom>
          <a:noFill/>
        </p:spPr>
        <p:txBody>
          <a:bodyPr wrap="square" rtlCol="0">
            <a:spAutoFit/>
          </a:bodyPr>
          <a:lstStyle/>
          <a:p>
            <a:pPr algn="ctr"/>
            <a:r>
              <a:rPr lang="en-GB"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a:t>
            </a:r>
            <a:r>
              <a:rPr lang="en-GB" sz="4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ist</a:t>
            </a:r>
            <a:r>
              <a:rPr lang="en-GB"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Upcycling?</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341832" y="787757"/>
            <a:ext cx="11186445" cy="5663089"/>
          </a:xfrm>
          <a:prstGeom prst="rect">
            <a:avLst/>
          </a:prstGeom>
          <a:noFill/>
        </p:spPr>
        <p:txBody>
          <a:bodyPr wrap="square" rtlCol="0">
            <a:spAutoFit/>
          </a:bodyPr>
          <a:lstStyle/>
          <a:p>
            <a:pPr algn="ctr"/>
            <a:r>
              <a:rPr lang="de-AT" sz="4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Upcycling ist der Prozess, bei dem aus scheinbar nutzlosen oder abgenutzten Materialien neue Produkte von höherem Wert und Nutzen geschaffen werden.</a:t>
            </a:r>
            <a:endParaRPr lang="de-AT" sz="4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1588490"/>
            <a:ext cx="11196784" cy="2308324"/>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Wie unterscheidet sich Upcycling von Recycling?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871670" y="1213008"/>
            <a:ext cx="10297683" cy="4862870"/>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Upcycling wandelt Materialien in Produkte um, die oft einen höheren Wert haben. Recycling hingegen führt Materialien zurück in den Produktionskreislauf, um neue ähnliche Produkte herzustellen.</a:t>
            </a: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60" y="563071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42" y="563014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8" y="1667578"/>
            <a:ext cx="11196784" cy="2308324"/>
          </a:xfrm>
          <a:prstGeom prst="rect">
            <a:avLst/>
          </a:prstGeom>
          <a:noFill/>
        </p:spPr>
        <p:txBody>
          <a:bodyPr wrap="square" rtlCol="0">
            <a:spAutoFit/>
          </a:bodyPr>
          <a:lstStyle/>
          <a:p>
            <a:pPr algn="ctr"/>
            <a:r>
              <a:rPr lang="en-GB"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Welche Vorteile bietet Upcycling?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2" y="1180528"/>
            <a:ext cx="12192000" cy="4862870"/>
          </a:xfrm>
          <a:prstGeom prst="rect">
            <a:avLst/>
          </a:prstGeom>
          <a:noFill/>
        </p:spPr>
        <p:txBody>
          <a:bodyPr wrap="square" rtlCol="0">
            <a:spAutoFit/>
          </a:bodyPr>
          <a:lstStyle/>
          <a:p>
            <a:pPr algn="ctr"/>
            <a:r>
              <a:rPr lang="de-AT" sz="4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Upcycling verringert Abfall, fördert Kreativität, spart Ressourcen ein und unterstützt die Schonung der Umwelt durch Wiederverwendung.</a:t>
            </a: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95410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Nachhaltigkeit</a:t>
            </a:r>
          </a:p>
        </p:txBody>
      </p:sp>
      <p:sp>
        <p:nvSpPr>
          <p:cNvPr id="3" name="title2">
            <a:extLst>
              <a:ext uri="{FF2B5EF4-FFF2-40B4-BE49-F238E27FC236}">
                <a16:creationId xmlns:a16="http://schemas.microsoft.com/office/drawing/2014/main" id="{8592A4B4-7E48-410E-99D4-84A1253A6ADD}"/>
              </a:ext>
            </a:extLst>
          </p:cNvPr>
          <p:cNvSpPr txBox="1"/>
          <p:nvPr/>
        </p:nvSpPr>
        <p:spPr>
          <a:xfrm>
            <a:off x="1860924" y="92297"/>
            <a:ext cx="2350525" cy="95410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Textil-produktion</a:t>
            </a:r>
          </a:p>
        </p:txBody>
      </p:sp>
      <p:sp>
        <p:nvSpPr>
          <p:cNvPr id="8" name="title5">
            <a:extLst>
              <a:ext uri="{FF2B5EF4-FFF2-40B4-BE49-F238E27FC236}">
                <a16:creationId xmlns:a16="http://schemas.microsoft.com/office/drawing/2014/main" id="{CB1155BC-0D1C-497D-8F12-D9557C693AAF}"/>
              </a:ext>
            </a:extLst>
          </p:cNvPr>
          <p:cNvSpPr txBox="1"/>
          <p:nvPr/>
        </p:nvSpPr>
        <p:spPr>
          <a:xfrm>
            <a:off x="8202642" y="338246"/>
            <a:ext cx="1907295" cy="46166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Reparatur</a:t>
            </a:r>
            <a:r>
              <a:rPr lang="de-AT"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p>
        </p:txBody>
      </p:sp>
      <p:sp>
        <p:nvSpPr>
          <p:cNvPr id="10" name="title6">
            <a:extLst>
              <a:ext uri="{FF2B5EF4-FFF2-40B4-BE49-F238E27FC236}">
                <a16:creationId xmlns:a16="http://schemas.microsoft.com/office/drawing/2014/main" id="{08CDD077-3C5D-47D4-BEC4-13817F1C6213}"/>
              </a:ext>
            </a:extLst>
          </p:cNvPr>
          <p:cNvSpPr txBox="1"/>
          <p:nvPr/>
        </p:nvSpPr>
        <p:spPr>
          <a:xfrm>
            <a:off x="10069292" y="338246"/>
            <a:ext cx="2253892" cy="46166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Entsorgung</a:t>
            </a:r>
          </a:p>
        </p:txBody>
      </p:sp>
      <p:sp>
        <p:nvSpPr>
          <p:cNvPr id="6" name="title4">
            <a:extLst>
              <a:ext uri="{FF2B5EF4-FFF2-40B4-BE49-F238E27FC236}">
                <a16:creationId xmlns:a16="http://schemas.microsoft.com/office/drawing/2014/main" id="{1AF922AE-E280-4113-9D48-540EFFCDA933}"/>
              </a:ext>
            </a:extLst>
          </p:cNvPr>
          <p:cNvSpPr txBox="1"/>
          <p:nvPr/>
        </p:nvSpPr>
        <p:spPr>
          <a:xfrm>
            <a:off x="5938816" y="128692"/>
            <a:ext cx="2360395" cy="76944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Kreislauf-wirtschaft</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461665"/>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Upcycling</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877535370"/>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cstate="screen">
                <a:extLst>
                  <a:ext uri="{28A0092B-C50C-407E-A947-70E740481C1C}">
                    <a14:useLocalDpi xmlns:a14="http://schemas.microsoft.com/office/drawing/2010/main"/>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528206889"/>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17" cstate="screen">
                <a:extLst>
                  <a:ext uri="{28A0092B-C50C-407E-A947-70E740481C1C}">
                    <a14:useLocalDpi xmlns:a14="http://schemas.microsoft.com/office/drawing/2010/main"/>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9"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2"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4"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6"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8"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30"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2"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3">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5"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3">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7"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3">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9"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3">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4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1"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3">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3"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3">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5"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6">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8"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6">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50"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6">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2"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6">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4"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6">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6"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6">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8"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9">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6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1"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9">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3"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9">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318311164"/>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5"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59">
                <a:extLst>
                  <a:ext uri="{28A0092B-C50C-407E-A947-70E740481C1C}">
                    <a14:useLocalDpi xmlns:a14="http://schemas.microsoft.com/office/drawing/2010/main" val="0"/>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6"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1"/>
            <a:ext cx="68456" cy="691743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63632" y="-1420"/>
            <a:ext cx="69885" cy="691743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72011"/>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1667595"/>
            <a:ext cx="9702800" cy="1938992"/>
          </a:xfrm>
          <a:prstGeom prst="rect">
            <a:avLst/>
          </a:prstGeom>
          <a:noFill/>
        </p:spPr>
        <p:txBody>
          <a:bodyPr wrap="square" rtlCol="0">
            <a:spAutoFit/>
          </a:bodyPr>
          <a:lstStyle/>
          <a:p>
            <a:pPr algn="ctr"/>
            <a:r>
              <a:rPr lang="de-DE"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Gegenstände eignen sich gut für Upcycling?</a:t>
            </a:r>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50716" y="1211641"/>
            <a:ext cx="11242534" cy="4247317"/>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Viele Gegenstände wie alte Kleidung, Möbel, Glasflaschen, Verpackungen und Holzpaletten können für Upcycling-Projekte genutzt werden, um ihnen neues Leben einzuhauchen.</a:t>
            </a: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1382831"/>
            <a:ext cx="11196784" cy="3416320"/>
          </a:xfrm>
          <a:prstGeom prst="rect">
            <a:avLst/>
          </a:prstGeom>
          <a:noFill/>
        </p:spPr>
        <p:txBody>
          <a:bodyPr wrap="square" rtlCol="0">
            <a:spAutoFit/>
          </a:bodyPr>
          <a:lstStyle/>
          <a:p>
            <a:pPr algn="ctr"/>
            <a:r>
              <a:rPr lang="de-DE"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kreativen Möglichkeiten gibt es, Alltagsgegenstände durch Upcycling in einzigartige und nützliche Objekte zu verwandeln?</a:t>
            </a:r>
            <a:endParaRPr lang="en-GB"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726392" y="1217800"/>
            <a:ext cx="10571147" cy="4493538"/>
          </a:xfrm>
          <a:prstGeom prst="rect">
            <a:avLst/>
          </a:prstGeom>
          <a:noFill/>
        </p:spPr>
        <p:txBody>
          <a:bodyPr wrap="square" rtlCol="0">
            <a:spAutoFit/>
          </a:bodyPr>
          <a:lstStyle/>
          <a:p>
            <a:pPr algn="ctr"/>
            <a:r>
              <a:rPr lang="de-AT" sz="3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3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Upcycling ermöglicht die Verwandlung von alten Jeans in trendige Taschen, ausgedienten Gläsern in dekorative Lampen oder gebrauchten Holzbrettern in stilvolle Regale. Der kreative Spielraum ist nahezu grenzenlos.</a:t>
            </a:r>
            <a:endParaRPr lang="de-AT" sz="3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220451" y="1752307"/>
            <a:ext cx="9528900"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ist eine Kreislaufwirtschaft?</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676568"/>
            <a:ext cx="8283921" cy="4401205"/>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Eine Kreislaufwirtschaft ist ein Konzept, bei dem Produkte, Materialien und Ressourcen in geschlossenen Kreisläufen zirkulieren, um Abfall zu minimieren und Nachhaltigkeit zu fördern.</a:t>
            </a: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263181" y="2515536"/>
            <a:ext cx="9528900" cy="707886"/>
          </a:xfrm>
          <a:prstGeom prst="rect">
            <a:avLst/>
          </a:prstGeom>
          <a:noFill/>
        </p:spPr>
        <p:txBody>
          <a:bodyPr wrap="square" rtlCol="0">
            <a:spAutoFit/>
          </a:bodyPr>
          <a:lstStyle/>
          <a:p>
            <a:pPr algn="ctr"/>
            <a:r>
              <a:rPr lang="de-DE"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Ziele verfolgt die Kreislaufwirtschaft?</a:t>
            </a:r>
            <a:endParaRPr lang="en-GB"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655676"/>
            <a:ext cx="8283921" cy="3046988"/>
          </a:xfrm>
          <a:prstGeom prst="rect">
            <a:avLst/>
          </a:prstGeom>
          <a:noFill/>
        </p:spPr>
        <p:txBody>
          <a:bodyPr wrap="square" rtlCol="0">
            <a:spAutoFit/>
          </a:bodyPr>
          <a:lstStyle/>
          <a:p>
            <a:pPr algn="ctr"/>
            <a:r>
              <a:rPr lang="de-AT" sz="3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3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Kreislaufwirtschaft zielt darauf ab, Ressourcenverbrauch zu verringern, Abfall zu reduzieren, ökologische Auswirkungen zu minimieren und wirtschaftliche Vorteile durch effiziente Nutzung von Materialien zu erzielen.</a:t>
            </a:r>
            <a:endParaRPr lang="de-AT" sz="3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3416320"/>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Welche Rolle spielt Recycling in der Kreislaufwirtschaft?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1472615" y="1214261"/>
            <a:ext cx="9095764" cy="3785652"/>
          </a:xfrm>
          <a:prstGeom prst="rect">
            <a:avLst/>
          </a:prstGeom>
          <a:noFill/>
        </p:spPr>
        <p:txBody>
          <a:bodyPr wrap="square" rtlCol="0">
            <a:spAutoFit/>
          </a:bodyPr>
          <a:lstStyle/>
          <a:p>
            <a:pPr algn="ctr"/>
            <a:r>
              <a:rPr lang="de-AT" sz="4000"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Recycling ist ein wesentlicher Bestandteil der Kreislaufwirtschaft, da es gebrauchte Materialien zurück in den Produktionskreislauf bringt und somit Ressourcen einspart.</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1593278"/>
            <a:ext cx="9528900" cy="2308324"/>
          </a:xfrm>
          <a:prstGeom prst="rect">
            <a:avLst/>
          </a:prstGeom>
          <a:noFill/>
        </p:spPr>
        <p:txBody>
          <a:bodyPr wrap="square" rtlCol="0">
            <a:spAutoFit/>
          </a:bodyPr>
          <a:lstStyle/>
          <a:p>
            <a:pPr algn="ctr"/>
            <a:r>
              <a:rPr lang="de-DE"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versteht man unter Nachhaltigkeit?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1331547" y="1452207"/>
            <a:ext cx="9528900" cy="3416320"/>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sind Beispiele für Kreislaufwirtschaft in der Praxis?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853370" y="1387869"/>
            <a:ext cx="8283921" cy="3785652"/>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Beispiele sind das Wiederverwenden von Verpackungen, das Reparieren von Produkten anstelle des Neukaufs und die Umwandlung von organischen Abfällen in Kompost.</a:t>
            </a: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770530"/>
            <a:ext cx="9528900" cy="4524315"/>
          </a:xfrm>
          <a:prstGeom prst="rect">
            <a:avLst/>
          </a:prstGeom>
          <a:noFill/>
        </p:spPr>
        <p:txBody>
          <a:bodyPr wrap="square" rtlCol="0">
            <a:spAutoFit/>
          </a:bodyPr>
          <a:lstStyle/>
          <a:p>
            <a:pPr algn="ctr"/>
            <a:r>
              <a:rPr lang="de-DE"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Vorteile bietet die Kreislaufwirtschaft im Vergleich zur linearen Wirtschaft?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919485"/>
            <a:ext cx="9838568" cy="3785652"/>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Kreislaufwirtschaft reduziert Abfall, senkt Ressourcenverbrauch, minimiert Umweltauswirkungen und fördert langfristige wirtschaftliche Stabilität durch nachhaltige Nutzung von Materialien.</a:t>
            </a: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2033125"/>
            <a:ext cx="11196784" cy="1200329"/>
          </a:xfrm>
          <a:prstGeom prst="rect">
            <a:avLst/>
          </a:prstGeom>
          <a:noFill/>
        </p:spPr>
        <p:txBody>
          <a:bodyPr wrap="square" rtlCol="0">
            <a:spAutoFit/>
          </a:bodyPr>
          <a:lstStyle/>
          <a:p>
            <a:pPr algn="ctr"/>
            <a:r>
              <a:rPr lang="en-GB"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Warum</a:t>
            </a: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GB"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ist</a:t>
            </a: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GB"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Reparatur</a:t>
            </a: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GB"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wichtig</a:t>
            </a: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67111" y="1074831"/>
            <a:ext cx="12192000" cy="3416320"/>
          </a:xfrm>
          <a:prstGeom prst="rect">
            <a:avLst/>
          </a:prstGeom>
          <a:noFill/>
        </p:spPr>
        <p:txBody>
          <a:bodyPr wrap="square" rtlCol="0">
            <a:spAutoFit/>
          </a:bodyPr>
          <a:lstStyle/>
          <a:p>
            <a:pPr algn="ct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Reparatur verlängert die Lebensdauer von Produkten, reduziert Abfall und spart Ressourcen im Vergleich zum Neukauf.</a:t>
            </a:r>
            <a:endPar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97605" y="1366894"/>
            <a:ext cx="11196784" cy="2308324"/>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Vorteile bietet die Förderung von Reparaturen?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3539430"/>
          </a:xfrm>
          <a:prstGeom prst="rect">
            <a:avLst/>
          </a:prstGeom>
          <a:noFill/>
        </p:spPr>
        <p:txBody>
          <a:bodyPr wrap="square" rtlCol="0">
            <a:spAutoFit/>
          </a:bodyPr>
          <a:lstStyle/>
          <a:p>
            <a:pPr algn="ctr"/>
            <a:r>
              <a:rPr lang="de-DE" sz="4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Förderung von Reparaturen unterstützt lokale Wirtschaften, reduziert Umweltbelastung und stärkt die Selbstreparatur-Fähigkeiten der Gesellschaft.</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44817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43595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29591" y="1352448"/>
            <a:ext cx="11732812" cy="2308324"/>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Arten von Produkten werden oft repariert?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270722" y="676568"/>
            <a:ext cx="11650551" cy="3046988"/>
          </a:xfrm>
          <a:prstGeom prst="rect">
            <a:avLst/>
          </a:prstGeom>
          <a:noFill/>
        </p:spPr>
        <p:txBody>
          <a:bodyPr wrap="square" rtlCol="0">
            <a:spAutoFit/>
          </a:bodyPr>
          <a:lstStyle/>
          <a:p>
            <a:pPr algn="ctr"/>
            <a:r>
              <a:rPr lang="de-AT" sz="4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Elektronikgeräte, Kleidung, Möbel, Haushaltsgeräte und Fahrzeuge sind Beispiele für Produkte, die häufig repariert werden.</a:t>
            </a: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575965" y="926729"/>
            <a:ext cx="11040066" cy="3970318"/>
          </a:xfrm>
          <a:prstGeom prst="rect">
            <a:avLst/>
          </a:prstGeom>
          <a:noFill/>
        </p:spPr>
        <p:txBody>
          <a:bodyPr wrap="square" rtlCol="0">
            <a:spAutoFit/>
          </a:bodyPr>
          <a:lstStyle/>
          <a:p>
            <a:pPr algn="ctr"/>
            <a:r>
              <a:rPr lang="de-AT" sz="3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Nachhaltigkeit bezieht sich auf die Fähigkeit, die Bedürfnisse der heutigen Generation zu erfüllen, ohne die Fähigkeit zukünftiger Generationen zu gefährden, ihre eigenen Bedürfnisse zu erfüllen. Es geht darum, Ressourcen verantwortungsbewusst zu nutzen, Umweltauswirkungen zu minimieren und soziale Gerechtigkeit zu fördern.</a:t>
            </a:r>
            <a:endParaRPr lang="de-AT" sz="3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5" y="5423439"/>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5500672"/>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548845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1343039"/>
            <a:ext cx="11732812" cy="2308324"/>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Warum ist geplante Obsoleszenz problematisch?</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317244" y="1280469"/>
            <a:ext cx="11557507" cy="3170099"/>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Geplante Obsoleszenz beschreibt die bewusste Begrenzung der Lebensdauer von Produkten. Sie führt zu vermehrtem Müll und Konsum und untergräbt nachhaltige Praktiken.</a:t>
            </a:r>
            <a:endPar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229591" y="1637108"/>
            <a:ext cx="11732812" cy="2308324"/>
          </a:xfrm>
          <a:prstGeom prst="rect">
            <a:avLst/>
          </a:prstGeom>
          <a:noFill/>
        </p:spPr>
        <p:txBody>
          <a:bodyPr wrap="square" rtlCol="0">
            <a:spAutoFit/>
          </a:bodyPr>
          <a:lstStyle/>
          <a:p>
            <a:pPr algn="ctr"/>
            <a:r>
              <a:rPr lang="de-DE"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Initiativen fördern die Reparaturbewegung?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1237741"/>
            <a:ext cx="12192000" cy="3877985"/>
          </a:xfrm>
          <a:prstGeom prst="rect">
            <a:avLst/>
          </a:prstGeom>
          <a:noFill/>
        </p:spPr>
        <p:txBody>
          <a:bodyPr wrap="square" rtlCol="0">
            <a:spAutoFit/>
          </a:bodyPr>
          <a:lstStyle/>
          <a:p>
            <a:pPr algn="ct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8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Repair</a:t>
            </a:r>
            <a:r>
              <a:rPr lang="de-DE"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Cafés, Online-Plattformen für Reparaturanleitungen und staatliche Anreize sind Beispiele für Initiativen, die die Reparaturbewegung vorantreiben.</a:t>
            </a: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158163" y="2335580"/>
            <a:ext cx="12918518"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Was ist Entsorgung?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65258" y="1371678"/>
            <a:ext cx="12192000" cy="3139321"/>
          </a:xfrm>
          <a:prstGeom prst="rect">
            <a:avLst/>
          </a:prstGeom>
          <a:noFill/>
        </p:spPr>
        <p:txBody>
          <a:bodyPr wrap="square" rtlCol="0">
            <a:spAutoFit/>
          </a:bodyPr>
          <a:lstStyle/>
          <a:p>
            <a:pPr algn="ct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Entsorgung bezieht sich auf den Prozess der Beseitigung von Abfällen, um sie sicher und umweltverträglich zu behandeln.</a:t>
            </a: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29591" y="1450646"/>
            <a:ext cx="11732812" cy="2308324"/>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Warum ist ordnungsgemäße Entsorgung wichtig?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3539430"/>
          </a:xfrm>
          <a:prstGeom prst="rect">
            <a:avLst/>
          </a:prstGeom>
          <a:noFill/>
        </p:spPr>
        <p:txBody>
          <a:bodyPr wrap="square" rtlCol="0">
            <a:spAutoFit/>
          </a:bodyPr>
          <a:lstStyle/>
          <a:p>
            <a:pPr algn="ctr"/>
            <a:r>
              <a:rPr lang="de-AT" sz="4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Ordnungsgemäße Entsorgung verhindert Umweltverschmutzung, schützt die Gesundheit der Menschen und trägt zur Erhaltung natürlicher Ressourcen bei.</a:t>
            </a:r>
            <a:endParaRPr lang="de-AT"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02634" y="1722503"/>
            <a:ext cx="11732812" cy="2308324"/>
          </a:xfrm>
          <a:prstGeom prst="rect">
            <a:avLst/>
          </a:prstGeom>
          <a:noFill/>
        </p:spPr>
        <p:txBody>
          <a:bodyPr wrap="square" rtlCol="0">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Arten der Entsorgung gibt es?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150716" y="676568"/>
            <a:ext cx="12192000" cy="3970318"/>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Es gibt Recycling, Kompostierung, Deponierung, thermische Verwertung (Verbrennung mit Energiegewinnung) und andere Verfahren zur Entsorgung.</a:t>
            </a: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497595"/>
            <a:ext cx="8285789" cy="4524315"/>
          </a:xfrm>
          <a:prstGeom prst="rect">
            <a:avLst/>
          </a:prstGeom>
          <a:noFill/>
        </p:spPr>
        <p:txBody>
          <a:bodyPr wrap="square" rtlCol="0">
            <a:spAutoFit/>
          </a:bodyPr>
          <a:lstStyle/>
          <a:p>
            <a:pPr algn="ctr"/>
            <a:r>
              <a:rPr lang="de-DE"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Warum ist Nachhaltigkeit in der modernen Welt so wichtig?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229591" y="1929608"/>
            <a:ext cx="11732812" cy="1569660"/>
          </a:xfrm>
          <a:prstGeom prst="rect">
            <a:avLst/>
          </a:prstGeom>
          <a:noFill/>
        </p:spPr>
        <p:txBody>
          <a:bodyPr wrap="square" rtlCol="0">
            <a:spAutoFit/>
          </a:bodyPr>
          <a:lstStyle/>
          <a:p>
            <a:pPr algn="ctr"/>
            <a:r>
              <a:rPr lang="de-DE" sz="48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Warum sollte man Elektronikschrott gesondert entsorgen?</a:t>
            </a:r>
            <a:endPar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418745" y="913752"/>
            <a:ext cx="12192001" cy="3477875"/>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Elektronikschrott enthält oft gefährliche Stoffe wie Schwermetalle. Gesonderte Entsorgung verhindert Umweltschäden und ermöglicht die Rückgewinnung wertvoller Materialien.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1144988"/>
            <a:ext cx="10226565" cy="3416320"/>
          </a:xfrm>
          <a:prstGeom prst="rect">
            <a:avLst/>
          </a:prstGeom>
          <a:noFill/>
        </p:spPr>
        <p:txBody>
          <a:bodyPr wrap="square">
            <a:spAutoFit/>
          </a:bodyPr>
          <a:lstStyle/>
          <a:p>
            <a:pPr algn="ctr"/>
            <a:r>
              <a:rPr lang="de-DE" sz="72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Rolle spielt Abfallvermeidung in der Entsorgung?</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125835" y="1265865"/>
            <a:ext cx="12192000" cy="3631763"/>
          </a:xfrm>
          <a:prstGeom prst="rect">
            <a:avLst/>
          </a:prstGeom>
          <a:noFill/>
        </p:spPr>
        <p:txBody>
          <a:bodyPr wrap="square" rtlCol="0">
            <a:spAutoFit/>
          </a:bodyPr>
          <a:lstStyle/>
          <a:p>
            <a:pPr algn="ctr"/>
            <a:r>
              <a:rPr lang="de-AT" sz="54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Abfallvermeidung reduziert die Notwendigkeit der Entsorgung und minimiert die Belastung für Deponien und Umwelt. Es ist eine vorrangige nachhaltige Maßnahme.</a:t>
            </a:r>
            <a:endParaRPr lang="de-AT" sz="4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722D674-B0D1-87F9-AE86-9D00D455EE59}"/>
              </a:ext>
            </a:extLst>
          </p:cNvPr>
          <p:cNvSpPr txBox="1"/>
          <p:nvPr/>
        </p:nvSpPr>
        <p:spPr>
          <a:xfrm>
            <a:off x="2046913" y="1619075"/>
            <a:ext cx="8548381" cy="1477328"/>
          </a:xfrm>
          <a:prstGeom prst="rect">
            <a:avLst/>
          </a:prstGeom>
          <a:noFill/>
        </p:spPr>
        <p:txBody>
          <a:bodyPr wrap="square" rtlCol="0">
            <a:spAutoFit/>
          </a:bodyPr>
          <a:lstStyle/>
          <a:p>
            <a:r>
              <a:rPr lang="de-DE" dirty="0">
                <a:solidFill>
                  <a:schemeClr val="bg1"/>
                </a:solidFill>
              </a:rPr>
              <a:t>Quellen: </a:t>
            </a:r>
          </a:p>
          <a:p>
            <a:pPr marL="285750" indent="-285750">
              <a:buFontTx/>
              <a:buChar char="-"/>
            </a:pPr>
            <a:r>
              <a:rPr lang="de-DE" dirty="0">
                <a:solidFill>
                  <a:schemeClr val="bg1"/>
                </a:solidFill>
              </a:rPr>
              <a:t>Vorlage: </a:t>
            </a:r>
            <a:r>
              <a:rPr lang="de-DE" dirty="0" err="1">
                <a:solidFill>
                  <a:schemeClr val="bg1"/>
                </a:solidFill>
              </a:rPr>
              <a:t>SlideLizard</a:t>
            </a:r>
            <a:r>
              <a:rPr lang="de-DE" dirty="0">
                <a:solidFill>
                  <a:schemeClr val="bg1"/>
                </a:solidFill>
              </a:rPr>
              <a:t>; </a:t>
            </a:r>
            <a:r>
              <a:rPr lang="de-DE" dirty="0">
                <a:solidFill>
                  <a:schemeClr val="bg1"/>
                </a:solidFill>
                <a:hlinkClick r:id="rId2">
                  <a:extLst>
                    <a:ext uri="{A12FA001-AC4F-418D-AE19-62706E023703}">
                      <ahyp:hlinkClr xmlns:ahyp="http://schemas.microsoft.com/office/drawing/2018/hyperlinkcolor" val="tx"/>
                    </a:ext>
                  </a:extLst>
                </a:hlinkClick>
              </a:rPr>
              <a:t>https://slidelizard.com/de/blog/jeopardy-powerpoint-template</a:t>
            </a:r>
            <a:r>
              <a:rPr lang="de-DE" dirty="0">
                <a:solidFill>
                  <a:schemeClr val="bg1"/>
                </a:solidFill>
              </a:rPr>
              <a:t> abgerufen am 23.08.2023</a:t>
            </a:r>
          </a:p>
          <a:p>
            <a:pPr marL="285750" indent="-285750">
              <a:buFontTx/>
              <a:buChar char="-"/>
            </a:pPr>
            <a:r>
              <a:rPr lang="de-DE" dirty="0">
                <a:solidFill>
                  <a:schemeClr val="bg1"/>
                </a:solidFill>
              </a:rPr>
              <a:t>Fragen und Antworten: erstellt mir Hilfe von </a:t>
            </a:r>
            <a:r>
              <a:rPr lang="de-DE" dirty="0" err="1">
                <a:solidFill>
                  <a:schemeClr val="bg1"/>
                </a:solidFill>
              </a:rPr>
              <a:t>ChatGPT</a:t>
            </a:r>
            <a:r>
              <a:rPr lang="de-DE" dirty="0">
                <a:solidFill>
                  <a:schemeClr val="bg1"/>
                </a:solidFill>
              </a:rPr>
              <a:t>; </a:t>
            </a:r>
            <a:r>
              <a:rPr lang="de-DE" dirty="0">
                <a:solidFill>
                  <a:schemeClr val="bg1"/>
                </a:solidFill>
                <a:hlinkClick r:id="rId3">
                  <a:extLst>
                    <a:ext uri="{A12FA001-AC4F-418D-AE19-62706E023703}">
                      <ahyp:hlinkClr xmlns:ahyp="http://schemas.microsoft.com/office/drawing/2018/hyperlinkcolor" val="tx"/>
                    </a:ext>
                  </a:extLst>
                </a:hlinkClick>
              </a:rPr>
              <a:t>https://chat.openai.com/</a:t>
            </a:r>
            <a:r>
              <a:rPr lang="de-DE" dirty="0">
                <a:solidFill>
                  <a:schemeClr val="bg1"/>
                </a:solidFill>
              </a:rPr>
              <a:t> abgerufen am 23.08.2023 </a:t>
            </a:r>
          </a:p>
        </p:txBody>
      </p:sp>
    </p:spTree>
    <p:extLst>
      <p:ext uri="{BB962C8B-B14F-4D97-AF65-F5344CB8AC3E}">
        <p14:creationId xmlns:p14="http://schemas.microsoft.com/office/powerpoint/2010/main" val="273298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450185" y="942862"/>
            <a:ext cx="9291627" cy="3539430"/>
          </a:xfrm>
          <a:prstGeom prst="rect">
            <a:avLst/>
          </a:prstGeom>
          <a:noFill/>
        </p:spPr>
        <p:txBody>
          <a:bodyPr wrap="square" rtlCol="0">
            <a:spAutoFit/>
          </a:bodyPr>
          <a:lstStyle/>
          <a:p>
            <a:pPr algn="ctr"/>
            <a:r>
              <a:rPr lang="de-AT" sz="3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 der modernen Welt stehen wir vor Umweltproblemen wie Klimawandel, Ressourcenknappheit und Artensterben. Nachhaltigkeit ist wichtig, um diese Herausforderungen anzugehen und eine lebenswerte Zukunft zu sichern. Sie hilft dabei, ökologische, soziale und wirtschaftliche Aspekte in Einklang zu bringen.</a:t>
            </a:r>
            <a:endParaRPr lang="de-AT"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7" y="1315480"/>
            <a:ext cx="9528900" cy="2585323"/>
          </a:xfrm>
          <a:prstGeom prst="rect">
            <a:avLst/>
          </a:prstGeom>
          <a:noFill/>
        </p:spPr>
        <p:txBody>
          <a:bodyPr wrap="square" rtlCol="0">
            <a:spAutoFit/>
          </a:bodyPr>
          <a:lstStyle/>
          <a:p>
            <a:pPr algn="ctr"/>
            <a:r>
              <a:rPr lang="de-DE"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Rolle spielen erneuerbare Energien in Bezug auf Nachhaltigkeit?</a:t>
            </a:r>
            <a:endParaRPr lang="en-GB"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7" y="1159766"/>
            <a:ext cx="8283921" cy="3970318"/>
          </a:xfrm>
          <a:prstGeom prst="rect">
            <a:avLst/>
          </a:prstGeom>
          <a:noFill/>
        </p:spPr>
        <p:txBody>
          <a:bodyPr wrap="square" rtlCol="0">
            <a:spAutoFit/>
          </a:bodyPr>
          <a:lstStyle/>
          <a:p>
            <a:pPr algn="ctr"/>
            <a:r>
              <a:rPr lang="de-AT" sz="2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Antwort</a:t>
            </a:r>
          </a:p>
          <a:p>
            <a:pPr algn="ctr"/>
            <a:r>
              <a:rPr lang="de-DE"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Erneuerbare Energien wie Sonnen-, Wind- und Wasserkraft sind zentral für die Nachhaltigkeit. Sie reduzieren den Ausstoß von Treibhausgasen, mindern die Abhängigkeit von begrenzten fossilen Brennstoffen und tragen zur Schonung natürlicher Ressourcen bei. Durch den Einsatz erneuerbarer Energien können wir unsere Energiequellen diversifizieren und Umweltbelastungen verringern.</a:t>
            </a:r>
            <a:endParaRPr lang="de-AT"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1324</Words>
  <Application>Microsoft Office PowerPoint</Application>
  <PresentationFormat>Breitbild</PresentationFormat>
  <Paragraphs>165</Paragraphs>
  <Slides>64</Slides>
  <Notes>0</Notes>
  <HiddenSlides>0</HiddenSlides>
  <MMClips>60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64</vt:i4>
      </vt:variant>
    </vt:vector>
  </HeadingPairs>
  <TitlesOfParts>
    <vt:vector size="71" baseType="lpstr">
      <vt:lpstr>AcmeFont</vt:lpstr>
      <vt:lpstr>Arial</vt:lpstr>
      <vt:lpstr>Calibri</vt:lpstr>
      <vt:lpstr>Calibri Light</vt:lpstr>
      <vt:lpstr>Segoe UI Black</vt:lpstr>
      <vt:lpstr>Sitka Banner</vt:lpstr>
      <vt:lpstr>Office</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Alexandra Maria Guedelha Fernandes Varela</cp:lastModifiedBy>
  <cp:revision>156</cp:revision>
  <dcterms:created xsi:type="dcterms:W3CDTF">2020-09-28T08:30:51Z</dcterms:created>
  <dcterms:modified xsi:type="dcterms:W3CDTF">2025-01-22T12:20:17Z</dcterms:modified>
</cp:coreProperties>
</file>