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439" r:id="rId2"/>
    <p:sldId id="440" r:id="rId3"/>
    <p:sldId id="443" r:id="rId4"/>
    <p:sldId id="434" r:id="rId5"/>
    <p:sldId id="442" r:id="rId6"/>
    <p:sldId id="432" r:id="rId7"/>
    <p:sldId id="444" r:id="rId8"/>
    <p:sldId id="433" r:id="rId9"/>
    <p:sldId id="441" r:id="rId10"/>
    <p:sldId id="438" r:id="rId11"/>
  </p:sldIdLst>
  <p:sldSz cx="9144000" cy="6858000" type="screen4x3"/>
  <p:notesSz cx="6669088" cy="9928225"/>
  <p:defaultTextStyle>
    <a:defPPr>
      <a:defRPr lang="de-DE"/>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96" autoAdjust="0"/>
  </p:normalViewPr>
  <p:slideViewPr>
    <p:cSldViewPr>
      <p:cViewPr varScale="1">
        <p:scale>
          <a:sx n="102" d="100"/>
          <a:sy n="102" d="100"/>
        </p:scale>
        <p:origin x="12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2" d="100"/>
          <a:sy n="82" d="100"/>
        </p:scale>
        <p:origin x="400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76803" name="Rectangle 3"/>
          <p:cNvSpPr>
            <a:spLocks noGrp="1" noChangeArrowheads="1"/>
          </p:cNvSpPr>
          <p:nvPr>
            <p:ph type="dt" sz="quarter" idx="1"/>
          </p:nvPr>
        </p:nvSpPr>
        <p:spPr bwMode="auto">
          <a:xfrm>
            <a:off x="377825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76804" name="Rectangle 4"/>
          <p:cNvSpPr>
            <a:spLocks noGrp="1" noChangeArrowheads="1"/>
          </p:cNvSpPr>
          <p:nvPr>
            <p:ph type="ftr" sz="quarter" idx="2"/>
          </p:nvPr>
        </p:nvSpPr>
        <p:spPr bwMode="auto">
          <a:xfrm>
            <a:off x="0" y="9431338"/>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76805" name="Rectangle 5"/>
          <p:cNvSpPr>
            <a:spLocks noGrp="1" noChangeArrowheads="1"/>
          </p:cNvSpPr>
          <p:nvPr>
            <p:ph type="sldNum" sz="quarter" idx="3"/>
          </p:nvPr>
        </p:nvSpPr>
        <p:spPr bwMode="auto">
          <a:xfrm>
            <a:off x="3778250" y="9431338"/>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E3156BD-24C2-4282-ABB8-EF21D061A6BE}" type="slidenum">
              <a:rPr lang="de-DE" altLang="de-DE"/>
              <a:pPr/>
              <a:t>‹Nr.›</a:t>
            </a:fld>
            <a:endParaRPr lang="de-DE" altLang="de-DE"/>
          </a:p>
        </p:txBody>
      </p:sp>
    </p:spTree>
    <p:extLst>
      <p:ext uri="{BB962C8B-B14F-4D97-AF65-F5344CB8AC3E}">
        <p14:creationId xmlns:p14="http://schemas.microsoft.com/office/powerpoint/2010/main" val="2096083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4099" name="Rectangle 3"/>
          <p:cNvSpPr>
            <a:spLocks noGrp="1" noChangeArrowheads="1"/>
          </p:cNvSpPr>
          <p:nvPr>
            <p:ph type="dt" idx="1"/>
          </p:nvPr>
        </p:nvSpPr>
        <p:spPr bwMode="auto">
          <a:xfrm>
            <a:off x="377825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2052" name="Rectangle 4"/>
          <p:cNvSpPr>
            <a:spLocks noGrp="1" noRot="1" noChangeAspect="1" noChangeArrowheads="1" noTextEdit="1"/>
          </p:cNvSpPr>
          <p:nvPr>
            <p:ph type="sldImg" idx="2"/>
          </p:nvPr>
        </p:nvSpPr>
        <p:spPr bwMode="auto">
          <a:xfrm>
            <a:off x="852488" y="744538"/>
            <a:ext cx="4965700" cy="372268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889000" y="4716463"/>
            <a:ext cx="4891088"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4102" name="Rectangle 6"/>
          <p:cNvSpPr>
            <a:spLocks noGrp="1" noChangeArrowheads="1"/>
          </p:cNvSpPr>
          <p:nvPr>
            <p:ph type="ftr" sz="quarter" idx="4"/>
          </p:nvPr>
        </p:nvSpPr>
        <p:spPr bwMode="auto">
          <a:xfrm>
            <a:off x="0" y="9431338"/>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4103" name="Rectangle 7"/>
          <p:cNvSpPr>
            <a:spLocks noGrp="1" noChangeArrowheads="1"/>
          </p:cNvSpPr>
          <p:nvPr>
            <p:ph type="sldNum" sz="quarter" idx="5"/>
          </p:nvPr>
        </p:nvSpPr>
        <p:spPr bwMode="auto">
          <a:xfrm>
            <a:off x="3778250" y="9431338"/>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BC0A18B-F447-4892-85BE-CC98DE2149E9}" type="slidenum">
              <a:rPr lang="de-DE" altLang="de-DE"/>
              <a:pPr/>
              <a:t>‹Nr.›</a:t>
            </a:fld>
            <a:endParaRPr lang="de-DE" altLang="de-DE"/>
          </a:p>
        </p:txBody>
      </p:sp>
    </p:spTree>
    <p:extLst>
      <p:ext uri="{BB962C8B-B14F-4D97-AF65-F5344CB8AC3E}">
        <p14:creationId xmlns:p14="http://schemas.microsoft.com/office/powerpoint/2010/main" val="19094754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4075" y="744538"/>
            <a:ext cx="4962525" cy="3722687"/>
          </a:xfrm>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CBC0A18B-F447-4892-85BE-CC98DE2149E9}" type="slidenum">
              <a:rPr lang="de-DE" altLang="de-DE" smtClean="0"/>
              <a:pPr/>
              <a:t>2</a:t>
            </a:fld>
            <a:endParaRPr lang="de-DE" altLang="de-DE"/>
          </a:p>
        </p:txBody>
      </p:sp>
    </p:spTree>
    <p:extLst>
      <p:ext uri="{BB962C8B-B14F-4D97-AF65-F5344CB8AC3E}">
        <p14:creationId xmlns:p14="http://schemas.microsoft.com/office/powerpoint/2010/main" val="3933846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59830557-5F2D-47D0-A232-E058DAAEE138}" type="slidenum">
              <a:rPr lang="de-DE" altLang="de-DE"/>
              <a:pPr/>
              <a:t>‹Nr.›</a:t>
            </a:fld>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0664EF0F-A42F-41D7-9920-83713EA6799D}" type="slidenum">
              <a:rPr lang="de-DE" altLang="de-DE"/>
              <a:pPr/>
              <a:t>‹Nr.›</a:t>
            </a:fld>
            <a:endParaRPr lang="de-DE" alt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545B6CE2-07F3-41A8-BDD3-89943F941CAE}" type="slidenum">
              <a:rPr lang="de-DE" altLang="de-DE"/>
              <a:pPr/>
              <a:t>‹Nr.›</a:t>
            </a:fld>
            <a:endParaRPr lang="de-DE" alt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685800" y="609600"/>
            <a:ext cx="7772400" cy="54864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fld id="{16415A05-05E7-4FE3-AFF7-969A2DF4D522}" type="slidenum">
              <a:rPr lang="de-DE" altLang="de-DE"/>
              <a:pPr/>
              <a:t>‹Nr.›</a:t>
            </a:fld>
            <a:endParaRPr lang="de-DE" alt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el, Inhal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quarter" idx="2"/>
          </p:nvPr>
        </p:nvSpPr>
        <p:spPr>
          <a:xfrm>
            <a:off x="4648200" y="1981200"/>
            <a:ext cx="3810000" cy="19812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Inhaltsplatzhalter 4"/>
          <p:cNvSpPr>
            <a:spLocks noGrp="1"/>
          </p:cNvSpPr>
          <p:nvPr>
            <p:ph sz="quarter" idx="3"/>
          </p:nvPr>
        </p:nvSpPr>
        <p:spPr>
          <a:xfrm>
            <a:off x="4648200" y="4114800"/>
            <a:ext cx="3810000" cy="19812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Rectangle 4"/>
          <p:cNvSpPr>
            <a:spLocks noGrp="1" noChangeArrowheads="1"/>
          </p:cNvSpPr>
          <p:nvPr>
            <p:ph type="dt" sz="half" idx="10"/>
          </p:nvPr>
        </p:nvSpPr>
        <p:spPr>
          <a:ln/>
        </p:spPr>
        <p:txBody>
          <a:bodyPr/>
          <a:lstStyle>
            <a:lvl1pPr>
              <a:defRPr/>
            </a:lvl1pPr>
          </a:lstStyle>
          <a:p>
            <a:pPr>
              <a:defRPr/>
            </a:pPr>
            <a:endParaRPr lang="de-DE"/>
          </a:p>
        </p:txBody>
      </p:sp>
      <p:sp>
        <p:nvSpPr>
          <p:cNvPr id="7" name="Rectangle 5"/>
          <p:cNvSpPr>
            <a:spLocks noGrp="1" noChangeArrowheads="1"/>
          </p:cNvSpPr>
          <p:nvPr>
            <p:ph type="ftr" sz="quarter" idx="11"/>
          </p:nvPr>
        </p:nvSpPr>
        <p:spPr>
          <a:ln/>
        </p:spPr>
        <p:txBody>
          <a:bodyPr/>
          <a:lstStyle>
            <a:lvl1pPr>
              <a:defRPr/>
            </a:lvl1pPr>
          </a:lstStyle>
          <a:p>
            <a:pPr>
              <a:defRPr/>
            </a:pPr>
            <a:endParaRPr lang="de-DE"/>
          </a:p>
        </p:txBody>
      </p:sp>
      <p:sp>
        <p:nvSpPr>
          <p:cNvPr id="8" name="Rectangle 6"/>
          <p:cNvSpPr>
            <a:spLocks noGrp="1" noChangeArrowheads="1"/>
          </p:cNvSpPr>
          <p:nvPr>
            <p:ph type="sldNum" sz="quarter" idx="12"/>
          </p:nvPr>
        </p:nvSpPr>
        <p:spPr>
          <a:ln/>
        </p:spPr>
        <p:txBody>
          <a:bodyPr/>
          <a:lstStyle>
            <a:lvl1pPr>
              <a:defRPr/>
            </a:lvl1pPr>
          </a:lstStyle>
          <a:p>
            <a:fld id="{9DB96E1C-60B4-439E-AD1C-A025759532EA}" type="slidenum">
              <a:rPr lang="de-DE" altLang="de-DE"/>
              <a:pPr/>
              <a:t>‹Nr.›</a:t>
            </a:fld>
            <a:endParaRPr lang="de-DE" alt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4D73BF46-A263-47A1-B11D-57A34A9888DC}" type="slidenum">
              <a:rPr lang="de-DE" altLang="de-DE"/>
              <a:pPr/>
              <a:t>‹Nr.›</a:t>
            </a:fld>
            <a:endParaRPr lang="de-DE" alt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2D0BE7B9-68F5-4DCF-A6A5-26FEDAD92934}" type="slidenum">
              <a:rPr lang="de-DE" altLang="de-DE"/>
              <a:pPr/>
              <a:t>‹Nr.›</a:t>
            </a:fld>
            <a:endParaRPr lang="de-DE" alt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fld id="{BA305CAF-A054-47AD-9F81-29CCDCE99456}" type="slidenum">
              <a:rPr lang="de-DE" altLang="de-DE"/>
              <a:pPr/>
              <a:t>‹Nr.›</a:t>
            </a:fld>
            <a:endParaRPr lang="de-DE" alt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fld id="{87B4FBF0-258E-426A-B782-39FA3EC79DEE}" type="slidenum">
              <a:rPr lang="de-DE" altLang="de-DE"/>
              <a:pPr/>
              <a:t>‹Nr.›</a:t>
            </a:fld>
            <a:endParaRPr lang="de-DE" alt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fld id="{2AC5226F-9023-4195-83BA-C4BC06DF8860}" type="slidenum">
              <a:rPr lang="de-DE" altLang="de-DE"/>
              <a:pPr/>
              <a:t>‹Nr.›</a:t>
            </a:fld>
            <a:endParaRPr lang="de-DE" altLang="de-DE"/>
          </a:p>
        </p:txBody>
      </p:sp>
      <p:pic>
        <p:nvPicPr>
          <p:cNvPr id="6" name="Picture 4" descr="Folienkopf"/>
          <p:cNvPicPr>
            <a:picLocks noChangeAspect="1" noChangeArrowheads="1"/>
          </p:cNvPicPr>
          <p:nvPr userDrawn="1"/>
        </p:nvPicPr>
        <p:blipFill>
          <a:blip r:embed="rId2" cstate="print"/>
          <a:srcRect/>
          <a:stretch>
            <a:fillRect/>
          </a:stretch>
        </p:blipFill>
        <p:spPr bwMode="auto">
          <a:xfrm>
            <a:off x="0" y="0"/>
            <a:ext cx="9163050" cy="1065213"/>
          </a:xfrm>
          <a:prstGeom prst="rect">
            <a:avLst/>
          </a:prstGeom>
          <a:noFill/>
          <a:ln w="9525">
            <a:noFill/>
            <a:miter lim="800000"/>
            <a:headEnd/>
            <a:tailEnd/>
          </a:ln>
        </p:spPr>
      </p:pic>
      <p:sp>
        <p:nvSpPr>
          <p:cNvPr id="7" name="Text Box 5"/>
          <p:cNvSpPr txBox="1">
            <a:spLocks noChangeArrowheads="1"/>
          </p:cNvSpPr>
          <p:nvPr userDrawn="1"/>
        </p:nvSpPr>
        <p:spPr bwMode="auto">
          <a:xfrm>
            <a:off x="4499992" y="232689"/>
            <a:ext cx="4495800" cy="238244"/>
          </a:xfrm>
          <a:prstGeom prst="rect">
            <a:avLst/>
          </a:prstGeom>
          <a:noFill/>
          <a:ln w="12700">
            <a:noFill/>
            <a:miter lim="800000"/>
            <a:headEnd type="none" w="sm" len="sm"/>
            <a:tailEnd type="none" w="sm" len="sm"/>
          </a:ln>
          <a:effectLst/>
        </p:spPr>
        <p:txBody>
          <a:bodyPr lIns="83540" tIns="41770" rIns="83540" bIns="41770">
            <a:spAutoFit/>
          </a:bodyPr>
          <a:lstStyle/>
          <a:p>
            <a:pPr algn="r" defTabSz="835025"/>
            <a:r>
              <a:rPr lang="de-DE" altLang="de-DE" sz="1000" dirty="0" err="1" smtClean="0">
                <a:solidFill>
                  <a:srgbClr val="9999FF"/>
                </a:solidFill>
                <a:latin typeface="Arial" charset="0"/>
              </a:rPr>
              <a:t>Fakulty</a:t>
            </a:r>
            <a:r>
              <a:rPr lang="de-DE" altLang="de-DE" sz="1000" baseline="0" dirty="0" smtClean="0">
                <a:solidFill>
                  <a:srgbClr val="9999FF"/>
                </a:solidFill>
                <a:latin typeface="Arial" charset="0"/>
              </a:rPr>
              <a:t> V – </a:t>
            </a:r>
            <a:r>
              <a:rPr lang="de-DE" altLang="de-DE" sz="1000" baseline="0" dirty="0" err="1" smtClean="0">
                <a:solidFill>
                  <a:srgbClr val="9999FF"/>
                </a:solidFill>
                <a:latin typeface="Arial" charset="0"/>
              </a:rPr>
              <a:t>Equal</a:t>
            </a:r>
            <a:r>
              <a:rPr lang="de-DE" altLang="de-DE" sz="1000" baseline="0" dirty="0" smtClean="0">
                <a:solidFill>
                  <a:srgbClr val="9999FF"/>
                </a:solidFill>
                <a:latin typeface="Arial" charset="0"/>
              </a:rPr>
              <a:t> </a:t>
            </a:r>
            <a:r>
              <a:rPr lang="de-DE" altLang="de-DE" sz="1000" baseline="0" dirty="0" err="1" smtClean="0">
                <a:solidFill>
                  <a:srgbClr val="9999FF"/>
                </a:solidFill>
                <a:latin typeface="Arial" charset="0"/>
              </a:rPr>
              <a:t>Oppertunity</a:t>
            </a:r>
            <a:endParaRPr lang="de-DE" altLang="de-DE" sz="1000" dirty="0">
              <a:solidFill>
                <a:srgbClr val="9999FF"/>
              </a:solidFill>
              <a:latin typeface="Arial"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fld id="{B8A7D75A-D22C-47FC-92F2-482FB359CA24}" type="slidenum">
              <a:rPr lang="de-DE" altLang="de-DE"/>
              <a:pPr/>
              <a:t>‹Nr.›</a:t>
            </a:fld>
            <a:endParaRPr lang="de-DE" altLang="de-DE"/>
          </a:p>
        </p:txBody>
      </p:sp>
      <p:pic>
        <p:nvPicPr>
          <p:cNvPr id="5" name="Picture 4" descr="Folienkopf"/>
          <p:cNvPicPr>
            <a:picLocks noChangeAspect="1" noChangeArrowheads="1"/>
          </p:cNvPicPr>
          <p:nvPr userDrawn="1"/>
        </p:nvPicPr>
        <p:blipFill>
          <a:blip r:embed="rId2" cstate="print"/>
          <a:srcRect/>
          <a:stretch>
            <a:fillRect/>
          </a:stretch>
        </p:blipFill>
        <p:spPr bwMode="auto">
          <a:xfrm>
            <a:off x="0" y="0"/>
            <a:ext cx="9163050" cy="1065213"/>
          </a:xfrm>
          <a:prstGeom prst="rect">
            <a:avLst/>
          </a:prstGeom>
          <a:noFill/>
          <a:ln w="9525">
            <a:noFill/>
            <a:miter lim="800000"/>
            <a:headEnd/>
            <a:tailEnd/>
          </a:ln>
        </p:spPr>
      </p:pic>
      <p:sp>
        <p:nvSpPr>
          <p:cNvPr id="6" name="Text Box 5"/>
          <p:cNvSpPr txBox="1">
            <a:spLocks noChangeArrowheads="1"/>
          </p:cNvSpPr>
          <p:nvPr userDrawn="1"/>
        </p:nvSpPr>
        <p:spPr bwMode="auto">
          <a:xfrm>
            <a:off x="4343400" y="228600"/>
            <a:ext cx="4495800" cy="238244"/>
          </a:xfrm>
          <a:prstGeom prst="rect">
            <a:avLst/>
          </a:prstGeom>
          <a:noFill/>
          <a:ln w="12700">
            <a:noFill/>
            <a:miter lim="800000"/>
            <a:headEnd type="none" w="sm" len="sm"/>
            <a:tailEnd type="none" w="sm" len="sm"/>
          </a:ln>
          <a:effectLst/>
        </p:spPr>
        <p:txBody>
          <a:bodyPr lIns="83540" tIns="41770" rIns="83540" bIns="41770">
            <a:spAutoFit/>
          </a:bodyPr>
          <a:lstStyle/>
          <a:p>
            <a:pPr algn="r" defTabSz="835025"/>
            <a:r>
              <a:rPr lang="de-DE" altLang="de-DE" sz="1000" dirty="0" err="1" smtClean="0">
                <a:solidFill>
                  <a:srgbClr val="9999FF"/>
                </a:solidFill>
                <a:latin typeface="Arial" charset="0"/>
              </a:rPr>
              <a:t>Faculty</a:t>
            </a:r>
            <a:r>
              <a:rPr lang="de-DE" altLang="de-DE" sz="1000" baseline="0" dirty="0" smtClean="0">
                <a:solidFill>
                  <a:srgbClr val="9999FF"/>
                </a:solidFill>
                <a:latin typeface="Arial" charset="0"/>
              </a:rPr>
              <a:t> V – </a:t>
            </a:r>
            <a:r>
              <a:rPr lang="de-DE" altLang="de-DE" sz="1000" baseline="0" dirty="0" err="1" smtClean="0">
                <a:solidFill>
                  <a:srgbClr val="9999FF"/>
                </a:solidFill>
                <a:latin typeface="Arial" charset="0"/>
              </a:rPr>
              <a:t>Equal</a:t>
            </a:r>
            <a:r>
              <a:rPr lang="de-DE" altLang="de-DE" sz="1000" baseline="0" dirty="0" smtClean="0">
                <a:solidFill>
                  <a:srgbClr val="9999FF"/>
                </a:solidFill>
                <a:latin typeface="Arial" charset="0"/>
              </a:rPr>
              <a:t> </a:t>
            </a:r>
            <a:r>
              <a:rPr lang="de-DE" altLang="de-DE" sz="1000" baseline="0" dirty="0" err="1" smtClean="0">
                <a:solidFill>
                  <a:srgbClr val="9999FF"/>
                </a:solidFill>
                <a:latin typeface="Arial" charset="0"/>
              </a:rPr>
              <a:t>Oppertunity</a:t>
            </a:r>
            <a:endParaRPr lang="de-DE" altLang="de-DE" sz="1000" dirty="0">
              <a:solidFill>
                <a:srgbClr val="9999FF"/>
              </a:solidFill>
              <a:latin typeface="Arial"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fld id="{2DC4A665-91AA-4E19-8287-C77B3B5D3BEC}" type="slidenum">
              <a:rPr lang="de-DE" altLang="de-DE"/>
              <a:pPr/>
              <a:t>‹Nr.›</a:t>
            </a:fld>
            <a:endParaRPr lang="de-DE" alt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fld id="{C6C66C5B-72E5-491F-9D89-122F4DC64538}" type="slidenum">
              <a:rPr lang="de-DE" altLang="de-DE"/>
              <a:pPr/>
              <a:t>‹Nr.›</a:t>
            </a:fld>
            <a:endParaRPr lang="de-DE" alt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C7627E25-B9B2-435C-89EB-7A0226367128}"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uol.de/gleichstellungsstelle/dezentrale-gleichstellungsbeauftragte" TargetMode="External"/><Relationship Id="rId2" Type="http://schemas.openxmlformats.org/officeDocument/2006/relationships/hyperlink" Target="http://www.uol.de/contakt-beratungsstelle" TargetMode="External"/><Relationship Id="rId1" Type="http://schemas.openxmlformats.org/officeDocument/2006/relationships/slideLayout" Target="../slideLayouts/slideLayout7.xml"/><Relationship Id="rId4" Type="http://schemas.openxmlformats.org/officeDocument/2006/relationships/hyperlink" Target="http://www.hilfetelefon.d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statnews.com/wp-content/uploads/2020/10/iceberg_infographic.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aaas.org/news/documentary-shares-stories-harassment-against-women-stem?utm_campaign=ACohen&amp;utm_source=AAAS&amp;utm_medium=Facebook"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Definition of sexual harassment</a:t>
            </a:r>
          </a:p>
        </p:txBody>
      </p:sp>
      <p:sp>
        <p:nvSpPr>
          <p:cNvPr id="3" name="Foliennummernplatzhalter 2"/>
          <p:cNvSpPr>
            <a:spLocks noGrp="1"/>
          </p:cNvSpPr>
          <p:nvPr>
            <p:ph type="sldNum" sz="quarter" idx="12"/>
          </p:nvPr>
        </p:nvSpPr>
        <p:spPr/>
        <p:txBody>
          <a:bodyPr/>
          <a:lstStyle/>
          <a:p>
            <a:fld id="{2AC5226F-9023-4195-83BA-C4BC06DF8860}" type="slidenum">
              <a:rPr lang="de-DE" altLang="de-DE" smtClean="0"/>
              <a:pPr/>
              <a:t>1</a:t>
            </a:fld>
            <a:endParaRPr lang="de-DE" altLang="de-DE"/>
          </a:p>
        </p:txBody>
      </p:sp>
      <p:sp>
        <p:nvSpPr>
          <p:cNvPr id="4" name="Textfeld 3"/>
          <p:cNvSpPr txBox="1"/>
          <p:nvPr/>
        </p:nvSpPr>
        <p:spPr>
          <a:xfrm>
            <a:off x="575556" y="2060848"/>
            <a:ext cx="7992888" cy="4031873"/>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Sexual harassment is defined by violation of dignity and </a:t>
            </a:r>
            <a:r>
              <a:rPr lang="en-GB" sz="2000" dirty="0" err="1" smtClean="0">
                <a:latin typeface="Arial" panose="020B0604020202020204" pitchFamily="34" charset="0"/>
                <a:cs typeface="Arial" panose="020B0604020202020204" pitchFamily="34" charset="0"/>
              </a:rPr>
              <a:t>unwantedness</a:t>
            </a:r>
            <a:r>
              <a:rPr lang="en-GB" sz="200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Through sexual harassment, power is demonstrated, competition is exercised or disrespect is expressed.</a:t>
            </a:r>
          </a:p>
          <a:p>
            <a:endParaRPr lang="en-GB" sz="2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Any sexual </a:t>
            </a:r>
            <a:r>
              <a:rPr lang="de-DE" sz="2000" dirty="0" err="1">
                <a:latin typeface="Arial" panose="020B0604020202020204" pitchFamily="34" charset="0"/>
                <a:cs typeface="Arial" panose="020B0604020202020204" pitchFamily="34" charset="0"/>
              </a:rPr>
              <a:t>harassment</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is</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prohibited</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by</a:t>
            </a:r>
            <a:r>
              <a:rPr lang="de-DE" sz="2000" dirty="0">
                <a:latin typeface="Arial" panose="020B0604020202020204" pitchFamily="34" charset="0"/>
                <a:cs typeface="Arial" panose="020B0604020202020204" pitchFamily="34" charset="0"/>
              </a:rPr>
              <a:t> German </a:t>
            </a:r>
            <a:r>
              <a:rPr lang="de-DE" sz="2000" dirty="0" err="1">
                <a:latin typeface="Arial" panose="020B0604020202020204" pitchFamily="34" charset="0"/>
                <a:cs typeface="Arial" panose="020B0604020202020204" pitchFamily="34" charset="0"/>
              </a:rPr>
              <a:t>law</a:t>
            </a:r>
            <a:r>
              <a:rPr lang="de-DE" sz="2000" dirty="0">
                <a:latin typeface="Arial" panose="020B0604020202020204" pitchFamily="34" charset="0"/>
                <a:cs typeface="Arial" panose="020B0604020202020204" pitchFamily="34" charset="0"/>
              </a:rPr>
              <a:t>. </a:t>
            </a:r>
          </a:p>
          <a:p>
            <a:r>
              <a:rPr lang="de-DE" sz="2000" dirty="0" err="1">
                <a:latin typeface="Arial" panose="020B0604020202020204" pitchFamily="34" charset="0"/>
                <a:cs typeface="Arial" panose="020B0604020202020204" pitchFamily="34" charset="0"/>
              </a:rPr>
              <a:t>It</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is</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regulated</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for</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workplaces</a:t>
            </a:r>
            <a:r>
              <a:rPr lang="de-DE" sz="2000" dirty="0">
                <a:latin typeface="Arial" panose="020B0604020202020204" pitchFamily="34" charset="0"/>
                <a:cs typeface="Arial" panose="020B0604020202020204" pitchFamily="34" charset="0"/>
              </a:rPr>
              <a:t> in § 3 Abs. 4 AGG and </a:t>
            </a:r>
            <a:r>
              <a:rPr lang="de-DE" sz="2000" dirty="0" err="1">
                <a:latin typeface="Arial" panose="020B0604020202020204" pitchFamily="34" charset="0"/>
                <a:cs typeface="Arial" panose="020B0604020202020204" pitchFamily="34" charset="0"/>
              </a:rPr>
              <a:t>for</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students</a:t>
            </a:r>
            <a:r>
              <a:rPr lang="de-DE" sz="2000" dirty="0">
                <a:latin typeface="Arial" panose="020B0604020202020204" pitchFamily="34" charset="0"/>
                <a:cs typeface="Arial" panose="020B0604020202020204" pitchFamily="34" charset="0"/>
              </a:rPr>
              <a:t> and </a:t>
            </a:r>
            <a:r>
              <a:rPr lang="de-DE" sz="2000" dirty="0" err="1">
                <a:latin typeface="Arial" panose="020B0604020202020204" pitchFamily="34" charset="0"/>
                <a:cs typeface="Arial" panose="020B0604020202020204" pitchFamily="34" charset="0"/>
              </a:rPr>
              <a:t>employees</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of</a:t>
            </a:r>
            <a:r>
              <a:rPr lang="de-DE" sz="2000" dirty="0">
                <a:latin typeface="Arial" panose="020B0604020202020204" pitchFamily="34" charset="0"/>
                <a:cs typeface="Arial" panose="020B0604020202020204" pitchFamily="34" charset="0"/>
              </a:rPr>
              <a:t>  Oldenburg University </a:t>
            </a:r>
            <a:r>
              <a:rPr lang="de-DE" sz="2000" dirty="0" err="1">
                <a:latin typeface="Arial" panose="020B0604020202020204" pitchFamily="34" charset="0"/>
                <a:cs typeface="Arial" panose="020B0604020202020204" pitchFamily="34" charset="0"/>
              </a:rPr>
              <a:t>specifically</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again</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by</a:t>
            </a:r>
            <a:r>
              <a:rPr lang="de-DE" sz="2000" dirty="0">
                <a:latin typeface="Arial" panose="020B0604020202020204" pitchFamily="34" charset="0"/>
                <a:cs typeface="Arial" panose="020B0604020202020204" pitchFamily="34" charset="0"/>
              </a:rPr>
              <a:t> </a:t>
            </a:r>
            <a:r>
              <a:rPr lang="de-DE" sz="2000" dirty="0" err="1" smtClean="0">
                <a:solidFill>
                  <a:srgbClr val="0070C0"/>
                </a:solidFill>
                <a:latin typeface="Arial" panose="020B0604020202020204" pitchFamily="34" charset="0"/>
                <a:cs typeface="Arial" panose="020B0604020202020204" pitchFamily="34" charset="0"/>
              </a:rPr>
              <a:t>the</a:t>
            </a:r>
            <a:r>
              <a:rPr lang="de-DE" sz="2000" dirty="0" smtClean="0">
                <a:solidFill>
                  <a:srgbClr val="0070C0"/>
                </a:solidFill>
                <a:latin typeface="Arial" panose="020B0604020202020204" pitchFamily="34" charset="0"/>
                <a:cs typeface="Arial" panose="020B0604020202020204" pitchFamily="34" charset="0"/>
              </a:rPr>
              <a:t> „</a:t>
            </a:r>
            <a:r>
              <a:rPr lang="en-US" sz="2000" dirty="0">
                <a:solidFill>
                  <a:srgbClr val="0070C0"/>
                </a:solidFill>
                <a:latin typeface="Arial" panose="020B0604020202020204" pitchFamily="34" charset="0"/>
                <a:cs typeface="Arial" panose="020B0604020202020204" pitchFamily="34" charset="0"/>
              </a:rPr>
              <a:t>Policy concerning sexualized discrimination and sexual harassment </a:t>
            </a:r>
            <a:r>
              <a:rPr lang="de-DE" sz="2000" dirty="0" smtClean="0">
                <a:solidFill>
                  <a:srgbClr val="0070C0"/>
                </a:solidFill>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It</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is</a:t>
            </a:r>
            <a:r>
              <a:rPr lang="de-DE" sz="2000" dirty="0">
                <a:latin typeface="Arial" panose="020B0604020202020204" pitchFamily="34" charset="0"/>
                <a:cs typeface="Arial" panose="020B0604020202020204" pitchFamily="34" charset="0"/>
              </a:rPr>
              <a:t> irrelevant, </a:t>
            </a:r>
            <a:r>
              <a:rPr lang="de-DE" sz="2000" dirty="0" err="1">
                <a:latin typeface="Arial" panose="020B0604020202020204" pitchFamily="34" charset="0"/>
                <a:cs typeface="Arial" panose="020B0604020202020204" pitchFamily="34" charset="0"/>
              </a:rPr>
              <a:t>whether</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the</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person</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causing</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the</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harassment</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intended</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it</a:t>
            </a:r>
            <a:r>
              <a:rPr lang="de-DE" sz="2000" dirty="0">
                <a:latin typeface="Arial" panose="020B0604020202020204" pitchFamily="34" charset="0"/>
                <a:cs typeface="Arial" panose="020B0604020202020204" pitchFamily="34" charset="0"/>
              </a:rPr>
              <a:t> and </a:t>
            </a:r>
            <a:r>
              <a:rPr lang="de-DE" sz="2000" dirty="0" err="1">
                <a:latin typeface="Arial" panose="020B0604020202020204" pitchFamily="34" charset="0"/>
                <a:cs typeface="Arial" panose="020B0604020202020204" pitchFamily="34" charset="0"/>
              </a:rPr>
              <a:t>the</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harassment</a:t>
            </a:r>
            <a:r>
              <a:rPr lang="de-DE" sz="2000" dirty="0">
                <a:latin typeface="Arial" panose="020B0604020202020204" pitchFamily="34" charset="0"/>
                <a:cs typeface="Arial" panose="020B0604020202020204" pitchFamily="34" charset="0"/>
              </a:rPr>
              <a:t> was </a:t>
            </a:r>
            <a:r>
              <a:rPr lang="de-DE" sz="2000" dirty="0" err="1">
                <a:latin typeface="Arial" panose="020B0604020202020204" pitchFamily="34" charset="0"/>
                <a:cs typeface="Arial" panose="020B0604020202020204" pitchFamily="34" charset="0"/>
              </a:rPr>
              <a:t>recognisably</a:t>
            </a:r>
            <a:r>
              <a:rPr lang="de-DE" sz="2000" dirty="0">
                <a:latin typeface="Arial" panose="020B0604020202020204" pitchFamily="34" charset="0"/>
                <a:cs typeface="Arial" panose="020B0604020202020204" pitchFamily="34" charset="0"/>
              </a:rPr>
              <a:t> </a:t>
            </a:r>
            <a:r>
              <a:rPr lang="de-DE" sz="2000" dirty="0" err="1">
                <a:latin typeface="Arial" panose="020B0604020202020204" pitchFamily="34" charset="0"/>
                <a:cs typeface="Arial" panose="020B0604020202020204" pitchFamily="34" charset="0"/>
              </a:rPr>
              <a:t>rejected</a:t>
            </a:r>
            <a:r>
              <a:rPr lang="de-DE" sz="2000"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Source: </a:t>
            </a:r>
            <a:r>
              <a:rPr lang="en-GB" sz="1200" dirty="0">
                <a:latin typeface="Arial" panose="020B0604020202020204" pitchFamily="34" charset="0"/>
                <a:cs typeface="Arial" panose="020B0604020202020204" pitchFamily="34" charset="0"/>
              </a:rPr>
              <a:t>Federal Anti-Discrimination Agency, Guideline</a:t>
            </a:r>
            <a:r>
              <a:rPr lang="de-DE" sz="1200" dirty="0">
                <a:latin typeface="Arial" panose="020B0604020202020204" pitchFamily="34" charset="0"/>
                <a:cs typeface="Arial" panose="020B0604020202020204" pitchFamily="34" charset="0"/>
              </a:rPr>
              <a:t> „Was tun bei sexueller Belästigung am Arbeitsplatz ?“</a:t>
            </a:r>
          </a:p>
        </p:txBody>
      </p:sp>
    </p:spTree>
    <p:extLst>
      <p:ext uri="{BB962C8B-B14F-4D97-AF65-F5344CB8AC3E}">
        <p14:creationId xmlns:p14="http://schemas.microsoft.com/office/powerpoint/2010/main" val="1543445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10</a:t>
            </a:fld>
            <a:endParaRPr lang="de-DE" altLang="de-DE"/>
          </a:p>
        </p:txBody>
      </p:sp>
      <p:sp>
        <p:nvSpPr>
          <p:cNvPr id="3" name="Textfeld 2">
            <a:extLst>
              <a:ext uri="{FF2B5EF4-FFF2-40B4-BE49-F238E27FC236}">
                <a16:creationId xmlns:a16="http://schemas.microsoft.com/office/drawing/2014/main" id="{EA59A3D1-AD44-4125-A23D-986F6FC121C6}"/>
              </a:ext>
            </a:extLst>
          </p:cNvPr>
          <p:cNvSpPr txBox="1"/>
          <p:nvPr/>
        </p:nvSpPr>
        <p:spPr>
          <a:xfrm>
            <a:off x="323528" y="1493495"/>
            <a:ext cx="8640960" cy="5324535"/>
          </a:xfrm>
          <a:prstGeom prst="rect">
            <a:avLst/>
          </a:prstGeom>
          <a:noFill/>
        </p:spPr>
        <p:txBody>
          <a:bodyPr wrap="square" rtlCol="0">
            <a:spAutoFit/>
          </a:bodyPr>
          <a:lstStyle/>
          <a:p>
            <a:r>
              <a:rPr lang="de-DE" sz="2000" dirty="0">
                <a:latin typeface="Arial" panose="020B0604020202020204" pitchFamily="34" charset="0"/>
                <a:cs typeface="Arial" panose="020B0604020202020204" pitchFamily="34" charset="0"/>
              </a:rPr>
              <a:t>Wenn Sie sexuelle Belästigung erleben oder beobachten oder wenn Sie unsicher sind, ob ein von Ihnen erlebter oder beobachteter Vorfall eine sexualisierte Diskriminierung darstellt und wie Sie damit umgehen sollen, zögern Sie nicht, sich zu melden: </a:t>
            </a:r>
            <a:endParaRPr lang="de-DE"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de-DE" sz="2000" dirty="0" err="1" smtClean="0">
                <a:latin typeface="Arial" panose="020B0604020202020204" pitchFamily="34" charset="0"/>
                <a:cs typeface="Arial" panose="020B0604020202020204" pitchFamily="34" charset="0"/>
              </a:rPr>
              <a:t>conTakt</a:t>
            </a:r>
            <a:r>
              <a:rPr lang="de-DE" sz="2000" dirty="0" smtClean="0">
                <a:latin typeface="Arial" panose="020B0604020202020204" pitchFamily="34" charset="0"/>
                <a:cs typeface="Arial" panose="020B0604020202020204" pitchFamily="34" charset="0"/>
              </a:rPr>
              <a:t> </a:t>
            </a:r>
            <a:r>
              <a:rPr lang="de-DE" sz="2000" dirty="0">
                <a:latin typeface="Arial" panose="020B0604020202020204" pitchFamily="34" charset="0"/>
                <a:cs typeface="Arial" panose="020B0604020202020204" pitchFamily="34" charset="0"/>
              </a:rPr>
              <a:t>- Beratungsstelle für sexualisierte Diskriminierung und Gewaltfragen der </a:t>
            </a:r>
            <a:r>
              <a:rPr lang="de-DE" sz="2000" dirty="0" err="1">
                <a:latin typeface="Arial" panose="020B0604020202020204" pitchFamily="34" charset="0"/>
                <a:cs typeface="Arial" panose="020B0604020202020204" pitchFamily="34" charset="0"/>
              </a:rPr>
              <a:t>CvO</a:t>
            </a:r>
            <a:r>
              <a:rPr lang="de-DE" sz="2000" dirty="0">
                <a:latin typeface="Arial" panose="020B0604020202020204" pitchFamily="34" charset="0"/>
                <a:cs typeface="Arial" panose="020B0604020202020204" pitchFamily="34" charset="0"/>
              </a:rPr>
              <a:t> Hochschule (0441 798-2776, contakt-beratungsstelle@uol.de, </a:t>
            </a:r>
            <a:r>
              <a:rPr lang="de-DE" sz="2000" dirty="0">
                <a:solidFill>
                  <a:schemeClr val="accent2"/>
                </a:solidFill>
                <a:latin typeface="Arial" panose="020B0604020202020204" pitchFamily="34" charset="0"/>
                <a:cs typeface="Arial" panose="020B0604020202020204" pitchFamily="34" charset="0"/>
                <a:hlinkClick r:id="rId2"/>
              </a:rPr>
              <a:t>www.uol.de/contakt-beratungsstelle</a:t>
            </a:r>
            <a:r>
              <a:rPr lang="de-DE"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de-DE" sz="2000" dirty="0" smtClean="0">
                <a:latin typeface="Arial" panose="020B0604020202020204" pitchFamily="34" charset="0"/>
                <a:cs typeface="Arial" panose="020B0604020202020204" pitchFamily="34" charset="0"/>
              </a:rPr>
              <a:t>eine </a:t>
            </a:r>
            <a:r>
              <a:rPr lang="de-DE" sz="2000" dirty="0">
                <a:latin typeface="Arial" panose="020B0604020202020204" pitchFamily="34" charset="0"/>
                <a:cs typeface="Arial" panose="020B0604020202020204" pitchFamily="34" charset="0"/>
              </a:rPr>
              <a:t>Gleichstellungsbeauftragte (hier finden Sie eine Liste: </a:t>
            </a:r>
            <a:r>
              <a:rPr lang="de-DE" sz="2000" dirty="0">
                <a:latin typeface="Arial" panose="020B0604020202020204" pitchFamily="34" charset="0"/>
                <a:cs typeface="Arial" panose="020B0604020202020204" pitchFamily="34" charset="0"/>
                <a:hlinkClick r:id="rId3"/>
              </a:rPr>
              <a:t>https://uol.de/gleichstellungsstelle/dezentrale-gleichstellungsbeauftragte</a:t>
            </a:r>
            <a:r>
              <a:rPr lang="de-DE"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de-DE" sz="2000" dirty="0" smtClean="0">
                <a:latin typeface="Arial" panose="020B0604020202020204" pitchFamily="34" charset="0"/>
                <a:cs typeface="Arial" panose="020B0604020202020204" pitchFamily="34" charset="0"/>
              </a:rPr>
              <a:t>eine/n </a:t>
            </a:r>
            <a:r>
              <a:rPr lang="de-DE" sz="2000" dirty="0">
                <a:latin typeface="Arial" panose="020B0604020202020204" pitchFamily="34" charset="0"/>
                <a:cs typeface="Arial" panose="020B0604020202020204" pitchFamily="34" charset="0"/>
              </a:rPr>
              <a:t>vertrauenswürdige/n Vorgesetzte/n oder </a:t>
            </a:r>
            <a:r>
              <a:rPr lang="de-DE" sz="2000" dirty="0" smtClean="0">
                <a:latin typeface="Arial" panose="020B0604020202020204" pitchFamily="34" charset="0"/>
                <a:cs typeface="Arial" panose="020B0604020202020204" pitchFamily="34" charset="0"/>
              </a:rPr>
              <a:t>Abteilungsleiter/in</a:t>
            </a:r>
          </a:p>
          <a:p>
            <a:pPr marL="342900" indent="-342900">
              <a:buFont typeface="Arial" panose="020B0604020202020204" pitchFamily="34" charset="0"/>
              <a:buChar char="•"/>
            </a:pPr>
            <a:r>
              <a:rPr lang="de-DE" sz="2000" dirty="0" smtClean="0">
                <a:latin typeface="Arial" panose="020B0604020202020204" pitchFamily="34" charset="0"/>
                <a:cs typeface="Arial" panose="020B0604020202020204" pitchFamily="34" charset="0"/>
              </a:rPr>
              <a:t>Hilfetelefon </a:t>
            </a:r>
            <a:r>
              <a:rPr lang="de-DE" sz="2000" dirty="0">
                <a:latin typeface="Arial" panose="020B0604020202020204" pitchFamily="34" charset="0"/>
                <a:cs typeface="Arial" panose="020B0604020202020204" pitchFamily="34" charset="0"/>
              </a:rPr>
              <a:t>"Gewalt gegen Frauen" - 08000 116 016 (24/7, in 18 Sprachen, kostenlos, </a:t>
            </a:r>
            <a:r>
              <a:rPr lang="de-DE" sz="2000" dirty="0">
                <a:latin typeface="Arial" panose="020B0604020202020204" pitchFamily="34" charset="0"/>
                <a:cs typeface="Arial" panose="020B0604020202020204" pitchFamily="34" charset="0"/>
                <a:hlinkClick r:id="rId4"/>
              </a:rPr>
              <a:t>www.hilfetelefon.de</a:t>
            </a:r>
            <a:r>
              <a:rPr lang="de-DE" sz="2000" dirty="0" smtClean="0">
                <a:latin typeface="Arial" panose="020B0604020202020204" pitchFamily="34" charset="0"/>
                <a:cs typeface="Arial" panose="020B0604020202020204" pitchFamily="34" charset="0"/>
              </a:rPr>
              <a:t>)</a:t>
            </a:r>
          </a:p>
          <a:p>
            <a:endParaRPr lang="de-DE" sz="2000" dirty="0">
              <a:latin typeface="Arial" panose="020B0604020202020204" pitchFamily="34" charset="0"/>
              <a:cs typeface="Arial" panose="020B0604020202020204" pitchFamily="34" charset="0"/>
            </a:endParaRPr>
          </a:p>
          <a:p>
            <a:pPr algn="ctr"/>
            <a:r>
              <a:rPr lang="de-DE" sz="2000" b="1" dirty="0" smtClean="0">
                <a:solidFill>
                  <a:srgbClr val="FF0000"/>
                </a:solidFill>
                <a:latin typeface="Arial" panose="020B0604020202020204" pitchFamily="34" charset="0"/>
                <a:cs typeface="Arial" panose="020B0604020202020204" pitchFamily="34" charset="0"/>
              </a:rPr>
              <a:t>Warten </a:t>
            </a:r>
            <a:r>
              <a:rPr lang="de-DE" sz="2000" b="1" dirty="0">
                <a:solidFill>
                  <a:srgbClr val="FF0000"/>
                </a:solidFill>
                <a:latin typeface="Arial" panose="020B0604020202020204" pitchFamily="34" charset="0"/>
                <a:cs typeface="Arial" panose="020B0604020202020204" pitchFamily="34" charset="0"/>
              </a:rPr>
              <a:t>Sie nicht! </a:t>
            </a:r>
            <a:endParaRPr lang="de-DE" sz="2000" b="1" dirty="0" smtClean="0">
              <a:solidFill>
                <a:srgbClr val="FF0000"/>
              </a:solidFill>
              <a:latin typeface="Arial" panose="020B0604020202020204" pitchFamily="34" charset="0"/>
              <a:cs typeface="Arial" panose="020B0604020202020204" pitchFamily="34" charset="0"/>
            </a:endParaRPr>
          </a:p>
          <a:p>
            <a:r>
              <a:rPr lang="de-DE" sz="2000" dirty="0" smtClean="0">
                <a:latin typeface="Arial" panose="020B0604020202020204" pitchFamily="34" charset="0"/>
                <a:cs typeface="Arial" panose="020B0604020202020204" pitchFamily="34" charset="0"/>
              </a:rPr>
              <a:t>Ignorieren </a:t>
            </a:r>
            <a:r>
              <a:rPr lang="de-DE" sz="2000" dirty="0">
                <a:latin typeface="Arial" panose="020B0604020202020204" pitchFamily="34" charset="0"/>
                <a:cs typeface="Arial" panose="020B0604020202020204" pitchFamily="34" charset="0"/>
              </a:rPr>
              <a:t>und Schweigen schützt den </a:t>
            </a:r>
            <a:r>
              <a:rPr lang="de-DE" sz="2000" dirty="0" smtClean="0">
                <a:latin typeface="Arial" panose="020B0604020202020204" pitchFamily="34" charset="0"/>
                <a:cs typeface="Arial" panose="020B0604020202020204" pitchFamily="34" charset="0"/>
              </a:rPr>
              <a:t>Belästiger/die Belästigende </a:t>
            </a:r>
            <a:r>
              <a:rPr lang="de-DE" sz="2000" dirty="0">
                <a:latin typeface="Arial" panose="020B0604020202020204" pitchFamily="34" charset="0"/>
                <a:cs typeface="Arial" panose="020B0604020202020204" pitchFamily="34" charset="0"/>
              </a:rPr>
              <a:t>und ermutigt </a:t>
            </a:r>
            <a:r>
              <a:rPr lang="de-DE" sz="2000" dirty="0" smtClean="0">
                <a:latin typeface="Arial" panose="020B0604020202020204" pitchFamily="34" charset="0"/>
                <a:cs typeface="Arial" panose="020B0604020202020204" pitchFamily="34" charset="0"/>
              </a:rPr>
              <a:t>ihn/sie, </a:t>
            </a:r>
            <a:r>
              <a:rPr lang="de-DE" sz="2000" dirty="0">
                <a:latin typeface="Arial" panose="020B0604020202020204" pitchFamily="34" charset="0"/>
                <a:cs typeface="Arial" panose="020B0604020202020204" pitchFamily="34" charset="0"/>
              </a:rPr>
              <a:t>weiterzumachen.</a:t>
            </a:r>
          </a:p>
        </p:txBody>
      </p:sp>
      <p:sp>
        <p:nvSpPr>
          <p:cNvPr id="6" name="Textfeld 5">
            <a:extLst>
              <a:ext uri="{FF2B5EF4-FFF2-40B4-BE49-F238E27FC236}">
                <a16:creationId xmlns:a16="http://schemas.microsoft.com/office/drawing/2014/main" id="{DD02F816-96FF-45F7-BCC7-C09F1BA6E47B}"/>
              </a:ext>
            </a:extLst>
          </p:cNvPr>
          <p:cNvSpPr txBox="1"/>
          <p:nvPr/>
        </p:nvSpPr>
        <p:spPr>
          <a:xfrm>
            <a:off x="1043608" y="908720"/>
            <a:ext cx="7200800" cy="584775"/>
          </a:xfrm>
          <a:prstGeom prst="rect">
            <a:avLst/>
          </a:prstGeom>
          <a:noFill/>
        </p:spPr>
        <p:txBody>
          <a:bodyPr wrap="square" rtlCol="0">
            <a:spAutoFit/>
          </a:bodyPr>
          <a:lstStyle/>
          <a:p>
            <a:pPr algn="ctr"/>
            <a:r>
              <a:rPr lang="de-DE" sz="3200" dirty="0" smtClean="0">
                <a:solidFill>
                  <a:schemeClr val="tx2"/>
                </a:solidFill>
                <a:latin typeface="Arial" panose="020B0604020202020204" pitchFamily="34" charset="0"/>
                <a:ea typeface="+mj-ea"/>
                <a:cs typeface="Arial" panose="020B0604020202020204" pitchFamily="34" charset="0"/>
              </a:rPr>
              <a:t>Unterstützung</a:t>
            </a:r>
            <a:endParaRPr lang="de-DE" sz="3200" dirty="0">
              <a:solidFill>
                <a:schemeClr val="tx2"/>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03825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2</a:t>
            </a:fld>
            <a:endParaRPr lang="de-DE" altLang="de-DE"/>
          </a:p>
        </p:txBody>
      </p:sp>
      <p:sp>
        <p:nvSpPr>
          <p:cNvPr id="3" name="Textfeld 2"/>
          <p:cNvSpPr txBox="1"/>
          <p:nvPr/>
        </p:nvSpPr>
        <p:spPr>
          <a:xfrm>
            <a:off x="395536" y="1556792"/>
            <a:ext cx="8640960" cy="4154984"/>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Sexual harassment has nothing to do with initiating contact, sex or attractiveness of a person. </a:t>
            </a:r>
          </a:p>
          <a:p>
            <a:r>
              <a:rPr lang="en-GB" dirty="0">
                <a:latin typeface="Arial" panose="020B0604020202020204" pitchFamily="34" charset="0"/>
                <a:cs typeface="Arial" panose="020B0604020202020204" pitchFamily="34" charset="0"/>
              </a:rPr>
              <a:t>The boundaries are clearly marked! </a:t>
            </a:r>
          </a:p>
          <a:p>
            <a:endParaRPr lang="en-GB"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dirty="0" err="1">
                <a:latin typeface="Arial" panose="020B0604020202020204" pitchFamily="34" charset="0"/>
                <a:cs typeface="Arial" panose="020B0604020202020204" pitchFamily="34" charset="0"/>
              </a:rPr>
              <a:t>U</a:t>
            </a:r>
            <a:r>
              <a:rPr lang="en-GB" dirty="0" err="1" smtClean="0">
                <a:latin typeface="Arial" panose="020B0604020202020204" pitchFamily="34" charset="0"/>
                <a:cs typeface="Arial" panose="020B0604020202020204" pitchFamily="34" charset="0"/>
              </a:rPr>
              <a:t>nwantedness</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Humiliation and devaluation </a:t>
            </a: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One-sidedness </a:t>
            </a: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Crossing boundaries</a:t>
            </a: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Promising professional advantages for sexual compliance </a:t>
            </a: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Threat of professional disadvantages in case of refusal </a:t>
            </a:r>
            <a:endParaRPr lang="en-US" dirty="0">
              <a:latin typeface="Arial" panose="020B0604020202020204" pitchFamily="34" charset="0"/>
              <a:cs typeface="Arial" panose="020B0604020202020204" pitchFamily="34" charset="0"/>
            </a:endParaRPr>
          </a:p>
        </p:txBody>
      </p:sp>
      <p:sp>
        <p:nvSpPr>
          <p:cNvPr id="4" name="Textfeld 3"/>
          <p:cNvSpPr txBox="1"/>
          <p:nvPr/>
        </p:nvSpPr>
        <p:spPr>
          <a:xfrm>
            <a:off x="2699792" y="908720"/>
            <a:ext cx="3913251" cy="461665"/>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Respect your </a:t>
            </a:r>
            <a:r>
              <a:rPr lang="en-US" b="1" dirty="0" smtClean="0">
                <a:latin typeface="Arial" panose="020B0604020202020204" pitchFamily="34" charset="0"/>
                <a:cs typeface="Arial" panose="020B0604020202020204" pitchFamily="34" charset="0"/>
              </a:rPr>
              <a:t>colleagues!</a:t>
            </a:r>
            <a:endParaRPr lang="en-US" b="1" dirty="0"/>
          </a:p>
        </p:txBody>
      </p:sp>
    </p:spTree>
    <p:extLst>
      <p:ext uri="{BB962C8B-B14F-4D97-AF65-F5344CB8AC3E}">
        <p14:creationId xmlns:p14="http://schemas.microsoft.com/office/powerpoint/2010/main" val="309826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3</a:t>
            </a:fld>
            <a:endParaRPr lang="de-DE" altLang="de-DE"/>
          </a:p>
        </p:txBody>
      </p:sp>
      <p:pic>
        <p:nvPicPr>
          <p:cNvPr id="3" name="Grafik 2"/>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78952" y="787020"/>
            <a:ext cx="3960440" cy="5940660"/>
          </a:xfrm>
          <a:prstGeom prst="rect">
            <a:avLst/>
          </a:prstGeom>
        </p:spPr>
      </p:pic>
      <p:sp>
        <p:nvSpPr>
          <p:cNvPr id="4" name="Textfeld 3"/>
          <p:cNvSpPr txBox="1"/>
          <p:nvPr/>
        </p:nvSpPr>
        <p:spPr>
          <a:xfrm>
            <a:off x="5650966" y="1484784"/>
            <a:ext cx="1804468" cy="461665"/>
          </a:xfrm>
          <a:prstGeom prst="rect">
            <a:avLst/>
          </a:prstGeom>
          <a:noFill/>
        </p:spPr>
        <p:txBody>
          <a:bodyPr wrap="none" rtlCol="0">
            <a:spAutoFit/>
          </a:bodyPr>
          <a:lstStyle/>
          <a:p>
            <a:r>
              <a:rPr lang="en-US" dirty="0" smtClean="0"/>
              <a:t>Visualization</a:t>
            </a:r>
            <a:endParaRPr lang="en-US" dirty="0"/>
          </a:p>
        </p:txBody>
      </p:sp>
      <p:sp>
        <p:nvSpPr>
          <p:cNvPr id="5" name="Textfeld 4"/>
          <p:cNvSpPr txBox="1"/>
          <p:nvPr/>
        </p:nvSpPr>
        <p:spPr>
          <a:xfrm>
            <a:off x="5148064" y="6496848"/>
            <a:ext cx="3900427" cy="230832"/>
          </a:xfrm>
          <a:prstGeom prst="rect">
            <a:avLst/>
          </a:prstGeom>
          <a:noFill/>
        </p:spPr>
        <p:txBody>
          <a:bodyPr wrap="none" rtlCol="0">
            <a:spAutoFit/>
          </a:bodyPr>
          <a:lstStyle/>
          <a:p>
            <a:r>
              <a:rPr lang="en-US" sz="900" dirty="0">
                <a:hlinkClick r:id="rId3"/>
              </a:rPr>
              <a:t>https://www.statnews.com/wp-content/uploads/2020/10/iceberg_infographic.jpg</a:t>
            </a:r>
            <a:endParaRPr lang="en-US" sz="900" dirty="0"/>
          </a:p>
        </p:txBody>
      </p:sp>
    </p:spTree>
    <p:extLst>
      <p:ext uri="{BB962C8B-B14F-4D97-AF65-F5344CB8AC3E}">
        <p14:creationId xmlns:p14="http://schemas.microsoft.com/office/powerpoint/2010/main" val="56258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4</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1696619092"/>
              </p:ext>
            </p:extLst>
          </p:nvPr>
        </p:nvGraphicFramePr>
        <p:xfrm>
          <a:off x="709820" y="886966"/>
          <a:ext cx="7772400" cy="5903284"/>
        </p:xfrm>
        <a:graphic>
          <a:graphicData uri="http://schemas.openxmlformats.org/drawingml/2006/table">
            <a:tbl>
              <a:tblPr firstRow="1" firstCol="1" bandRow="1">
                <a:tableStyleId>{5C22544A-7EE6-4342-B048-85BDC9FD1C3A}</a:tableStyleId>
              </a:tblPr>
              <a:tblGrid>
                <a:gridCol w="1772567">
                  <a:extLst>
                    <a:ext uri="{9D8B030D-6E8A-4147-A177-3AD203B41FA5}">
                      <a16:colId xmlns:a16="http://schemas.microsoft.com/office/drawing/2014/main" val="3155960879"/>
                    </a:ext>
                  </a:extLst>
                </a:gridCol>
                <a:gridCol w="5999833">
                  <a:extLst>
                    <a:ext uri="{9D8B030D-6E8A-4147-A177-3AD203B41FA5}">
                      <a16:colId xmlns:a16="http://schemas.microsoft.com/office/drawing/2014/main" val="313862706"/>
                    </a:ext>
                  </a:extLst>
                </a:gridCol>
              </a:tblGrid>
              <a:tr h="307586">
                <a:tc>
                  <a:txBody>
                    <a:bodyPr/>
                    <a:lstStyle/>
                    <a:p>
                      <a:pPr>
                        <a:lnSpc>
                          <a:spcPct val="107000"/>
                        </a:lnSpc>
                        <a:spcAft>
                          <a:spcPts val="0"/>
                        </a:spcAft>
                      </a:pPr>
                      <a:r>
                        <a:rPr lang="en-GB" sz="1800" b="1" kern="1200" dirty="0">
                          <a:solidFill>
                            <a:schemeClr val="dk1"/>
                          </a:solidFill>
                          <a:effectLst/>
                          <a:latin typeface="Arial" panose="020B0604020202020204" pitchFamily="34" charset="0"/>
                          <a:ea typeface="+mn-ea"/>
                          <a:cs typeface="Arial" panose="020B0604020202020204" pitchFamily="34" charset="0"/>
                        </a:rPr>
                        <a:t>Type of sexual harassment</a:t>
                      </a:r>
                    </a:p>
                  </a:txBody>
                  <a:tcPr marL="58795" marR="58795"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nSpc>
                          <a:spcPct val="107000"/>
                        </a:lnSpc>
                        <a:spcAft>
                          <a:spcPts val="0"/>
                        </a:spcAft>
                      </a:pPr>
                      <a:r>
                        <a:rPr lang="en-GB" sz="1800" b="1" kern="1200" dirty="0">
                          <a:solidFill>
                            <a:schemeClr val="dk1"/>
                          </a:solidFill>
                          <a:effectLst/>
                          <a:latin typeface="Arial" panose="020B0604020202020204" pitchFamily="34" charset="0"/>
                          <a:ea typeface="+mn-ea"/>
                          <a:cs typeface="Arial" panose="020B0604020202020204" pitchFamily="34" charset="0"/>
                        </a:rPr>
                        <a:t>Description</a:t>
                      </a:r>
                    </a:p>
                    <a:p>
                      <a:pPr>
                        <a:lnSpc>
                          <a:spcPct val="107000"/>
                        </a:lnSpc>
                        <a:spcAft>
                          <a:spcPts val="0"/>
                        </a:spcAft>
                      </a:pPr>
                      <a:r>
                        <a:rPr lang="de-DE" sz="2400" b="1" kern="1200" dirty="0">
                          <a:solidFill>
                            <a:schemeClr val="dk1"/>
                          </a:solidFill>
                          <a:effectLst/>
                          <a:latin typeface="Arial" panose="020B0604020202020204" pitchFamily="34" charset="0"/>
                          <a:ea typeface="+mn-ea"/>
                          <a:cs typeface="Arial" panose="020B0604020202020204" pitchFamily="34" charset="0"/>
                        </a:rPr>
                        <a:t> </a:t>
                      </a:r>
                      <a:endParaRPr lang="en-GB" sz="2400" b="1" kern="1200" dirty="0">
                        <a:solidFill>
                          <a:schemeClr val="dk1"/>
                        </a:solidFill>
                        <a:effectLst/>
                        <a:latin typeface="Arial" panose="020B0604020202020204" pitchFamily="34" charset="0"/>
                        <a:ea typeface="+mn-ea"/>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32596463"/>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Verbally</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sexually </a:t>
                      </a:r>
                      <a:r>
                        <a:rPr lang="en-GB" sz="1600" dirty="0">
                          <a:effectLst/>
                          <a:latin typeface="Arial" panose="020B0604020202020204" pitchFamily="34" charset="0"/>
                          <a:cs typeface="Arial" panose="020B0604020202020204" pitchFamily="34" charset="0"/>
                        </a:rPr>
                        <a:t>suggestive comments and jokes</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404583625"/>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Intrusive </a:t>
                      </a:r>
                      <a:r>
                        <a:rPr lang="en-GB" sz="1600" dirty="0">
                          <a:effectLst/>
                          <a:latin typeface="Arial" panose="020B0604020202020204" pitchFamily="34" charset="0"/>
                          <a:cs typeface="Arial" panose="020B0604020202020204" pitchFamily="34" charset="0"/>
                        </a:rPr>
                        <a:t>and offensive comments about clothing</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986172940"/>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Sexually </a:t>
                      </a:r>
                      <a:r>
                        <a:rPr lang="en-GB" sz="1600" dirty="0">
                          <a:effectLst/>
                          <a:latin typeface="Arial" panose="020B0604020202020204" pitchFamily="34" charset="0"/>
                          <a:cs typeface="Arial" panose="020B0604020202020204" pitchFamily="34" charset="0"/>
                        </a:rPr>
                        <a:t>ambiguous comments</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517026182"/>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Questions </a:t>
                      </a:r>
                      <a:r>
                        <a:rPr lang="en-GB" sz="1600" dirty="0">
                          <a:effectLst/>
                          <a:latin typeface="Arial" panose="020B0604020202020204" pitchFamily="34" charset="0"/>
                          <a:cs typeface="Arial" panose="020B0604020202020204" pitchFamily="34" charset="0"/>
                        </a:rPr>
                        <a:t>with sexual content, e.g. about private life or privacy</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4095938811"/>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Solicitation </a:t>
                      </a:r>
                      <a:r>
                        <a:rPr lang="en-GB" sz="1600" dirty="0">
                          <a:effectLst/>
                          <a:latin typeface="Arial" panose="020B0604020202020204" pitchFamily="34" charset="0"/>
                          <a:cs typeface="Arial" panose="020B0604020202020204" pitchFamily="34" charset="0"/>
                        </a:rPr>
                        <a:t>for intimate or sexual acts, e.g. "Sit on my lap!"</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89093642"/>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Sexualised </a:t>
                      </a:r>
                      <a:r>
                        <a:rPr lang="en-GB" sz="1600" dirty="0">
                          <a:effectLst/>
                          <a:latin typeface="Arial" panose="020B0604020202020204" pitchFamily="34" charset="0"/>
                          <a:cs typeface="Arial" panose="020B0604020202020204" pitchFamily="34" charset="0"/>
                        </a:rPr>
                        <a:t>or unpleasant invitations to go on a date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0927221"/>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Non - verbal</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Intrusive </a:t>
                      </a:r>
                      <a:r>
                        <a:rPr lang="en-GB" sz="1600" dirty="0">
                          <a:effectLst/>
                          <a:latin typeface="Arial" panose="020B0604020202020204" pitchFamily="34" charset="0"/>
                          <a:cs typeface="Arial" panose="020B0604020202020204" pitchFamily="34" charset="0"/>
                        </a:rPr>
                        <a:t>or intimidating stares or suggestive looks</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471628657"/>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Whistling </a:t>
                      </a:r>
                      <a:r>
                        <a:rPr lang="en-GB" sz="1600" dirty="0">
                          <a:effectLst/>
                          <a:latin typeface="Arial" panose="020B0604020202020204" pitchFamily="34" charset="0"/>
                          <a:cs typeface="Arial" panose="020B0604020202020204" pitchFamily="34" charset="0"/>
                        </a:rPr>
                        <a:t>behind</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13275143"/>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Unwanted </a:t>
                      </a:r>
                      <a:r>
                        <a:rPr lang="en-GB" sz="1600" dirty="0">
                          <a:effectLst/>
                          <a:latin typeface="Arial" panose="020B0604020202020204" pitchFamily="34" charset="0"/>
                          <a:cs typeface="Arial" panose="020B0604020202020204" pitchFamily="34" charset="0"/>
                        </a:rPr>
                        <a:t>emails, text messages, photos or videos with sexual references</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672656222"/>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Inappropriate </a:t>
                      </a:r>
                      <a:r>
                        <a:rPr lang="en-GB" sz="1600" dirty="0">
                          <a:effectLst/>
                          <a:latin typeface="Arial" panose="020B0604020202020204" pitchFamily="34" charset="0"/>
                          <a:cs typeface="Arial" panose="020B0604020202020204" pitchFamily="34" charset="0"/>
                        </a:rPr>
                        <a:t>and intrusive advances on social networking sites</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730314001"/>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Posting </a:t>
                      </a:r>
                      <a:r>
                        <a:rPr lang="en-GB" sz="1600" dirty="0">
                          <a:effectLst/>
                          <a:latin typeface="Arial" panose="020B0604020202020204" pitchFamily="34" charset="0"/>
                          <a:cs typeface="Arial" panose="020B0604020202020204" pitchFamily="34" charset="0"/>
                        </a:rPr>
                        <a:t>or distributing pornographic material</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671770749"/>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Indecent </a:t>
                      </a:r>
                      <a:r>
                        <a:rPr lang="en-GB" sz="1600" dirty="0">
                          <a:effectLst/>
                          <a:latin typeface="Arial" panose="020B0604020202020204" pitchFamily="34" charset="0"/>
                          <a:cs typeface="Arial" panose="020B0604020202020204" pitchFamily="34" charset="0"/>
                        </a:rPr>
                        <a:t>exposure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00486"/>
                  </a:ext>
                </a:extLst>
              </a:tr>
              <a:tr h="153793">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Physical</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Any </a:t>
                      </a:r>
                      <a:r>
                        <a:rPr lang="en-GB" sz="1600" dirty="0">
                          <a:effectLst/>
                          <a:latin typeface="Arial" panose="020B0604020202020204" pitchFamily="34" charset="0"/>
                          <a:cs typeface="Arial" panose="020B0604020202020204" pitchFamily="34" charset="0"/>
                        </a:rPr>
                        <a:t>unwanted touching (patting, fondling, pinching, hugging, kissing), even if the touching appears to be incidental</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794380779"/>
                  </a:ext>
                </a:extLst>
              </a:tr>
              <a:tr h="307586">
                <a:tc>
                  <a:txBody>
                    <a:bodyPr/>
                    <a:lstStyle/>
                    <a:p>
                      <a:pPr>
                        <a:lnSpc>
                          <a:spcPct val="107000"/>
                        </a:lnSpc>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Repeated </a:t>
                      </a:r>
                      <a:r>
                        <a:rPr lang="en-GB" sz="1600" dirty="0">
                          <a:effectLst/>
                          <a:latin typeface="Arial" panose="020B0604020202020204" pitchFamily="34" charset="0"/>
                          <a:cs typeface="Arial" panose="020B0604020202020204" pitchFamily="34" charset="0"/>
                        </a:rPr>
                        <a:t>physical advances, repeated pushing, repeated failure to maintain the usual physical distance (approx. arm's length)</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517991450"/>
                  </a:ext>
                </a:extLst>
              </a:tr>
              <a:tr h="153793">
                <a:tc>
                  <a:txBody>
                    <a:bodyPr/>
                    <a:lstStyle/>
                    <a:p>
                      <a:pPr>
                        <a:lnSpc>
                          <a:spcPct val="107000"/>
                        </a:lnSpc>
                        <a:spcAft>
                          <a:spcPts val="0"/>
                        </a:spcAft>
                      </a:pPr>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R w="12700" cap="flat" cmpd="sng" algn="ctr">
                      <a:solidFill>
                        <a:schemeClr val="tx1"/>
                      </a:solidFill>
                      <a:prstDash val="solid"/>
                      <a:round/>
                      <a:headEnd type="none" w="med" len="med"/>
                      <a:tailEnd type="none" w="med" len="med"/>
                    </a:lnR>
                    <a:noFill/>
                  </a:tcPr>
                </a:tc>
                <a:tc>
                  <a:txBody>
                    <a:bodyPr/>
                    <a:lstStyle/>
                    <a:p>
                      <a:pPr>
                        <a:lnSpc>
                          <a:spcPct val="107000"/>
                        </a:lnSpc>
                        <a:spcAft>
                          <a:spcPts val="0"/>
                        </a:spcAft>
                      </a:pPr>
                      <a:r>
                        <a:rPr lang="en-GB" sz="1600" dirty="0" smtClean="0">
                          <a:effectLst/>
                          <a:latin typeface="Arial" panose="020B0604020202020204" pitchFamily="34" charset="0"/>
                          <a:cs typeface="Arial" panose="020B0604020202020204" pitchFamily="34" charset="0"/>
                        </a:rPr>
                        <a:t>- Physical </a:t>
                      </a:r>
                      <a:r>
                        <a:rPr lang="en-GB" sz="1600" dirty="0">
                          <a:effectLst/>
                          <a:latin typeface="Arial" panose="020B0604020202020204" pitchFamily="34" charset="0"/>
                          <a:cs typeface="Arial" panose="020B0604020202020204" pitchFamily="34" charset="0"/>
                        </a:rPr>
                        <a:t>violence and any form of sexual assault up to and including rape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58795" marR="58795"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684121775"/>
                  </a:ext>
                </a:extLst>
              </a:tr>
            </a:tbl>
          </a:graphicData>
        </a:graphic>
      </p:graphicFrame>
    </p:spTree>
    <p:extLst>
      <p:ext uri="{BB962C8B-B14F-4D97-AF65-F5344CB8AC3E}">
        <p14:creationId xmlns:p14="http://schemas.microsoft.com/office/powerpoint/2010/main" val="875298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5</a:t>
            </a:fld>
            <a:endParaRPr lang="de-DE" altLang="de-DE"/>
          </a:p>
        </p:txBody>
      </p:sp>
      <p:sp>
        <p:nvSpPr>
          <p:cNvPr id="3" name="Textfeld 2">
            <a:extLst>
              <a:ext uri="{FF2B5EF4-FFF2-40B4-BE49-F238E27FC236}">
                <a16:creationId xmlns:a16="http://schemas.microsoft.com/office/drawing/2014/main" id="{EA59A3D1-AD44-4125-A23D-986F6FC121C6}"/>
              </a:ext>
            </a:extLst>
          </p:cNvPr>
          <p:cNvSpPr txBox="1"/>
          <p:nvPr/>
        </p:nvSpPr>
        <p:spPr>
          <a:xfrm>
            <a:off x="323528" y="1627287"/>
            <a:ext cx="8640960" cy="5078313"/>
          </a:xfrm>
          <a:prstGeom prst="rect">
            <a:avLst/>
          </a:prstGeom>
          <a:noFill/>
        </p:spPr>
        <p:txBody>
          <a:bodyPr wrap="square" rtlCol="0">
            <a:spAutoFit/>
          </a:bodyPr>
          <a:lstStyle/>
          <a:p>
            <a:r>
              <a:rPr lang="de-DE" sz="1800" dirty="0" err="1">
                <a:latin typeface="Arial" panose="020B0604020202020204" pitchFamily="34" charset="0"/>
                <a:cs typeface="Arial" panose="020B0604020202020204" pitchFamily="34" charset="0"/>
              </a:rPr>
              <a:t>If</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you</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experience</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or</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witness</a:t>
            </a:r>
            <a:r>
              <a:rPr lang="de-DE" sz="1800" dirty="0">
                <a:latin typeface="Arial" panose="020B0604020202020204" pitchFamily="34" charset="0"/>
                <a:cs typeface="Arial" panose="020B0604020202020204" pitchFamily="34" charset="0"/>
              </a:rPr>
              <a:t> sexual </a:t>
            </a:r>
            <a:r>
              <a:rPr lang="de-DE" sz="1800" dirty="0" err="1">
                <a:latin typeface="Arial" panose="020B0604020202020204" pitchFamily="34" charset="0"/>
                <a:cs typeface="Arial" panose="020B0604020202020204" pitchFamily="34" charset="0"/>
              </a:rPr>
              <a:t>harassment</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or</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if</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you</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are</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uncertain</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whether</a:t>
            </a:r>
            <a:r>
              <a:rPr lang="de-DE" sz="1800" dirty="0">
                <a:latin typeface="Arial" panose="020B0604020202020204" pitchFamily="34" charset="0"/>
                <a:cs typeface="Arial" panose="020B0604020202020204" pitchFamily="34" charset="0"/>
              </a:rPr>
              <a:t> an </a:t>
            </a:r>
            <a:r>
              <a:rPr lang="de-DE" sz="1800" dirty="0" err="1">
                <a:latin typeface="Arial" panose="020B0604020202020204" pitchFamily="34" charset="0"/>
                <a:cs typeface="Arial" panose="020B0604020202020204" pitchFamily="34" charset="0"/>
              </a:rPr>
              <a:t>incident</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you</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have</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experienced</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or</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observed</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constitutes</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sexualized</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discrimination</a:t>
            </a:r>
            <a:r>
              <a:rPr lang="de-DE" sz="1800" dirty="0">
                <a:latin typeface="Arial" panose="020B0604020202020204" pitchFamily="34" charset="0"/>
                <a:cs typeface="Arial" panose="020B0604020202020204" pitchFamily="34" charset="0"/>
              </a:rPr>
              <a:t> and </a:t>
            </a:r>
            <a:r>
              <a:rPr lang="de-DE" sz="1800" dirty="0" err="1">
                <a:latin typeface="Arial" panose="020B0604020202020204" pitchFamily="34" charset="0"/>
                <a:cs typeface="Arial" panose="020B0604020202020204" pitchFamily="34" charset="0"/>
              </a:rPr>
              <a:t>how</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you</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should</a:t>
            </a:r>
            <a:r>
              <a:rPr lang="de-DE" sz="1800" dirty="0">
                <a:latin typeface="Arial" panose="020B0604020202020204" pitchFamily="34" charset="0"/>
                <a:cs typeface="Arial" panose="020B0604020202020204" pitchFamily="34" charset="0"/>
              </a:rPr>
              <a:t> deal </a:t>
            </a:r>
            <a:r>
              <a:rPr lang="de-DE" sz="1800" dirty="0" err="1">
                <a:latin typeface="Arial" panose="020B0604020202020204" pitchFamily="34" charset="0"/>
                <a:cs typeface="Arial" panose="020B0604020202020204" pitchFamily="34" charset="0"/>
              </a:rPr>
              <a:t>with</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it</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don’t</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hesitate</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to</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contact</a:t>
            </a:r>
            <a:r>
              <a:rPr lang="de-DE" sz="1800" dirty="0">
                <a:latin typeface="Arial" panose="020B0604020202020204" pitchFamily="34" charset="0"/>
                <a:cs typeface="Arial" panose="020B0604020202020204" pitchFamily="34" charset="0"/>
              </a:rPr>
              <a:t>:</a:t>
            </a:r>
          </a:p>
          <a:p>
            <a:r>
              <a:rPr lang="de-DE" sz="1600" dirty="0">
                <a:latin typeface="Arial" panose="020B0604020202020204" pitchFamily="34" charset="0"/>
                <a:cs typeface="Arial" panose="020B0604020202020204" pitchFamily="34" charset="0"/>
              </a:rPr>
              <a:t> </a:t>
            </a:r>
          </a:p>
          <a:p>
            <a:pPr marL="285750" lvl="0" indent="-285750">
              <a:buFont typeface="Wingdings" panose="05000000000000000000" pitchFamily="2" charset="2"/>
              <a:buChar char="Ø"/>
            </a:pPr>
            <a:r>
              <a:rPr lang="de-DE" sz="1600" dirty="0">
                <a:latin typeface="Arial" panose="020B0604020202020204" pitchFamily="34" charset="0"/>
                <a:cs typeface="Arial" panose="020B0604020202020204" pitchFamily="34" charset="0"/>
              </a:rPr>
              <a:t>conTakt – </a:t>
            </a:r>
            <a:r>
              <a:rPr lang="de-DE" sz="1600" dirty="0" err="1">
                <a:latin typeface="Arial" panose="020B0604020202020204" pitchFamily="34" charset="0"/>
                <a:cs typeface="Arial" panose="020B0604020202020204" pitchFamily="34" charset="0"/>
              </a:rPr>
              <a:t>Counselling</a:t>
            </a:r>
            <a:r>
              <a:rPr lang="de-DE" sz="1600" dirty="0">
                <a:latin typeface="Arial" panose="020B0604020202020204" pitchFamily="34" charset="0"/>
                <a:cs typeface="Arial" panose="020B0604020202020204" pitchFamily="34" charset="0"/>
              </a:rPr>
              <a:t> Center </a:t>
            </a:r>
            <a:r>
              <a:rPr lang="de-DE" sz="1600" dirty="0" err="1">
                <a:latin typeface="Arial" panose="020B0604020202020204" pitchFamily="34" charset="0"/>
                <a:cs typeface="Arial" panose="020B0604020202020204" pitchFamily="34" charset="0"/>
              </a:rPr>
              <a:t>for</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sexualized</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discrimination</a:t>
            </a:r>
            <a:r>
              <a:rPr lang="de-DE" sz="1600" dirty="0">
                <a:latin typeface="Arial" panose="020B0604020202020204" pitchFamily="34" charset="0"/>
                <a:cs typeface="Arial" panose="020B0604020202020204" pitchFamily="34" charset="0"/>
              </a:rPr>
              <a:t> and </a:t>
            </a:r>
            <a:r>
              <a:rPr lang="de-DE" sz="1600" dirty="0" err="1">
                <a:latin typeface="Arial" panose="020B0604020202020204" pitchFamily="34" charset="0"/>
                <a:cs typeface="Arial" panose="020B0604020202020204" pitchFamily="34" charset="0"/>
              </a:rPr>
              <a:t>violence</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issues</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of</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the</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CvO</a:t>
            </a:r>
            <a:r>
              <a:rPr lang="de-DE" sz="1600" dirty="0">
                <a:latin typeface="Arial" panose="020B0604020202020204" pitchFamily="34" charset="0"/>
                <a:cs typeface="Arial" panose="020B0604020202020204" pitchFamily="34" charset="0"/>
              </a:rPr>
              <a:t> University (0441 798-2776, </a:t>
            </a:r>
            <a:r>
              <a:rPr lang="de-DE" sz="1600" dirty="0">
                <a:solidFill>
                  <a:srgbClr val="0070C0"/>
                </a:solidFill>
                <a:latin typeface="Arial" panose="020B0604020202020204" pitchFamily="34" charset="0"/>
                <a:cs typeface="Arial" panose="020B0604020202020204" pitchFamily="34" charset="0"/>
              </a:rPr>
              <a:t>contakt-beratungsstelle@uol.de, www.uol.de/contakt-beratungsstelle</a:t>
            </a:r>
            <a:r>
              <a:rPr lang="de-DE" sz="1600" dirty="0">
                <a:latin typeface="Arial" panose="020B0604020202020204" pitchFamily="34" charset="0"/>
                <a:cs typeface="Arial" panose="020B0604020202020204" pitchFamily="34" charset="0"/>
              </a:rPr>
              <a:t>)</a:t>
            </a:r>
          </a:p>
          <a:p>
            <a:pPr lvl="0"/>
            <a:endParaRPr lang="de-DE" sz="1600" dirty="0">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de-DE" sz="1600" dirty="0">
                <a:latin typeface="Arial" panose="020B0604020202020204" pitchFamily="34" charset="0"/>
                <a:cs typeface="Arial" panose="020B0604020202020204" pitchFamily="34" charset="0"/>
              </a:rPr>
              <a:t>an </a:t>
            </a:r>
            <a:r>
              <a:rPr lang="de-DE" sz="1600" dirty="0" err="1">
                <a:latin typeface="Arial" panose="020B0604020202020204" pitchFamily="34" charset="0"/>
                <a:cs typeface="Arial" panose="020B0604020202020204" pitchFamily="34" charset="0"/>
              </a:rPr>
              <a:t>Equal</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Opportunity</a:t>
            </a:r>
            <a:r>
              <a:rPr lang="de-DE" sz="1600" dirty="0">
                <a:latin typeface="Arial" panose="020B0604020202020204" pitchFamily="34" charset="0"/>
                <a:cs typeface="Arial" panose="020B0604020202020204" pitchFamily="34" charset="0"/>
              </a:rPr>
              <a:t> Officer (</a:t>
            </a:r>
            <a:r>
              <a:rPr lang="de-DE" sz="1600" dirty="0" err="1">
                <a:latin typeface="Arial" panose="020B0604020202020204" pitchFamily="34" charset="0"/>
                <a:cs typeface="Arial" panose="020B0604020202020204" pitchFamily="34" charset="0"/>
              </a:rPr>
              <a:t>here</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you</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can</a:t>
            </a:r>
            <a:r>
              <a:rPr lang="de-DE" sz="1600" dirty="0">
                <a:latin typeface="Arial" panose="020B0604020202020204" pitchFamily="34" charset="0"/>
                <a:cs typeface="Arial" panose="020B0604020202020204" pitchFamily="34" charset="0"/>
              </a:rPr>
              <a:t> find a </a:t>
            </a:r>
            <a:r>
              <a:rPr lang="de-DE" sz="1600" dirty="0" err="1">
                <a:latin typeface="Arial" panose="020B0604020202020204" pitchFamily="34" charset="0"/>
                <a:cs typeface="Arial" panose="020B0604020202020204" pitchFamily="34" charset="0"/>
              </a:rPr>
              <a:t>list</a:t>
            </a:r>
            <a:r>
              <a:rPr lang="de-DE" sz="1600" dirty="0">
                <a:latin typeface="Arial" panose="020B0604020202020204" pitchFamily="34" charset="0"/>
                <a:cs typeface="Arial" panose="020B0604020202020204" pitchFamily="34" charset="0"/>
              </a:rPr>
              <a:t>: </a:t>
            </a:r>
            <a:r>
              <a:rPr lang="de-DE" sz="1600" dirty="0">
                <a:solidFill>
                  <a:srgbClr val="0070C0"/>
                </a:solidFill>
                <a:latin typeface="Arial" panose="020B0604020202020204" pitchFamily="34" charset="0"/>
                <a:cs typeface="Arial" panose="020B0604020202020204" pitchFamily="34" charset="0"/>
              </a:rPr>
              <a:t>https://uol.de/gleichstellungsstelle/dezentrale-gleichstellungsbeauftragte</a:t>
            </a:r>
            <a:r>
              <a:rPr lang="de-DE" sz="1600" dirty="0">
                <a:latin typeface="Arial" panose="020B0604020202020204" pitchFamily="34" charset="0"/>
                <a:cs typeface="Arial" panose="020B0604020202020204" pitchFamily="34" charset="0"/>
              </a:rPr>
              <a:t>)</a:t>
            </a:r>
          </a:p>
          <a:p>
            <a:pPr lvl="0"/>
            <a:endParaRPr lang="de-DE" sz="1600" dirty="0">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de-DE" sz="1600" dirty="0">
                <a:latin typeface="Arial" panose="020B0604020202020204" pitchFamily="34" charset="0"/>
                <a:cs typeface="Arial" panose="020B0604020202020204" pitchFamily="34" charset="0"/>
              </a:rPr>
              <a:t>a </a:t>
            </a:r>
            <a:r>
              <a:rPr lang="de-DE" sz="1600" dirty="0" err="1">
                <a:latin typeface="Arial" panose="020B0604020202020204" pitchFamily="34" charset="0"/>
                <a:cs typeface="Arial" panose="020B0604020202020204" pitchFamily="34" charset="0"/>
              </a:rPr>
              <a:t>trusted</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supervisor</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or</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head</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of</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department</a:t>
            </a:r>
            <a:endParaRPr lang="de-DE" sz="1600" dirty="0">
              <a:latin typeface="Arial" panose="020B0604020202020204" pitchFamily="34" charset="0"/>
              <a:cs typeface="Arial" panose="020B0604020202020204" pitchFamily="34" charset="0"/>
            </a:endParaRPr>
          </a:p>
          <a:p>
            <a:pPr lvl="0"/>
            <a:endParaRPr lang="de-DE" sz="1600" dirty="0">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de-DE" sz="1600" dirty="0">
                <a:latin typeface="Arial" panose="020B0604020202020204" pitchFamily="34" charset="0"/>
                <a:cs typeface="Arial" panose="020B0604020202020204" pitchFamily="34" charset="0"/>
              </a:rPr>
              <a:t>Support Hotline „</a:t>
            </a:r>
            <a:r>
              <a:rPr lang="de-DE" sz="1600" dirty="0" err="1">
                <a:latin typeface="Arial" panose="020B0604020202020204" pitchFamily="34" charset="0"/>
                <a:cs typeface="Arial" panose="020B0604020202020204" pitchFamily="34" charset="0"/>
              </a:rPr>
              <a:t>Violence</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against</a:t>
            </a:r>
            <a:r>
              <a:rPr lang="de-DE" sz="1600" dirty="0">
                <a:latin typeface="Arial" panose="020B0604020202020204" pitchFamily="34" charset="0"/>
                <a:cs typeface="Arial" panose="020B0604020202020204" pitchFamily="34" charset="0"/>
              </a:rPr>
              <a:t> Women“ - 08000 116 016 (24/7, in 18 </a:t>
            </a:r>
            <a:r>
              <a:rPr lang="de-DE" sz="1600" dirty="0" err="1">
                <a:latin typeface="Arial" panose="020B0604020202020204" pitchFamily="34" charset="0"/>
                <a:cs typeface="Arial" panose="020B0604020202020204" pitchFamily="34" charset="0"/>
              </a:rPr>
              <a:t>languages</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free</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of</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charge</a:t>
            </a:r>
            <a:r>
              <a:rPr lang="de-DE" sz="1600" dirty="0">
                <a:latin typeface="Arial" panose="020B0604020202020204" pitchFamily="34" charset="0"/>
                <a:cs typeface="Arial" panose="020B0604020202020204" pitchFamily="34" charset="0"/>
              </a:rPr>
              <a:t>, </a:t>
            </a:r>
            <a:r>
              <a:rPr lang="de-DE" sz="1600" dirty="0">
                <a:solidFill>
                  <a:srgbClr val="0070C0"/>
                </a:solidFill>
                <a:latin typeface="Arial" panose="020B0604020202020204" pitchFamily="34" charset="0"/>
                <a:cs typeface="Arial" panose="020B0604020202020204" pitchFamily="34" charset="0"/>
              </a:rPr>
              <a:t>www.hilfetelefon.de</a:t>
            </a:r>
            <a:r>
              <a:rPr lang="de-DE" sz="1600" dirty="0">
                <a:latin typeface="Arial" panose="020B0604020202020204" pitchFamily="34" charset="0"/>
                <a:cs typeface="Arial" panose="020B0604020202020204" pitchFamily="34" charset="0"/>
              </a:rPr>
              <a:t>)</a:t>
            </a:r>
          </a:p>
          <a:p>
            <a:r>
              <a:rPr lang="de-DE" sz="1600" dirty="0">
                <a:latin typeface="Arial" panose="020B0604020202020204" pitchFamily="34" charset="0"/>
                <a:cs typeface="Arial" panose="020B0604020202020204" pitchFamily="34" charset="0"/>
              </a:rPr>
              <a:t> </a:t>
            </a:r>
          </a:p>
          <a:p>
            <a:pPr algn="ctr"/>
            <a:r>
              <a:rPr lang="de-DE" sz="2000" b="1" dirty="0" err="1">
                <a:solidFill>
                  <a:srgbClr val="FF0000"/>
                </a:solidFill>
                <a:latin typeface="Arial" panose="020B0604020202020204" pitchFamily="34" charset="0"/>
                <a:cs typeface="Arial" panose="020B0604020202020204" pitchFamily="34" charset="0"/>
              </a:rPr>
              <a:t>Don’t</a:t>
            </a:r>
            <a:r>
              <a:rPr lang="de-DE" sz="2000" b="1" dirty="0">
                <a:solidFill>
                  <a:srgbClr val="FF0000"/>
                </a:solidFill>
                <a:latin typeface="Arial" panose="020B0604020202020204" pitchFamily="34" charset="0"/>
                <a:cs typeface="Arial" panose="020B0604020202020204" pitchFamily="34" charset="0"/>
              </a:rPr>
              <a:t> </a:t>
            </a:r>
            <a:r>
              <a:rPr lang="de-DE" sz="2000" b="1" dirty="0" err="1">
                <a:solidFill>
                  <a:srgbClr val="FF0000"/>
                </a:solidFill>
                <a:latin typeface="Arial" panose="020B0604020202020204" pitchFamily="34" charset="0"/>
                <a:cs typeface="Arial" panose="020B0604020202020204" pitchFamily="34" charset="0"/>
              </a:rPr>
              <a:t>wait</a:t>
            </a:r>
            <a:r>
              <a:rPr lang="de-DE" sz="2000" b="1" dirty="0">
                <a:solidFill>
                  <a:srgbClr val="FF0000"/>
                </a:solidFill>
                <a:latin typeface="Arial" panose="020B0604020202020204" pitchFamily="34" charset="0"/>
                <a:cs typeface="Arial" panose="020B0604020202020204" pitchFamily="34" charset="0"/>
              </a:rPr>
              <a:t>! </a:t>
            </a:r>
          </a:p>
          <a:p>
            <a:pPr algn="ctr"/>
            <a:r>
              <a:rPr lang="de-DE" sz="1800" dirty="0" err="1">
                <a:solidFill>
                  <a:srgbClr val="FF0000"/>
                </a:solidFill>
                <a:latin typeface="Arial" panose="020B0604020202020204" pitchFamily="34" charset="0"/>
                <a:cs typeface="Arial" panose="020B0604020202020204" pitchFamily="34" charset="0"/>
              </a:rPr>
              <a:t>Ignoring</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it</a:t>
            </a:r>
            <a:r>
              <a:rPr lang="de-DE" sz="1800" dirty="0">
                <a:solidFill>
                  <a:srgbClr val="FF0000"/>
                </a:solidFill>
                <a:latin typeface="Arial" panose="020B0604020202020204" pitchFamily="34" charset="0"/>
                <a:cs typeface="Arial" panose="020B0604020202020204" pitchFamily="34" charset="0"/>
              </a:rPr>
              <a:t> and </a:t>
            </a:r>
            <a:r>
              <a:rPr lang="de-DE" sz="1800" dirty="0" err="1">
                <a:solidFill>
                  <a:srgbClr val="FF0000"/>
                </a:solidFill>
                <a:latin typeface="Arial" panose="020B0604020202020204" pitchFamily="34" charset="0"/>
                <a:cs typeface="Arial" panose="020B0604020202020204" pitchFamily="34" charset="0"/>
              </a:rPr>
              <a:t>remaining</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silent</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protects</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the</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harasser</a:t>
            </a:r>
            <a:r>
              <a:rPr lang="de-DE" sz="1800" dirty="0">
                <a:solidFill>
                  <a:srgbClr val="FF0000"/>
                </a:solidFill>
                <a:latin typeface="Arial" panose="020B0604020202020204" pitchFamily="34" charset="0"/>
                <a:cs typeface="Arial" panose="020B0604020202020204" pitchFamily="34" charset="0"/>
              </a:rPr>
              <a:t> and </a:t>
            </a:r>
            <a:r>
              <a:rPr lang="de-DE" sz="1800" dirty="0" err="1">
                <a:solidFill>
                  <a:srgbClr val="FF0000"/>
                </a:solidFill>
                <a:latin typeface="Arial" panose="020B0604020202020204" pitchFamily="34" charset="0"/>
                <a:cs typeface="Arial" panose="020B0604020202020204" pitchFamily="34" charset="0"/>
              </a:rPr>
              <a:t>encourages</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to</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continue</a:t>
            </a:r>
            <a:r>
              <a:rPr lang="de-DE" sz="1800" dirty="0">
                <a:solidFill>
                  <a:srgbClr val="FF0000"/>
                </a:solidFill>
                <a:latin typeface="Arial" panose="020B0604020202020204" pitchFamily="34" charset="0"/>
                <a:cs typeface="Arial" panose="020B0604020202020204" pitchFamily="34" charset="0"/>
              </a:rPr>
              <a:t>.</a:t>
            </a:r>
          </a:p>
          <a:p>
            <a:endParaRPr lang="de-DE" dirty="0"/>
          </a:p>
        </p:txBody>
      </p:sp>
      <p:sp>
        <p:nvSpPr>
          <p:cNvPr id="6" name="Textfeld 5">
            <a:extLst>
              <a:ext uri="{FF2B5EF4-FFF2-40B4-BE49-F238E27FC236}">
                <a16:creationId xmlns:a16="http://schemas.microsoft.com/office/drawing/2014/main" id="{DD02F816-96FF-45F7-BCC7-C09F1BA6E47B}"/>
              </a:ext>
            </a:extLst>
          </p:cNvPr>
          <p:cNvSpPr txBox="1"/>
          <p:nvPr/>
        </p:nvSpPr>
        <p:spPr>
          <a:xfrm>
            <a:off x="1043608" y="908720"/>
            <a:ext cx="7200800" cy="584775"/>
          </a:xfrm>
          <a:prstGeom prst="rect">
            <a:avLst/>
          </a:prstGeom>
          <a:noFill/>
        </p:spPr>
        <p:txBody>
          <a:bodyPr wrap="square" rtlCol="0">
            <a:spAutoFit/>
          </a:bodyPr>
          <a:lstStyle/>
          <a:p>
            <a:r>
              <a:rPr lang="de-DE" sz="3200" dirty="0">
                <a:solidFill>
                  <a:schemeClr val="tx2"/>
                </a:solidFill>
                <a:latin typeface="Arial" panose="020B0604020202020204" pitchFamily="34" charset="0"/>
                <a:ea typeface="+mj-ea"/>
                <a:cs typeface="Arial" panose="020B0604020202020204" pitchFamily="34" charset="0"/>
              </a:rPr>
              <a:t>Support</a:t>
            </a:r>
          </a:p>
        </p:txBody>
      </p:sp>
    </p:spTree>
    <p:extLst>
      <p:ext uri="{BB962C8B-B14F-4D97-AF65-F5344CB8AC3E}">
        <p14:creationId xmlns:p14="http://schemas.microsoft.com/office/powerpoint/2010/main" val="2441622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latin typeface="Arial" panose="020B0604020202020204" pitchFamily="34" charset="0"/>
                <a:cs typeface="Arial" panose="020B0604020202020204" pitchFamily="34" charset="0"/>
              </a:rPr>
              <a:t/>
            </a:r>
            <a:br>
              <a:rPr lang="de-DE" sz="3200" dirty="0" smtClean="0">
                <a:latin typeface="Arial" panose="020B0604020202020204" pitchFamily="34" charset="0"/>
                <a:cs typeface="Arial" panose="020B0604020202020204" pitchFamily="34" charset="0"/>
              </a:rPr>
            </a:br>
            <a:r>
              <a:rPr lang="de-DE" sz="3200" dirty="0" smtClean="0">
                <a:latin typeface="Arial" panose="020B0604020202020204" pitchFamily="34" charset="0"/>
                <a:cs typeface="Arial" panose="020B0604020202020204" pitchFamily="34" charset="0"/>
              </a:rPr>
              <a:t>Definition </a:t>
            </a:r>
            <a:r>
              <a:rPr lang="de-DE" sz="3200" dirty="0">
                <a:latin typeface="Arial" panose="020B0604020202020204" pitchFamily="34" charset="0"/>
                <a:cs typeface="Arial" panose="020B0604020202020204" pitchFamily="34" charset="0"/>
              </a:rPr>
              <a:t>von sexueller Belästigung</a:t>
            </a:r>
            <a:endParaRPr lang="en-US" sz="3200" dirty="0">
              <a:latin typeface="Arial" panose="020B0604020202020204" pitchFamily="34" charset="0"/>
              <a:cs typeface="Arial" panose="020B0604020202020204" pitchFamily="34" charset="0"/>
            </a:endParaRPr>
          </a:p>
        </p:txBody>
      </p:sp>
      <p:sp>
        <p:nvSpPr>
          <p:cNvPr id="3" name="Foliennummernplatzhalter 2"/>
          <p:cNvSpPr>
            <a:spLocks noGrp="1"/>
          </p:cNvSpPr>
          <p:nvPr>
            <p:ph type="sldNum" sz="quarter" idx="12"/>
          </p:nvPr>
        </p:nvSpPr>
        <p:spPr/>
        <p:txBody>
          <a:bodyPr/>
          <a:lstStyle/>
          <a:p>
            <a:fld id="{2AC5226F-9023-4195-83BA-C4BC06DF8860}" type="slidenum">
              <a:rPr lang="de-DE" altLang="de-DE" smtClean="0"/>
              <a:pPr/>
              <a:t>6</a:t>
            </a:fld>
            <a:endParaRPr lang="de-DE" altLang="de-DE"/>
          </a:p>
        </p:txBody>
      </p:sp>
      <p:sp>
        <p:nvSpPr>
          <p:cNvPr id="4" name="Textfeld 3"/>
          <p:cNvSpPr txBox="1"/>
          <p:nvPr/>
        </p:nvSpPr>
        <p:spPr>
          <a:xfrm>
            <a:off x="575556" y="2060848"/>
            <a:ext cx="7992888" cy="3970318"/>
          </a:xfrm>
          <a:prstGeom prst="rect">
            <a:avLst/>
          </a:prstGeom>
          <a:noFill/>
        </p:spPr>
        <p:txBody>
          <a:bodyPr wrap="square" rtlCol="0">
            <a:spAutoFit/>
          </a:bodyPr>
          <a:lstStyle/>
          <a:p>
            <a:r>
              <a:rPr lang="de-DE" sz="2000" dirty="0">
                <a:latin typeface="Arial" panose="020B0604020202020204" pitchFamily="34" charset="0"/>
                <a:cs typeface="Arial" panose="020B0604020202020204" pitchFamily="34" charset="0"/>
              </a:rPr>
              <a:t>Sexuelle Belästigung ist durch Würdeverletzung und Unerwünschtheit bestimmt. Durch sexuelle Belästigung wird Macht demonstriert, Konkurrenz ausgeübt oder Respektlosigkeit ausgedrückt. </a:t>
            </a:r>
            <a:endParaRPr lang="de-DE" sz="2000" dirty="0" smtClean="0">
              <a:latin typeface="Arial" panose="020B0604020202020204" pitchFamily="34" charset="0"/>
              <a:cs typeface="Arial" panose="020B0604020202020204" pitchFamily="34" charset="0"/>
            </a:endParaRPr>
          </a:p>
          <a:p>
            <a:r>
              <a:rPr lang="de-DE" sz="2000" dirty="0" smtClean="0">
                <a:latin typeface="Arial" panose="020B0604020202020204" pitchFamily="34" charset="0"/>
                <a:cs typeface="Arial" panose="020B0604020202020204" pitchFamily="34" charset="0"/>
              </a:rPr>
              <a:t>Jede Form der sexuellen Belästigung am Arbeitsplatz </a:t>
            </a:r>
            <a:r>
              <a:rPr lang="de-DE" sz="2000" dirty="0">
                <a:latin typeface="Arial" panose="020B0604020202020204" pitchFamily="34" charset="0"/>
                <a:cs typeface="Arial" panose="020B0604020202020204" pitchFamily="34" charset="0"/>
              </a:rPr>
              <a:t>ist verboten. </a:t>
            </a:r>
            <a:r>
              <a:rPr lang="de-DE" sz="2000" dirty="0" smtClean="0">
                <a:latin typeface="Arial" panose="020B0604020202020204" pitchFamily="34" charset="0"/>
                <a:cs typeface="Arial" panose="020B0604020202020204" pitchFamily="34" charset="0"/>
              </a:rPr>
              <a:t>Dies steht in § </a:t>
            </a:r>
            <a:r>
              <a:rPr lang="de-DE" sz="2000" dirty="0">
                <a:latin typeface="Arial" panose="020B0604020202020204" pitchFamily="34" charset="0"/>
                <a:cs typeface="Arial" panose="020B0604020202020204" pitchFamily="34" charset="0"/>
              </a:rPr>
              <a:t>3 Abs. 4 AGG </a:t>
            </a:r>
            <a:r>
              <a:rPr lang="de-DE" sz="2000" dirty="0" smtClean="0">
                <a:latin typeface="Arial" panose="020B0604020202020204" pitchFamily="34" charset="0"/>
                <a:cs typeface="Arial" panose="020B0604020202020204" pitchFamily="34" charset="0"/>
              </a:rPr>
              <a:t>und wird für </a:t>
            </a:r>
            <a:r>
              <a:rPr lang="de-DE" sz="2000" dirty="0">
                <a:latin typeface="Arial" panose="020B0604020202020204" pitchFamily="34" charset="0"/>
                <a:cs typeface="Arial" panose="020B0604020202020204" pitchFamily="34" charset="0"/>
              </a:rPr>
              <a:t>Studierende und Beschäftigte der Universität Oldenburg speziell nochmals durch die "Richtlinie gegen sexualisierte Diskriminierung und sexuelle </a:t>
            </a:r>
            <a:r>
              <a:rPr lang="de-DE" sz="2000" dirty="0" smtClean="0">
                <a:latin typeface="Arial" panose="020B0604020202020204" pitchFamily="34" charset="0"/>
                <a:cs typeface="Arial" panose="020B0604020202020204" pitchFamily="34" charset="0"/>
              </a:rPr>
              <a:t>Belästigung„ geregelt. </a:t>
            </a:r>
            <a:br>
              <a:rPr lang="de-DE" sz="2000" dirty="0" smtClean="0">
                <a:latin typeface="Arial" panose="020B0604020202020204" pitchFamily="34" charset="0"/>
                <a:cs typeface="Arial" panose="020B0604020202020204" pitchFamily="34" charset="0"/>
              </a:rPr>
            </a:br>
            <a:r>
              <a:rPr lang="de-DE" sz="2000" dirty="0" smtClean="0">
                <a:latin typeface="Arial" panose="020B0604020202020204" pitchFamily="34" charset="0"/>
                <a:cs typeface="Arial" panose="020B0604020202020204" pitchFamily="34" charset="0"/>
              </a:rPr>
              <a:t>Dabei </a:t>
            </a:r>
            <a:r>
              <a:rPr lang="de-DE" sz="2000" dirty="0">
                <a:latin typeface="Arial" panose="020B0604020202020204" pitchFamily="34" charset="0"/>
                <a:cs typeface="Arial" panose="020B0604020202020204" pitchFamily="34" charset="0"/>
              </a:rPr>
              <a:t>ist es unerheblich, ob die belästigende Person dies beabsichtigt hat und die Belästigung erkennbar abgelehnt wurde.</a:t>
            </a:r>
            <a:endParaRPr lang="en-GB" sz="2000" dirty="0" smtClean="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1200" b="1" dirty="0" err="1" smtClean="0">
                <a:latin typeface="Arial" panose="020B0604020202020204" pitchFamily="34" charset="0"/>
                <a:cs typeface="Arial" panose="020B0604020202020204" pitchFamily="34" charset="0"/>
              </a:rPr>
              <a:t>Quelle</a:t>
            </a:r>
            <a:r>
              <a:rPr lang="en-GB" sz="1200" b="1"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Antidiskriminierungsstelle</a:t>
            </a:r>
            <a:r>
              <a:rPr lang="en-GB" sz="1200" dirty="0" smtClean="0">
                <a:latin typeface="Arial" panose="020B0604020202020204" pitchFamily="34" charset="0"/>
                <a:cs typeface="Arial" panose="020B0604020202020204" pitchFamily="34" charset="0"/>
              </a:rPr>
              <a:t> des </a:t>
            </a:r>
            <a:r>
              <a:rPr lang="en-GB" sz="1200" dirty="0" err="1" smtClean="0">
                <a:latin typeface="Arial" panose="020B0604020202020204" pitchFamily="34" charset="0"/>
                <a:cs typeface="Arial" panose="020B0604020202020204" pitchFamily="34" charset="0"/>
              </a:rPr>
              <a:t>Bundes</a:t>
            </a:r>
            <a:r>
              <a:rPr lang="en-GB" sz="1200"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Leitfaden</a:t>
            </a:r>
            <a:r>
              <a:rPr lang="de-DE" sz="1200" dirty="0" smtClean="0">
                <a:latin typeface="Arial" panose="020B0604020202020204" pitchFamily="34" charset="0"/>
                <a:cs typeface="Arial" panose="020B0604020202020204" pitchFamily="34" charset="0"/>
              </a:rPr>
              <a:t> </a:t>
            </a:r>
            <a:r>
              <a:rPr lang="de-DE" sz="1200" dirty="0">
                <a:latin typeface="Arial" panose="020B0604020202020204" pitchFamily="34" charset="0"/>
                <a:cs typeface="Arial" panose="020B0604020202020204" pitchFamily="34" charset="0"/>
              </a:rPr>
              <a:t>„Was tun bei sexueller Belästigung am Arbeitsplatz ?“</a:t>
            </a:r>
          </a:p>
        </p:txBody>
      </p:sp>
    </p:spTree>
    <p:extLst>
      <p:ext uri="{BB962C8B-B14F-4D97-AF65-F5344CB8AC3E}">
        <p14:creationId xmlns:p14="http://schemas.microsoft.com/office/powerpoint/2010/main" val="358839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7</a:t>
            </a:fld>
            <a:endParaRPr lang="de-DE" altLang="de-DE"/>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582" y="1000619"/>
            <a:ext cx="7713912" cy="5267672"/>
          </a:xfrm>
          <a:prstGeom prst="rect">
            <a:avLst/>
          </a:prstGeom>
        </p:spPr>
      </p:pic>
      <p:sp>
        <p:nvSpPr>
          <p:cNvPr id="4" name="Textfeld 3"/>
          <p:cNvSpPr txBox="1"/>
          <p:nvPr/>
        </p:nvSpPr>
        <p:spPr>
          <a:xfrm>
            <a:off x="725459" y="6268291"/>
            <a:ext cx="7447384" cy="430887"/>
          </a:xfrm>
          <a:prstGeom prst="rect">
            <a:avLst/>
          </a:prstGeom>
          <a:noFill/>
        </p:spPr>
        <p:txBody>
          <a:bodyPr wrap="square" rtlCol="0">
            <a:spAutoFit/>
          </a:bodyPr>
          <a:lstStyle/>
          <a:p>
            <a:r>
              <a:rPr lang="en-US" sz="1050" dirty="0">
                <a:solidFill>
                  <a:srgbClr val="0070C0"/>
                </a:solidFill>
                <a:hlinkClick r:id="rId3"/>
              </a:rPr>
              <a:t>https://www.aaas.org/news/documentary-shares-stories-harassment-against-women-stem?utm_campaign=ACohen&amp;utm_source=AAAS&amp;utm_medium=Facebook</a:t>
            </a:r>
            <a:endParaRPr lang="en-US" sz="1050" dirty="0">
              <a:solidFill>
                <a:srgbClr val="0070C0"/>
              </a:solidFill>
            </a:endParaRPr>
          </a:p>
        </p:txBody>
      </p:sp>
    </p:spTree>
    <p:extLst>
      <p:ext uri="{BB962C8B-B14F-4D97-AF65-F5344CB8AC3E}">
        <p14:creationId xmlns:p14="http://schemas.microsoft.com/office/powerpoint/2010/main" val="4194917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8</a:t>
            </a:fld>
            <a:endParaRPr lang="de-DE" altLang="de-DE"/>
          </a:p>
        </p:txBody>
      </p:sp>
      <p:sp>
        <p:nvSpPr>
          <p:cNvPr id="3" name="Textfeld 2"/>
          <p:cNvSpPr txBox="1"/>
          <p:nvPr/>
        </p:nvSpPr>
        <p:spPr>
          <a:xfrm>
            <a:off x="395536" y="1556792"/>
            <a:ext cx="8640960" cy="4524315"/>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Sexuelle Belästigung hat nichts mit Kontaktanbahnung, Sex oder Attraktivität einer Person zu tun. </a:t>
            </a:r>
          </a:p>
          <a:p>
            <a:r>
              <a:rPr lang="de-DE" dirty="0">
                <a:latin typeface="Arial" panose="020B0604020202020204" pitchFamily="34" charset="0"/>
                <a:cs typeface="Arial" panose="020B0604020202020204" pitchFamily="34" charset="0"/>
              </a:rPr>
              <a:t>Die Grenzen sind klar markiert! </a:t>
            </a:r>
            <a:endParaRPr lang="de-DE" dirty="0" smtClean="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de-DE" dirty="0" smtClean="0">
                <a:latin typeface="Arial" panose="020B0604020202020204" pitchFamily="34" charset="0"/>
                <a:cs typeface="Arial" panose="020B0604020202020204" pitchFamily="34" charset="0"/>
              </a:rPr>
              <a:t>Unerwünschtheit</a:t>
            </a:r>
          </a:p>
          <a:p>
            <a:pPr marL="800100" lvl="1" indent="-342900">
              <a:buFont typeface="Arial" panose="020B0604020202020204" pitchFamily="34" charset="0"/>
              <a:buChar char="•"/>
            </a:pPr>
            <a:r>
              <a:rPr lang="de-DE" dirty="0" smtClean="0">
                <a:latin typeface="Arial" panose="020B0604020202020204" pitchFamily="34" charset="0"/>
                <a:cs typeface="Arial" panose="020B0604020202020204" pitchFamily="34" charset="0"/>
              </a:rPr>
              <a:t>Erniedrigung </a:t>
            </a:r>
            <a:r>
              <a:rPr lang="de-DE" dirty="0">
                <a:latin typeface="Arial" panose="020B0604020202020204" pitchFamily="34" charset="0"/>
                <a:cs typeface="Arial" panose="020B0604020202020204" pitchFamily="34" charset="0"/>
              </a:rPr>
              <a:t>und </a:t>
            </a:r>
            <a:r>
              <a:rPr lang="de-DE" dirty="0" smtClean="0">
                <a:latin typeface="Arial" panose="020B0604020202020204" pitchFamily="34" charset="0"/>
                <a:cs typeface="Arial" panose="020B0604020202020204" pitchFamily="34" charset="0"/>
              </a:rPr>
              <a:t>Abwertung</a:t>
            </a:r>
          </a:p>
          <a:p>
            <a:pPr marL="800100" lvl="1" indent="-342900">
              <a:buFont typeface="Arial" panose="020B0604020202020204" pitchFamily="34" charset="0"/>
              <a:buChar char="•"/>
            </a:pPr>
            <a:r>
              <a:rPr lang="de-DE" dirty="0" smtClean="0">
                <a:latin typeface="Arial" panose="020B0604020202020204" pitchFamily="34" charset="0"/>
                <a:cs typeface="Arial" panose="020B0604020202020204" pitchFamily="34" charset="0"/>
              </a:rPr>
              <a:t>Einseitigkeit</a:t>
            </a:r>
          </a:p>
          <a:p>
            <a:pPr marL="800100" lvl="1" indent="-342900">
              <a:buFont typeface="Arial" panose="020B0604020202020204" pitchFamily="34" charset="0"/>
              <a:buChar char="•"/>
            </a:pPr>
            <a:r>
              <a:rPr lang="de-DE" dirty="0" smtClean="0">
                <a:latin typeface="Arial" panose="020B0604020202020204" pitchFamily="34" charset="0"/>
                <a:cs typeface="Arial" panose="020B0604020202020204" pitchFamily="34" charset="0"/>
              </a:rPr>
              <a:t>Grenzüberschreitung</a:t>
            </a:r>
          </a:p>
          <a:p>
            <a:pPr marL="800100" lvl="1" indent="-342900">
              <a:buFont typeface="Arial" panose="020B0604020202020204" pitchFamily="34" charset="0"/>
              <a:buChar char="•"/>
            </a:pPr>
            <a:r>
              <a:rPr lang="de-DE" dirty="0" smtClean="0">
                <a:latin typeface="Arial" panose="020B0604020202020204" pitchFamily="34" charset="0"/>
                <a:cs typeface="Arial" panose="020B0604020202020204" pitchFamily="34" charset="0"/>
              </a:rPr>
              <a:t>Versprechen </a:t>
            </a:r>
            <a:r>
              <a:rPr lang="de-DE" dirty="0">
                <a:latin typeface="Arial" panose="020B0604020202020204" pitchFamily="34" charset="0"/>
                <a:cs typeface="Arial" panose="020B0604020202020204" pitchFamily="34" charset="0"/>
              </a:rPr>
              <a:t>beruflicher Vorteile bei </a:t>
            </a:r>
            <a:r>
              <a:rPr lang="de-DE" dirty="0" smtClean="0">
                <a:latin typeface="Arial" panose="020B0604020202020204" pitchFamily="34" charset="0"/>
                <a:cs typeface="Arial" panose="020B0604020202020204" pitchFamily="34" charset="0"/>
              </a:rPr>
              <a:t>sexuellem Entgegenkommen</a:t>
            </a:r>
          </a:p>
          <a:p>
            <a:pPr marL="800100" lvl="1" indent="-342900">
              <a:buFont typeface="Arial" panose="020B0604020202020204" pitchFamily="34" charset="0"/>
              <a:buChar char="•"/>
            </a:pPr>
            <a:r>
              <a:rPr lang="de-DE" dirty="0" smtClean="0">
                <a:latin typeface="Arial" panose="020B0604020202020204" pitchFamily="34" charset="0"/>
                <a:cs typeface="Arial" panose="020B0604020202020204" pitchFamily="34" charset="0"/>
              </a:rPr>
              <a:t>Androhen </a:t>
            </a:r>
            <a:r>
              <a:rPr lang="en-GB" dirty="0" err="1">
                <a:latin typeface="Arial" panose="020B0604020202020204" pitchFamily="34" charset="0"/>
                <a:cs typeface="Arial" panose="020B0604020202020204" pitchFamily="34" charset="0"/>
              </a:rPr>
              <a:t>beruflicher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Nachteile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bei</a:t>
            </a:r>
            <a:r>
              <a:rPr lang="en-GB" dirty="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Verweigerung</a:t>
            </a:r>
            <a:endParaRPr lang="de-DE"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Textfeld 3"/>
          <p:cNvSpPr txBox="1"/>
          <p:nvPr/>
        </p:nvSpPr>
        <p:spPr>
          <a:xfrm>
            <a:off x="2123728" y="927834"/>
            <a:ext cx="5279009" cy="461665"/>
          </a:xfrm>
          <a:prstGeom prst="rect">
            <a:avLst/>
          </a:prstGeom>
          <a:noFill/>
        </p:spPr>
        <p:txBody>
          <a:bodyPr wrap="none" rtlCol="0">
            <a:spAutoFit/>
          </a:bodyPr>
          <a:lstStyle/>
          <a:p>
            <a:r>
              <a:rPr lang="de-DE" b="1" dirty="0">
                <a:latin typeface="Arial" panose="020B0604020202020204" pitchFamily="34" charset="0"/>
                <a:cs typeface="Arial" panose="020B0604020202020204" pitchFamily="34" charset="0"/>
              </a:rPr>
              <a:t>Respektieren Sie Ihre Kolleg*innen</a:t>
            </a:r>
            <a:endParaRPr lang="en-US" b="1" dirty="0"/>
          </a:p>
        </p:txBody>
      </p:sp>
    </p:spTree>
    <p:extLst>
      <p:ext uri="{BB962C8B-B14F-4D97-AF65-F5344CB8AC3E}">
        <p14:creationId xmlns:p14="http://schemas.microsoft.com/office/powerpoint/2010/main" val="1177269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B8A7D75A-D22C-47FC-92F2-482FB359CA24}" type="slidenum">
              <a:rPr lang="de-DE" altLang="de-DE" smtClean="0"/>
              <a:pPr/>
              <a:t>9</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776696767"/>
              </p:ext>
            </p:extLst>
          </p:nvPr>
        </p:nvGraphicFramePr>
        <p:xfrm>
          <a:off x="755576" y="1124744"/>
          <a:ext cx="8064896" cy="5257645"/>
        </p:xfrm>
        <a:graphic>
          <a:graphicData uri="http://schemas.openxmlformats.org/drawingml/2006/table">
            <a:tbl>
              <a:tblPr firstRow="1" firstCol="1" bandRow="1">
                <a:tableStyleId>{93296810-A885-4BE3-A3E7-6D5BEEA58F35}</a:tableStyleId>
              </a:tblPr>
              <a:tblGrid>
                <a:gridCol w="1748173">
                  <a:extLst>
                    <a:ext uri="{9D8B030D-6E8A-4147-A177-3AD203B41FA5}">
                      <a16:colId xmlns:a16="http://schemas.microsoft.com/office/drawing/2014/main" val="3318194747"/>
                    </a:ext>
                  </a:extLst>
                </a:gridCol>
                <a:gridCol w="6316723">
                  <a:extLst>
                    <a:ext uri="{9D8B030D-6E8A-4147-A177-3AD203B41FA5}">
                      <a16:colId xmlns:a16="http://schemas.microsoft.com/office/drawing/2014/main" val="3807886489"/>
                    </a:ext>
                  </a:extLst>
                </a:gridCol>
              </a:tblGrid>
              <a:tr h="481254">
                <a:tc>
                  <a:txBody>
                    <a:bodyPr/>
                    <a:lstStyle/>
                    <a:p>
                      <a:pPr>
                        <a:lnSpc>
                          <a:spcPct val="107000"/>
                        </a:lnSpc>
                        <a:spcAft>
                          <a:spcPts val="0"/>
                        </a:spcAft>
                      </a:pPr>
                      <a:r>
                        <a:rPr lang="en-GB" sz="1400" dirty="0">
                          <a:solidFill>
                            <a:schemeClr val="tx1"/>
                          </a:solidFill>
                          <a:effectLst/>
                          <a:latin typeface="Arial" panose="020B0604020202020204" pitchFamily="34" charset="0"/>
                          <a:cs typeface="Arial" panose="020B0604020202020204" pitchFamily="34" charset="0"/>
                        </a:rPr>
                        <a:t>Art der </a:t>
                      </a:r>
                      <a:r>
                        <a:rPr lang="en-GB" sz="1400" dirty="0" err="1">
                          <a:solidFill>
                            <a:schemeClr val="tx1"/>
                          </a:solidFill>
                          <a:effectLst/>
                          <a:latin typeface="Arial" panose="020B0604020202020204" pitchFamily="34" charset="0"/>
                          <a:cs typeface="Arial" panose="020B0604020202020204" pitchFamily="34" charset="0"/>
                        </a:rPr>
                        <a:t>sexuellen</a:t>
                      </a:r>
                      <a:r>
                        <a:rPr lang="en-GB" sz="1400" dirty="0">
                          <a:solidFill>
                            <a:schemeClr val="tx1"/>
                          </a:solidFill>
                          <a:effectLst/>
                          <a:latin typeface="Arial" panose="020B0604020202020204" pitchFamily="34" charset="0"/>
                          <a:cs typeface="Arial" panose="020B0604020202020204" pitchFamily="34" charset="0"/>
                        </a:rPr>
                        <a:t> </a:t>
                      </a:r>
                      <a:r>
                        <a:rPr lang="en-GB" sz="1400" dirty="0" err="1">
                          <a:solidFill>
                            <a:schemeClr val="tx1"/>
                          </a:solidFill>
                          <a:effectLst/>
                          <a:latin typeface="Arial" panose="020B0604020202020204" pitchFamily="34" charset="0"/>
                          <a:cs typeface="Arial" panose="020B0604020202020204" pitchFamily="34" charset="0"/>
                        </a:rPr>
                        <a:t>Belästigung</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09220">
                        <a:lnSpc>
                          <a:spcPct val="107000"/>
                        </a:lnSpc>
                        <a:spcAft>
                          <a:spcPts val="0"/>
                        </a:spcAft>
                      </a:pPr>
                      <a:r>
                        <a:rPr lang="en-GB" sz="1400" dirty="0" err="1">
                          <a:solidFill>
                            <a:schemeClr val="tx1"/>
                          </a:solidFill>
                          <a:effectLst/>
                          <a:latin typeface="Arial" panose="020B0604020202020204" pitchFamily="34" charset="0"/>
                          <a:cs typeface="Arial" panose="020B0604020202020204" pitchFamily="34" charset="0"/>
                        </a:rPr>
                        <a:t>Beschreibung</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156681"/>
                  </a:ext>
                </a:extLst>
              </a:tr>
              <a:tr h="239481">
                <a:tc>
                  <a:txBody>
                    <a:bodyPr/>
                    <a:lstStyle/>
                    <a:p>
                      <a:pPr>
                        <a:lnSpc>
                          <a:spcPct val="107000"/>
                        </a:lnSpc>
                        <a:spcAft>
                          <a:spcPts val="0"/>
                        </a:spcAft>
                      </a:pPr>
                      <a:r>
                        <a:rPr lang="en-GB" sz="1400" dirty="0">
                          <a:solidFill>
                            <a:schemeClr val="tx1"/>
                          </a:solidFill>
                          <a:effectLst/>
                          <a:latin typeface="Arial" panose="020B0604020202020204" pitchFamily="34" charset="0"/>
                          <a:cs typeface="Arial" panose="020B0604020202020204" pitchFamily="34" charset="0"/>
                        </a:rPr>
                        <a:t>Verbal</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Sexuell </a:t>
                      </a:r>
                      <a:r>
                        <a:rPr lang="de-DE" sz="1400" dirty="0">
                          <a:effectLst/>
                          <a:latin typeface="Arial" panose="020B0604020202020204" pitchFamily="34" charset="0"/>
                          <a:cs typeface="Arial" panose="020B0604020202020204" pitchFamily="34" charset="0"/>
                        </a:rPr>
                        <a:t>anzügliche Bemerkungen und Witze</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033385956"/>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Aufdringliche </a:t>
                      </a:r>
                      <a:r>
                        <a:rPr lang="de-DE" sz="1400" dirty="0">
                          <a:effectLst/>
                          <a:latin typeface="Arial" panose="020B0604020202020204" pitchFamily="34" charset="0"/>
                          <a:cs typeface="Arial" panose="020B0604020202020204" pitchFamily="34" charset="0"/>
                        </a:rPr>
                        <a:t>und beleidigende Kommentare über die Kleidung</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236222078"/>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Sexuell </a:t>
                      </a:r>
                      <a:r>
                        <a:rPr lang="de-DE" sz="1400" dirty="0">
                          <a:effectLst/>
                          <a:latin typeface="Arial" panose="020B0604020202020204" pitchFamily="34" charset="0"/>
                          <a:cs typeface="Arial" panose="020B0604020202020204" pitchFamily="34" charset="0"/>
                        </a:rPr>
                        <a:t>zweideutige Kommentare</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185858772"/>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Fragen </a:t>
                      </a:r>
                      <a:r>
                        <a:rPr lang="de-DE" sz="1400" dirty="0">
                          <a:effectLst/>
                          <a:latin typeface="Arial" panose="020B0604020202020204" pitchFamily="34" charset="0"/>
                          <a:cs typeface="Arial" panose="020B0604020202020204" pitchFamily="34" charset="0"/>
                        </a:rPr>
                        <a:t>mit sexuellem Inhalt, z.B. zum Privatleben oder zur Intimsphäre</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417243490"/>
                  </a:ext>
                </a:extLst>
              </a:tr>
              <a:tr h="481254">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Aufforderung </a:t>
                      </a:r>
                      <a:r>
                        <a:rPr lang="de-DE" sz="1400" dirty="0">
                          <a:effectLst/>
                          <a:latin typeface="Arial" panose="020B0604020202020204" pitchFamily="34" charset="0"/>
                          <a:cs typeface="Arial" panose="020B0604020202020204" pitchFamily="34" charset="0"/>
                        </a:rPr>
                        <a:t>zu intimen oder sexuellen Handlungen, z.B. „Setz dich auf meinen Schoß!“</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965830174"/>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Sexualisierte </a:t>
                      </a:r>
                      <a:r>
                        <a:rPr lang="de-DE" sz="1400" dirty="0">
                          <a:effectLst/>
                          <a:latin typeface="Arial" panose="020B0604020202020204" pitchFamily="34" charset="0"/>
                          <a:cs typeface="Arial" panose="020B0604020202020204" pitchFamily="34" charset="0"/>
                        </a:rPr>
                        <a:t>oder unangenehme Einladungen zu einer Verabredung</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0780328"/>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Non - verbal</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Aufdringliches </a:t>
                      </a:r>
                      <a:r>
                        <a:rPr lang="de-DE" sz="1400" dirty="0">
                          <a:effectLst/>
                          <a:latin typeface="Arial" panose="020B0604020202020204" pitchFamily="34" charset="0"/>
                          <a:cs typeface="Arial" panose="020B0604020202020204" pitchFamily="34" charset="0"/>
                        </a:rPr>
                        <a:t>oder einschüchterndes Starren oder anzügliche Blicke</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102038812"/>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indent="0">
                        <a:lnSpc>
                          <a:spcPct val="107000"/>
                        </a:lnSpc>
                        <a:spcAft>
                          <a:spcPts val="0"/>
                        </a:spcAft>
                        <a:buFontTx/>
                        <a:buNone/>
                      </a:pPr>
                      <a:r>
                        <a:rPr lang="de-DE" sz="1400" dirty="0" smtClean="0">
                          <a:effectLst/>
                          <a:latin typeface="Arial" panose="020B0604020202020204" pitchFamily="34" charset="0"/>
                          <a:cs typeface="Arial" panose="020B0604020202020204" pitchFamily="34" charset="0"/>
                        </a:rPr>
                        <a:t>- Hinterherpfeifen</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947937111"/>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Unerwünschte </a:t>
                      </a:r>
                      <a:r>
                        <a:rPr lang="de-DE" sz="1400" dirty="0">
                          <a:effectLst/>
                          <a:latin typeface="Arial" panose="020B0604020202020204" pitchFamily="34" charset="0"/>
                          <a:cs typeface="Arial" panose="020B0604020202020204" pitchFamily="34" charset="0"/>
                        </a:rPr>
                        <a:t>Emails, SMS, Fotos oder Videos mit sexuellem Bezug</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455399546"/>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Unangemessene </a:t>
                      </a:r>
                      <a:r>
                        <a:rPr lang="de-DE" sz="1400" dirty="0">
                          <a:effectLst/>
                          <a:latin typeface="Arial" panose="020B0604020202020204" pitchFamily="34" charset="0"/>
                          <a:cs typeface="Arial" panose="020B0604020202020204" pitchFamily="34" charset="0"/>
                        </a:rPr>
                        <a:t>und aufdringliche Annäherungsversuche in sozialen </a:t>
                      </a:r>
                      <a:r>
                        <a:rPr lang="de-DE" sz="1400" dirty="0" smtClean="0">
                          <a:effectLst/>
                          <a:latin typeface="Arial" panose="020B0604020202020204" pitchFamily="34" charset="0"/>
                          <a:cs typeface="Arial" panose="020B0604020202020204" pitchFamily="34" charset="0"/>
                        </a:rPr>
                        <a:t>Netzwerken</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525246656"/>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Aufhängen </a:t>
                      </a:r>
                      <a:r>
                        <a:rPr lang="de-DE" sz="1400" dirty="0">
                          <a:effectLst/>
                          <a:latin typeface="Arial" panose="020B0604020202020204" pitchFamily="34" charset="0"/>
                          <a:cs typeface="Arial" panose="020B0604020202020204" pitchFamily="34" charset="0"/>
                        </a:rPr>
                        <a:t>oder Verbreiten pornografischen Materials</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137968194"/>
                  </a:ext>
                </a:extLst>
              </a:tr>
              <a:tr h="239481">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Unsittliches </a:t>
                      </a:r>
                      <a:r>
                        <a:rPr lang="de-DE" sz="1400" dirty="0">
                          <a:effectLst/>
                          <a:latin typeface="Arial" panose="020B0604020202020204" pitchFamily="34" charset="0"/>
                          <a:cs typeface="Arial" panose="020B0604020202020204" pitchFamily="34" charset="0"/>
                        </a:rPr>
                        <a:t>Entblößen</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1206225"/>
                  </a:ext>
                </a:extLst>
              </a:tr>
              <a:tr h="481254">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Physisch</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Jede </a:t>
                      </a:r>
                      <a:r>
                        <a:rPr lang="de-DE" sz="1400" dirty="0">
                          <a:effectLst/>
                          <a:latin typeface="Arial" panose="020B0604020202020204" pitchFamily="34" charset="0"/>
                          <a:cs typeface="Arial" panose="020B0604020202020204" pitchFamily="34" charset="0"/>
                        </a:rPr>
                        <a:t>unerwünschte Berührung (Tätscheln, Streicheln, Kneifen, Umarmen, Küssen), auch wenn die Berührung scheinbar zufällig geschieht.</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797520817"/>
                  </a:ext>
                </a:extLst>
              </a:tr>
              <a:tr h="481254">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Wiederholte </a:t>
                      </a:r>
                      <a:r>
                        <a:rPr lang="de-DE" sz="1400" dirty="0">
                          <a:effectLst/>
                          <a:latin typeface="Arial" panose="020B0604020202020204" pitchFamily="34" charset="0"/>
                          <a:cs typeface="Arial" panose="020B0604020202020204" pitchFamily="34" charset="0"/>
                        </a:rPr>
                        <a:t>körperliche Annäherung, wiederholtes </a:t>
                      </a:r>
                      <a:r>
                        <a:rPr lang="de-DE" sz="1400" dirty="0" err="1">
                          <a:effectLst/>
                          <a:latin typeface="Arial" panose="020B0604020202020204" pitchFamily="34" charset="0"/>
                          <a:cs typeface="Arial" panose="020B0604020202020204" pitchFamily="34" charset="0"/>
                        </a:rPr>
                        <a:t>Herrandrängeln</a:t>
                      </a:r>
                      <a:r>
                        <a:rPr lang="de-DE" sz="1400" dirty="0">
                          <a:effectLst/>
                          <a:latin typeface="Arial" panose="020B0604020202020204" pitchFamily="34" charset="0"/>
                          <a:cs typeface="Arial" panose="020B0604020202020204" pitchFamily="34" charset="0"/>
                        </a:rPr>
                        <a:t>, wiederholt die übliche körperliche Distanz (ca. Armlänge) nicht wahren</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207106763"/>
                  </a:ext>
                </a:extLst>
              </a:tr>
              <a:tr h="481254">
                <a:tc>
                  <a:txBody>
                    <a:bodyPr/>
                    <a:lstStyle/>
                    <a:p>
                      <a:pPr>
                        <a:lnSpc>
                          <a:spcPct val="107000"/>
                        </a:lnSpc>
                        <a:spcAft>
                          <a:spcPts val="0"/>
                        </a:spcAft>
                      </a:pPr>
                      <a:r>
                        <a:rPr lang="de-DE" sz="1400" dirty="0">
                          <a:solidFill>
                            <a:schemeClr val="tx1"/>
                          </a:solidFill>
                          <a:effectLst/>
                          <a:latin typeface="Arial" panose="020B0604020202020204" pitchFamily="34" charset="0"/>
                          <a:cs typeface="Arial" panose="020B0604020202020204" pitchFamily="34" charset="0"/>
                        </a:rPr>
                        <a:t>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R w="12700" cap="flat" cmpd="sng" algn="ctr">
                      <a:solidFill>
                        <a:schemeClr val="tx1"/>
                      </a:solidFill>
                      <a:prstDash val="solid"/>
                      <a:round/>
                      <a:headEnd type="none" w="med" len="med"/>
                      <a:tailEnd type="none" w="med" len="med"/>
                    </a:lnR>
                    <a:solidFill>
                      <a:schemeClr val="bg1"/>
                    </a:solidFill>
                  </a:tcPr>
                </a:tc>
                <a:tc>
                  <a:txBody>
                    <a:bodyPr/>
                    <a:lstStyle/>
                    <a:p>
                      <a:pPr marL="109220">
                        <a:lnSpc>
                          <a:spcPct val="107000"/>
                        </a:lnSpc>
                        <a:spcAft>
                          <a:spcPts val="0"/>
                        </a:spcAft>
                      </a:pPr>
                      <a:r>
                        <a:rPr lang="de-DE" sz="1400" dirty="0" smtClean="0">
                          <a:effectLst/>
                          <a:latin typeface="Arial" panose="020B0604020202020204" pitchFamily="34" charset="0"/>
                          <a:cs typeface="Arial" panose="020B0604020202020204" pitchFamily="34" charset="0"/>
                        </a:rPr>
                        <a:t>- Körperliche </a:t>
                      </a:r>
                      <a:r>
                        <a:rPr lang="de-DE" sz="1400" dirty="0">
                          <a:effectLst/>
                          <a:latin typeface="Arial" panose="020B0604020202020204" pitchFamily="34" charset="0"/>
                          <a:cs typeface="Arial" panose="020B0604020202020204" pitchFamily="34" charset="0"/>
                        </a:rPr>
                        <a:t>Gewalt sowie jede Form sexualisierte Übergriffe bis hin zu Vergewaltigung</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54076" marR="54076" marT="0" marB="0">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051169007"/>
                  </a:ext>
                </a:extLst>
              </a:tr>
            </a:tbl>
          </a:graphicData>
        </a:graphic>
      </p:graphicFrame>
    </p:spTree>
    <p:extLst>
      <p:ext uri="{BB962C8B-B14F-4D97-AF65-F5344CB8AC3E}">
        <p14:creationId xmlns:p14="http://schemas.microsoft.com/office/powerpoint/2010/main" val="3204820100"/>
      </p:ext>
    </p:extLst>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682</Words>
  <Application>Microsoft Office PowerPoint</Application>
  <PresentationFormat>Bildschirmpräsentation (4:3)</PresentationFormat>
  <Paragraphs>134</Paragraphs>
  <Slides>10</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Times New Roman</vt:lpstr>
      <vt:lpstr>Wingdings</vt:lpstr>
      <vt:lpstr>Standarddesign</vt:lpstr>
      <vt:lpstr> Definition of sexual harassment</vt:lpstr>
      <vt:lpstr>PowerPoint-Präsentation</vt:lpstr>
      <vt:lpstr>PowerPoint-Präsentation</vt:lpstr>
      <vt:lpstr>PowerPoint-Präsentation</vt:lpstr>
      <vt:lpstr>PowerPoint-Präsentation</vt:lpstr>
      <vt:lpstr> Definition von sexueller Belästigung</vt:lpstr>
      <vt:lpstr>PowerPoint-Präsentation</vt:lpstr>
      <vt:lpstr>PowerPoint-Präsentation</vt:lpstr>
      <vt:lpstr>PowerPoint-Präsentation</vt:lpstr>
      <vt:lpstr>PowerPoint-Präsentation</vt:lpstr>
    </vt:vector>
  </TitlesOfParts>
  <Company>Uni Oldenburg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 Zoophysiologie &amp; Verhalten:   Sicherheits-Belehrung  für Mitarbeiter und Studenten</dc:title>
  <dc:creator>ulli</dc:creator>
  <cp:lastModifiedBy>Vita Solovyeva</cp:lastModifiedBy>
  <cp:revision>209</cp:revision>
  <cp:lastPrinted>2011-08-10T11:17:43Z</cp:lastPrinted>
  <dcterms:created xsi:type="dcterms:W3CDTF">2005-12-18T22:48:51Z</dcterms:created>
  <dcterms:modified xsi:type="dcterms:W3CDTF">2021-06-24T11:55:55Z</dcterms:modified>
</cp:coreProperties>
</file>