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ink/ink8.xml" ContentType="application/inkml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ink/ink6.xml" ContentType="application/inkml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4.xml" ContentType="application/inkml+xml"/>
  <Override PartName="/ppt/ink/ink5.xml" ContentType="application/inkml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58" r:id="rId4"/>
    <p:sldId id="261" r:id="rId5"/>
    <p:sldId id="275" r:id="rId6"/>
    <p:sldId id="265" r:id="rId7"/>
    <p:sldId id="274" r:id="rId8"/>
    <p:sldId id="259" r:id="rId9"/>
    <p:sldId id="262" r:id="rId10"/>
    <p:sldId id="266" r:id="rId11"/>
    <p:sldId id="260" r:id="rId12"/>
    <p:sldId id="273" r:id="rId13"/>
    <p:sldId id="272" r:id="rId14"/>
    <p:sldId id="271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C8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19" autoAdjust="0"/>
  </p:normalViewPr>
  <p:slideViewPr>
    <p:cSldViewPr>
      <p:cViewPr varScale="1">
        <p:scale>
          <a:sx n="68" d="100"/>
          <a:sy n="68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52.53846" units="1/cm"/>
          <inkml:channelProperty channel="Y" name="resolution" value="54.85714" units="1/cm"/>
        </inkml:channelProperties>
      </inkml:inkSource>
      <inkml:timestamp xml:id="ts0" timeString="2013-03-12T17:23:53.17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44 1,'0'39,"0"0,0 40,0-40,-39-39,39 39,0 0,0 0,0 0,0 0,39-39,0 0,0 0,0 0,1 0,-1 0,0 0,0 0,39 0,-39 0,0 0,0 0,39 0,-39 0,0 0,1 39,-1-39,0 0,0 0,0 0,-78 0,-39-39,39 39,-1 0,-38-39,39 0,0 39,0-39,0 0,0 0,39 0,78 0,39 39,1 0,-1 0,0 0,0 0,40 0,-1 0,0 0,0 0,-38 0,38 0,0 0,1 0,-40 0,0 0,0 0,40 0,-40 0,0 0,-39 0,0 0,-39 0,1 0,-1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52.53846" units="1/cm"/>
          <inkml:channelProperty channel="Y" name="resolution" value="54.85714" units="1/cm"/>
        </inkml:channelProperties>
      </inkml:inkSource>
      <inkml:timestamp xml:id="ts0" timeString="2013-03-12T17:29:11.37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1,'39'0,"-39"39,39-39,39 0,39 0,1 0,-40 0,39 0,-39 0,0 0,1 0,-40 0,0 0,0 0,39 0,-39 0,0 0,0 0,0 0,0 0,0 0,0 0,1 0,-1 0,0 0,0 0,0 0,0 0,0 0,0 0,39 0,-39 0,0 0,0 0,1 0,-1 0,0 0,0 0,0 0,0 0,0 0,0 0,0 0,0 0,0 0,0 0,0 0,1 0,-1 0,-39 39,39-39,0 0,0 0,0 0,0 0,0 0,0 0,0 0,0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52.53846" units="1/cm"/>
          <inkml:channelProperty channel="Y" name="resolution" value="54.85714" units="1/cm"/>
        </inkml:channelProperties>
      </inkml:inkSource>
      <inkml:timestamp xml:id="ts0" timeString="2013-03-12T17:29:13.64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0 121,'39'0,"0"0,1 0,-1 0,0 0,78 0,-39 0,39 0,1 0,-1 0,0 0,0 0,0 0,1 0,-79 0,78 0,39-40,1 0,116 0,-117 40,1 0,-1 0,39 0,1 0,-1 0,40 0,-40 0,40 0,-40 0,39 0,-38 0,-1 0,40 0,-79 0,0 0,-39 0,40 0,-1 0,-39 0,1 0,-40 0,39 0,0 0,0 0,1 0,-40 0,-39 0,0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52.53846" units="1/cm"/>
          <inkml:channelProperty channel="Y" name="resolution" value="54.85714" units="1/cm"/>
        </inkml:channelProperties>
      </inkml:inkSource>
      <inkml:timestamp xml:id="ts0" timeString="2013-03-12T17:24:10.58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34,'39'0,"0"0,0 0,0 0,39 0,0 0,40 0,-1 0,0 0,0 0,1 0,-1 0,0 0,0 0,-39 0,-38 0,38 0,-39 0,39 0,-39 0,0 0,0 0,39 0,-39 0,0 0,1 0,-1 0,0 0,0 0,0 0,0 0,0 0,0 0,0 0,39 0,-39 0,0 39,1-39,-1 0,0 0,0 0,0 0,0 0,0 0,0 0,0 0,0 0,0 0,0 0,0 0,1 0,-1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52.53846" units="1/cm"/>
          <inkml:channelProperty channel="Y" name="resolution" value="54.85714" units="1/cm"/>
        </inkml:channelProperties>
      </inkml:inkSource>
      <inkml:timestamp xml:id="ts0" timeString="2013-03-12T17:24:13.44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1,'39'0,"0"0,1 0,38 0,-39 41,0-41,0 0,39 0,-39 0,0 0,39 0,-39 0,79 0,-40 0,0 0,0 0,39 0,-78 0,1 0,38 0,0 0,-39 0,0 0,0 0,78 0,-39 0,-38 0,-1 0,39 0,-39 0,39 0,-39 0,39 0,-1 0,-38 0,40 0,-1 0,0 0,39 0,-39 0,40 0,-40 0,39 0,-39 0,-39 0,39 0,0 0,-38 0,-1 0,0 0,39 0,-39 0,78 0,-78 0,39 0,-39 0,1 0,-1 0,0 0,0 0,0 0,0 0,0 0,-39 40,39-40,0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52.53846" units="1/cm"/>
          <inkml:channelProperty channel="Y" name="resolution" value="54.85714" units="1/cm"/>
        </inkml:channelProperties>
      </inkml:inkSource>
      <inkml:timestamp xml:id="ts0" timeString="2013-03-12T17:24:20.69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0,'39'0,"0"0,1 0,-1 0,39 0,-39 0,39 0,-39 0,39 0,-39 0,0 0,0 0,40 0,-40 0,0 0,39 0,-39 0,0 0,39 0,-39 0,39 0,-38 0,-1 0,0 0,39 0,-39 0,0 0,39 0,0 0,40 0,-1 0,-39 0,-39 0,0 0,0 0,0 0,0 0,39 0,1 0,-40 0,0 0,0 0,0 0,-39 39,39-39,0 0,0 0,0 0,-39 39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52.53846" units="1/cm"/>
          <inkml:channelProperty channel="Y" name="resolution" value="54.85714" units="1/cm"/>
        </inkml:channelProperties>
      </inkml:inkSource>
      <inkml:timestamp xml:id="ts0" timeString="2013-03-10T19:06:43.028"/>
    </inkml:context>
    <inkml:brush xml:id="br0">
      <inkml:brushProperty name="width" value="0.03969" units="cm"/>
      <inkml:brushProperty name="height" value="0.07938" units="cm"/>
      <inkml:brushProperty name="color" value="#B1C80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606A03-C3F7-4D00-A78E-416BBF4C5EF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35028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238250"/>
            <a:ext cx="7921625" cy="4062413"/>
          </a:xfrm>
        </p:spPr>
        <p:txBody>
          <a:bodyPr anchor="t"/>
          <a:lstStyle>
            <a:lvl1pPr>
              <a:defRPr sz="3000">
                <a:solidFill>
                  <a:srgbClr val="B1C800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193925" y="6308725"/>
            <a:ext cx="26654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 smtClean="0">
                <a:latin typeface="MetaNormal-Roman" pitchFamily="34" charset="0"/>
              </a:rPr>
              <a:t>Dr. Veronika</a:t>
            </a:r>
            <a:r>
              <a:rPr lang="de-DE" sz="1200" baseline="0" dirty="0" smtClean="0">
                <a:latin typeface="MetaNormal-Roman" pitchFamily="34" charset="0"/>
              </a:rPr>
              <a:t> </a:t>
            </a:r>
            <a:r>
              <a:rPr lang="de-DE" sz="1200" dirty="0" smtClean="0">
                <a:latin typeface="MetaNormal-Roman" pitchFamily="34" charset="0"/>
              </a:rPr>
              <a:t>Wenzel</a:t>
            </a:r>
            <a:endParaRPr lang="de-DE" sz="1200" dirty="0">
              <a:latin typeface="MetaNormal-Roman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292725" y="5803900"/>
            <a:ext cx="289718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de-DE" sz="1500" dirty="0">
              <a:latin typeface="MetaNormal-Roman" pitchFamily="34" charset="0"/>
            </a:endParaRPr>
          </a:p>
        </p:txBody>
      </p:sp>
      <p:pic>
        <p:nvPicPr>
          <p:cNvPr id="4105" name="Picture 9" descr="Z:\Institutsorganisation\Verwaltung\Corporate Design\Logos_INP_WWU_FB9\Logos für Word\Logo_INP_Word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08469"/>
            <a:ext cx="1324415" cy="98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911475" y="6538913"/>
            <a:ext cx="2133600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Datum: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 der Präsentation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090C1-13AD-4028-BDD6-C6668CE844A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6344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02363" y="981075"/>
            <a:ext cx="1998662" cy="47339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04788" y="981075"/>
            <a:ext cx="5845175" cy="47339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911475" y="6538913"/>
            <a:ext cx="2133600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Datum: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 der Präsentation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C6859-1998-4476-924A-5712E186DDC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3300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911475" y="6538913"/>
            <a:ext cx="2133600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Datum: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 der Präsentation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76686-B3F8-4C82-A508-A10F7BC15A9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8412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911475" y="6538913"/>
            <a:ext cx="2133600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Datum: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 der Präsentation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5099B-35A9-4279-B28D-3DEAB5CB5AD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686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04788" y="1931988"/>
            <a:ext cx="3921125" cy="3783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78313" y="1931988"/>
            <a:ext cx="3922712" cy="3783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911475" y="6538913"/>
            <a:ext cx="2133600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Datum: 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 der Präsentation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B80B3-1B69-49BE-97CF-E6BE386413C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4897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911475" y="6538913"/>
            <a:ext cx="2133600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Datum: 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 der Präsentation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9B035-457C-4D9D-A31B-DFD29C249BC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4899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911475" y="6538913"/>
            <a:ext cx="2133600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Datum: 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 der Präsentation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D4F21-D76B-4EAF-9761-7C556148F45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3878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911475" y="6538913"/>
            <a:ext cx="2133600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Datum: 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 der Präsentation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530CC-3F19-421F-B315-33168A9A33C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2046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911475" y="6538913"/>
            <a:ext cx="2133600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Datum: 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 der Präsentation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969E7-CC76-4ADF-AFCD-76C9F3B75B7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1642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911475" y="6538913"/>
            <a:ext cx="2133600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Datum: 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 der Präsentation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C4CCD-1929-43FF-8D09-1D2F977272F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2172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4788" y="981075"/>
            <a:ext cx="7996237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788" y="1931988"/>
            <a:ext cx="7996237" cy="378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94163" y="654050"/>
            <a:ext cx="4124325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r>
              <a:rPr lang="de-DE" smtClean="0"/>
              <a:t>Titel der Präsentation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7238" y="611188"/>
            <a:ext cx="6016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9B5C0C96-65BE-4CC3-995E-B2440E73CC2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79388" y="6528378"/>
            <a:ext cx="43434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sz="1100" dirty="0" smtClean="0">
                <a:latin typeface="MetaNormal-Roman" pitchFamily="34" charset="0"/>
              </a:rPr>
              <a:t>Veronika</a:t>
            </a:r>
            <a:r>
              <a:rPr lang="de-DE" sz="1100" baseline="0" dirty="0" smtClean="0">
                <a:latin typeface="MetaNormal-Roman" pitchFamily="34" charset="0"/>
              </a:rPr>
              <a:t> Wenzel</a:t>
            </a:r>
            <a:endParaRPr lang="de-DE" sz="1100" dirty="0">
              <a:latin typeface="MetaNormal-Roman" pitchFamily="34" charset="0"/>
            </a:endParaRPr>
          </a:p>
        </p:txBody>
      </p:sp>
      <p:pic>
        <p:nvPicPr>
          <p:cNvPr id="8" name="Picture 9" descr="Z:\Institutsorganisation\Verwaltung\Corporate Design\Logos_INP_WWU_FB9\Logos für Word\Logo_INP_Word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4607" y="5789359"/>
            <a:ext cx="1324415" cy="98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etaNormal-Roman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etaNormal-Roman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etaNormal-Roman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etaNormal-Roman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etaNormal-Roman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etaNormal-Roman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etaNormal-Roman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etaNormal-Roman" pitchFamily="34" charset="0"/>
          <a:cs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3038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2pPr>
      <a:lvl3pPr marL="893763" indent="-180975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3pPr>
      <a:lvl4pPr marL="1254125" indent="-180975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4pPr>
      <a:lvl5pPr marL="1612900" indent="-179388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5pPr>
      <a:lvl6pPr marL="2070100" indent="-179388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6pPr>
      <a:lvl7pPr marL="2527300" indent="-179388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7pPr>
      <a:lvl8pPr marL="2984500" indent="-179388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8pPr>
      <a:lvl9pPr marL="3441700" indent="-179388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customXml" Target="../ink/ink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5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Vernetzte Wortschatzarbeit im Sinne des Kerncurriculums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sz="2000" dirty="0" smtClean="0">
                <a:solidFill>
                  <a:schemeClr val="tx1"/>
                </a:solidFill>
              </a:rPr>
              <a:t>PERSPEKTIVEN </a:t>
            </a:r>
            <a:r>
              <a:rPr lang="de-DE" sz="2000" dirty="0">
                <a:solidFill>
                  <a:schemeClr val="tx1"/>
                </a:solidFill>
              </a:rPr>
              <a:t>DER LEHRERAUSBILDUNG INNERHALB DER NIEDERLÄNDISCHEN FACHDIDAKTIK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D93DD82-2689-49C3-A45E-025C4D597F2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Mentales Lexikon</a:t>
            </a:r>
            <a:endParaRPr lang="de-D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9" y="1931988"/>
            <a:ext cx="4367211" cy="228910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de-DE" dirty="0" smtClean="0"/>
              <a:t>Positiver und negativer Transfer</a:t>
            </a:r>
          </a:p>
          <a:p>
            <a:pPr>
              <a:buFont typeface="Courier New" pitchFamily="49" charset="0"/>
              <a:buChar char="o"/>
            </a:pPr>
            <a:r>
              <a:rPr lang="de-DE" dirty="0" smtClean="0"/>
              <a:t>Worterkennung </a:t>
            </a:r>
          </a:p>
          <a:p>
            <a:pPr>
              <a:buFont typeface="Courier New" pitchFamily="49" charset="0"/>
              <a:buChar char="o"/>
            </a:pPr>
            <a:r>
              <a:rPr lang="de-DE" dirty="0" smtClean="0"/>
              <a:t>rezeptive und produktive Fertigkeiten</a:t>
            </a:r>
          </a:p>
          <a:p>
            <a:pPr>
              <a:buFont typeface="Courier New" pitchFamily="49" charset="0"/>
              <a:buChar char="o"/>
            </a:pPr>
            <a:r>
              <a:rPr lang="de-DE" dirty="0" smtClean="0"/>
              <a:t>Einfluss der Faktoren Sprachdominanz,</a:t>
            </a:r>
          </a:p>
          <a:p>
            <a:pPr marL="0" indent="0">
              <a:buNone/>
            </a:pPr>
            <a:r>
              <a:rPr lang="de-DE" dirty="0" smtClean="0"/>
              <a:t>Sprachtypologie, Psychotypologie in der simultanen Aktivierung </a:t>
            </a:r>
          </a:p>
          <a:p>
            <a:pPr marL="0" indent="0">
              <a:buNone/>
            </a:pPr>
            <a:r>
              <a:rPr lang="de-DE" sz="1400" dirty="0" smtClean="0"/>
              <a:t>		(</a:t>
            </a:r>
            <a:r>
              <a:rPr lang="de-DE" sz="1400" dirty="0" err="1" smtClean="0"/>
              <a:t>Vismans</a:t>
            </a:r>
            <a:r>
              <a:rPr lang="de-DE" sz="1400" dirty="0" smtClean="0"/>
              <a:t>/Wenzel </a:t>
            </a:r>
            <a:r>
              <a:rPr lang="de-DE" sz="1400" dirty="0" err="1" smtClean="0"/>
              <a:t>im.Druck</a:t>
            </a:r>
            <a:r>
              <a:rPr lang="de-DE" sz="1400" dirty="0" smtClean="0"/>
              <a:t>)</a:t>
            </a:r>
          </a:p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6458" y="1717964"/>
            <a:ext cx="47244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/>
          <p:cNvSpPr/>
          <p:nvPr/>
        </p:nvSpPr>
        <p:spPr>
          <a:xfrm>
            <a:off x="6372200" y="908720"/>
            <a:ext cx="1224136" cy="2561844"/>
          </a:xfrm>
          <a:prstGeom prst="ellipse">
            <a:avLst/>
          </a:prstGeom>
          <a:noFill/>
          <a:ln>
            <a:solidFill>
              <a:srgbClr val="B1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08898" y="4437112"/>
            <a:ext cx="5055190" cy="2585323"/>
          </a:xfrm>
          <a:prstGeom prst="rect">
            <a:avLst/>
          </a:prstGeom>
          <a:noFill/>
          <a:ln>
            <a:solidFill>
              <a:srgbClr val="B1C8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In der Praxis </a:t>
            </a:r>
          </a:p>
          <a:p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Sprachvergleich anregen, entdecken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Leseleistung herausfordern und produktive Aufgaben passend wählen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Interferenzen erkennen, erklären, nutzen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228184" y="5268108"/>
            <a:ext cx="2124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Nach BIA-Modell </a:t>
            </a:r>
            <a:r>
              <a:rPr lang="nl-NL" sz="1400" dirty="0"/>
              <a:t>(Dijkstra, </a:t>
            </a:r>
            <a:r>
              <a:rPr lang="nl-NL" sz="1400" dirty="0" smtClean="0"/>
              <a:t>e.a. </a:t>
            </a:r>
            <a:r>
              <a:rPr lang="nl-NL" sz="1400" dirty="0"/>
              <a:t>1999 f.)</a:t>
            </a:r>
          </a:p>
        </p:txBody>
      </p:sp>
    </p:spTree>
    <p:extLst>
      <p:ext uri="{BB962C8B-B14F-4D97-AF65-F5344CB8AC3E}">
        <p14:creationId xmlns:p14="http://schemas.microsoft.com/office/powerpoint/2010/main" xmlns="" val="298497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D93DD82-2689-49C3-A45E-025C4D597F21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0401" y="2780928"/>
            <a:ext cx="154305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8291" y="2265464"/>
            <a:ext cx="14287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6877" y="1857377"/>
            <a:ext cx="1471414" cy="209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692" y="1867396"/>
            <a:ext cx="16478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175" y="3181530"/>
            <a:ext cx="1508635" cy="210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19155"/>
            <a:ext cx="16002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332" y="3717032"/>
            <a:ext cx="16827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09818"/>
            <a:ext cx="129857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3463" y="3168419"/>
            <a:ext cx="185261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6457" y="4096124"/>
            <a:ext cx="1755775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2" name="Freihand 1"/>
              <p14:cNvContentPartPr/>
              <p14:nvPr/>
            </p14:nvContentPartPr>
            <p14:xfrm>
              <a:off x="7010520" y="2673982"/>
              <a:ext cx="360" cy="360"/>
            </p14:xfrm>
          </p:contentPart>
        </mc:Choice>
        <mc:Fallback>
          <p:pic>
            <p:nvPicPr>
              <p:cNvPr id="2" name="Freihand 1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7003320" y="2659582"/>
                <a:ext cx="14760" cy="2916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20688"/>
            <a:ext cx="7996237" cy="877888"/>
          </a:xfrm>
        </p:spPr>
        <p:txBody>
          <a:bodyPr/>
          <a:lstStyle/>
          <a:p>
            <a:pPr lvl="1"/>
            <a:r>
              <a:rPr lang="de-DE" sz="1800" dirty="0" smtClean="0"/>
              <a:t>2. </a:t>
            </a:r>
            <a:r>
              <a:rPr lang="de-DE" sz="1800" b="1" dirty="0" smtClean="0"/>
              <a:t>Handbuch Fachdidaktik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xmlns="" val="6643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D93DD82-2689-49C3-A45E-025C4D597F21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61218"/>
            <a:ext cx="4223195" cy="3570651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Zielgruppe</a:t>
            </a:r>
          </a:p>
          <a:p>
            <a:pPr marL="0" indent="0">
              <a:buNone/>
            </a:pPr>
            <a:endParaRPr lang="de-DE" b="1" dirty="0"/>
          </a:p>
          <a:p>
            <a:r>
              <a:rPr lang="de-DE" dirty="0" smtClean="0"/>
              <a:t>Lehramtsstudierende</a:t>
            </a:r>
            <a:endParaRPr lang="de-DE" dirty="0" smtClean="0"/>
          </a:p>
          <a:p>
            <a:r>
              <a:rPr lang="de-DE" dirty="0" smtClean="0"/>
              <a:t>Referendare (und Seiteneinsteiger etc.)</a:t>
            </a:r>
          </a:p>
          <a:p>
            <a:r>
              <a:rPr lang="de-DE" dirty="0" smtClean="0"/>
              <a:t>Lehrerinnen und Lehrer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Einen ersten Referenzrahmen für </a:t>
            </a:r>
          </a:p>
          <a:p>
            <a:r>
              <a:rPr lang="de-DE" dirty="0" smtClean="0"/>
              <a:t>Fort- und Weiterbildner</a:t>
            </a:r>
          </a:p>
          <a:p>
            <a:r>
              <a:rPr lang="de-DE" dirty="0" smtClean="0"/>
              <a:t>Lehrplanentwickler</a:t>
            </a:r>
          </a:p>
          <a:p>
            <a:r>
              <a:rPr lang="de-DE" dirty="0" smtClean="0"/>
              <a:t>…</a:t>
            </a:r>
          </a:p>
          <a:p>
            <a:pPr marL="0" indent="0">
              <a:buNone/>
            </a:pPr>
            <a:r>
              <a:rPr lang="de-DE" dirty="0" smtClean="0"/>
              <a:t>Grundlage für weitere Publikationen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20688"/>
            <a:ext cx="7996237" cy="877888"/>
          </a:xfrm>
        </p:spPr>
        <p:txBody>
          <a:bodyPr/>
          <a:lstStyle/>
          <a:p>
            <a:pPr lvl="1"/>
            <a:r>
              <a:rPr lang="de-DE" sz="1800" dirty="0" smtClean="0"/>
              <a:t>2.1 </a:t>
            </a:r>
            <a:r>
              <a:rPr lang="de-DE" sz="1800" b="1" dirty="0" smtClean="0"/>
              <a:t>Handbuch Fachdidaktik: </a:t>
            </a:r>
            <a:r>
              <a:rPr lang="de-DE" sz="1800" dirty="0" smtClean="0"/>
              <a:t>Zielgruppe und Ziele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818832" y="1844824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Konzeptmerkmale</a:t>
            </a:r>
          </a:p>
          <a:p>
            <a:endParaRPr lang="de-DE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Sekundarstufe I/II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l</a:t>
            </a:r>
            <a:r>
              <a:rPr lang="de-DE" dirty="0" smtClean="0"/>
              <a:t>ehrplan- und bundeslandunabhängig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k</a:t>
            </a:r>
            <a:r>
              <a:rPr lang="de-DE" dirty="0" smtClean="0"/>
              <a:t>ompetenzorientiert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f</a:t>
            </a:r>
            <a:r>
              <a:rPr lang="de-DE" dirty="0" smtClean="0"/>
              <a:t>orschungsbasiert / praxisnah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4716016" y="4293096"/>
            <a:ext cx="37444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sz="1700" kern="0" dirty="0" smtClean="0">
                <a:solidFill>
                  <a:srgbClr val="000000"/>
                </a:solidFill>
                <a:latin typeface="MetaNormal-Roman"/>
                <a:cs typeface="Arial"/>
              </a:rPr>
              <a:t>(Projekt der WWU, mit </a:t>
            </a:r>
            <a:r>
              <a:rPr lang="de-DE" sz="1700" kern="0" dirty="0">
                <a:solidFill>
                  <a:srgbClr val="000000"/>
                </a:solidFill>
                <a:latin typeface="MetaNormal-Roman"/>
                <a:cs typeface="Arial"/>
              </a:rPr>
              <a:t>finanzieller Unterstützung der WWU Münster und der </a:t>
            </a:r>
            <a:r>
              <a:rPr lang="de-DE" sz="1700" kern="0" dirty="0" err="1">
                <a:solidFill>
                  <a:srgbClr val="000000"/>
                </a:solidFill>
                <a:latin typeface="MetaNormal-Roman"/>
                <a:cs typeface="Arial"/>
              </a:rPr>
              <a:t>Nederlandse</a:t>
            </a:r>
            <a:r>
              <a:rPr lang="de-DE" sz="1700" kern="0" dirty="0">
                <a:solidFill>
                  <a:srgbClr val="000000"/>
                </a:solidFill>
                <a:latin typeface="MetaNormal-Roman"/>
                <a:cs typeface="Arial"/>
              </a:rPr>
              <a:t> </a:t>
            </a:r>
            <a:r>
              <a:rPr lang="de-DE" sz="1700" kern="0" dirty="0" err="1" smtClean="0">
                <a:solidFill>
                  <a:srgbClr val="000000"/>
                </a:solidFill>
                <a:latin typeface="MetaNormal-Roman"/>
                <a:cs typeface="Arial"/>
              </a:rPr>
              <a:t>Taalunie</a:t>
            </a:r>
            <a:r>
              <a:rPr lang="de-DE" sz="1700" kern="0" dirty="0" smtClean="0">
                <a:solidFill>
                  <a:srgbClr val="000000"/>
                </a:solidFill>
                <a:latin typeface="MetaNormal-Roman"/>
                <a:cs typeface="Arial"/>
              </a:rPr>
              <a:t>, Verlag LIT)</a:t>
            </a:r>
            <a:endParaRPr lang="de-DE" sz="1700" kern="0" dirty="0">
              <a:solidFill>
                <a:srgbClr val="000000"/>
              </a:solidFill>
              <a:latin typeface="MetaNormal-Roman"/>
              <a:cs typeface="Arial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2" y="558990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b="1" dirty="0"/>
              <a:t>Autoren</a:t>
            </a:r>
            <a:r>
              <a:rPr lang="de-DE" dirty="0"/>
              <a:t>: </a:t>
            </a:r>
            <a:r>
              <a:rPr lang="de-DE" dirty="0" err="1"/>
              <a:t>M.Braam</a:t>
            </a:r>
            <a:r>
              <a:rPr lang="de-DE" dirty="0"/>
              <a:t>, </a:t>
            </a:r>
            <a:r>
              <a:rPr lang="de-DE" dirty="0" err="1"/>
              <a:t>N.Lücke</a:t>
            </a:r>
            <a:r>
              <a:rPr lang="de-DE" dirty="0"/>
              <a:t>, </a:t>
            </a:r>
            <a:r>
              <a:rPr lang="de-DE" dirty="0" err="1" smtClean="0"/>
              <a:t>D.Frenking</a:t>
            </a:r>
            <a:r>
              <a:rPr lang="de-DE" dirty="0"/>
              <a:t>, </a:t>
            </a:r>
            <a:r>
              <a:rPr lang="de-DE" dirty="0" err="1" smtClean="0"/>
              <a:t>M.Bachmann</a:t>
            </a:r>
            <a:r>
              <a:rPr lang="de-DE" dirty="0" smtClean="0"/>
              <a:t>, F. Winter, V. Wenzel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916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D93DD82-2689-49C3-A45E-025C4D597F21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28800"/>
            <a:ext cx="7996237" cy="4896544"/>
          </a:xfrm>
          <a:gradFill flip="none" rotWithShape="1">
            <a:gsLst>
              <a:gs pos="0">
                <a:srgbClr val="B1C800">
                  <a:tint val="66000"/>
                  <a:satMod val="160000"/>
                </a:srgbClr>
              </a:gs>
              <a:gs pos="50000">
                <a:srgbClr val="B1C800">
                  <a:tint val="44500"/>
                  <a:satMod val="160000"/>
                </a:srgbClr>
              </a:gs>
              <a:gs pos="100000">
                <a:srgbClr val="B1C8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numCol="2"/>
          <a:lstStyle/>
          <a:p>
            <a:pPr marL="0" indent="0">
              <a:buNone/>
            </a:pPr>
            <a:r>
              <a:rPr lang="de-DE" b="1" dirty="0" smtClean="0"/>
              <a:t>Einleitende Kapitel: </a:t>
            </a:r>
            <a:r>
              <a:rPr lang="de-DE" dirty="0" smtClean="0"/>
              <a:t>Niederländischunterricht in Deutschland, Bezugswissenschaften, </a:t>
            </a:r>
          </a:p>
          <a:p>
            <a:pPr marL="0" indent="0">
              <a:buNone/>
            </a:pPr>
            <a:r>
              <a:rPr lang="de-DE" dirty="0" smtClean="0"/>
              <a:t>Spracherwerb, </a:t>
            </a:r>
          </a:p>
          <a:p>
            <a:pPr marL="0" indent="0">
              <a:buNone/>
            </a:pPr>
            <a:r>
              <a:rPr lang="de-DE" dirty="0" smtClean="0"/>
              <a:t>Methoden des Fremdsprachenunterricht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/>
              <a:t>Kompetenzen: </a:t>
            </a:r>
          </a:p>
          <a:p>
            <a:pPr marL="0" indent="0">
              <a:buNone/>
            </a:pPr>
            <a:r>
              <a:rPr lang="de-DE" dirty="0" smtClean="0"/>
              <a:t>Prinzipien des kompetenzorientierten </a:t>
            </a:r>
            <a:r>
              <a:rPr lang="de-DE" dirty="0" err="1" smtClean="0"/>
              <a:t>Niederländischunterrichts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Funktionale kommunikative Kompetenz (Sprechen, Schreiben, Hören, Lesen, Sprachmittlung)</a:t>
            </a:r>
          </a:p>
          <a:p>
            <a:pPr marL="0" indent="0">
              <a:buNone/>
            </a:pPr>
            <a:r>
              <a:rPr lang="de-DE" dirty="0" smtClean="0"/>
              <a:t>Erwerb und Anwendung sprachlicher Mittel</a:t>
            </a:r>
          </a:p>
          <a:p>
            <a:pPr marL="0" indent="0">
              <a:buNone/>
            </a:pPr>
            <a:r>
              <a:rPr lang="de-DE" dirty="0" smtClean="0"/>
              <a:t>Interkulturelle Kompetenz</a:t>
            </a:r>
          </a:p>
          <a:p>
            <a:pPr marL="0" indent="0">
              <a:buNone/>
            </a:pPr>
            <a:r>
              <a:rPr lang="de-DE" dirty="0" smtClean="0"/>
              <a:t>Text- und Medienkompetenz</a:t>
            </a:r>
          </a:p>
          <a:p>
            <a:pPr marL="0" indent="0">
              <a:buNone/>
            </a:pPr>
            <a:endParaRPr lang="de-DE" dirty="0"/>
          </a:p>
          <a:p>
            <a:pPr marL="360363" indent="0">
              <a:buNone/>
            </a:pPr>
            <a:r>
              <a:rPr lang="de-DE" b="1" dirty="0" smtClean="0"/>
              <a:t>Didaktische Handlungsfelder</a:t>
            </a:r>
          </a:p>
          <a:p>
            <a:pPr marL="360363" indent="0">
              <a:buNone/>
            </a:pPr>
            <a:r>
              <a:rPr lang="de-DE" dirty="0" smtClean="0"/>
              <a:t>Unterrichtsplanung</a:t>
            </a:r>
          </a:p>
          <a:p>
            <a:pPr marL="360363" indent="0">
              <a:buNone/>
            </a:pPr>
            <a:r>
              <a:rPr lang="de-DE" dirty="0" smtClean="0"/>
              <a:t>Unterrichtssprache</a:t>
            </a:r>
          </a:p>
          <a:p>
            <a:pPr marL="360363" indent="0">
              <a:buNone/>
            </a:pPr>
            <a:r>
              <a:rPr lang="de-DE" dirty="0" smtClean="0"/>
              <a:t>Austauschdidaktik</a:t>
            </a:r>
          </a:p>
          <a:p>
            <a:pPr marL="360363" indent="0">
              <a:buNone/>
            </a:pPr>
            <a:r>
              <a:rPr lang="de-DE" dirty="0" smtClean="0"/>
              <a:t>Bilinguales Lernen</a:t>
            </a:r>
          </a:p>
          <a:p>
            <a:pPr marL="360363" indent="0">
              <a:buNone/>
            </a:pPr>
            <a:r>
              <a:rPr lang="de-DE" dirty="0" smtClean="0"/>
              <a:t>Mehrsprachigkeit und Sprachlernbewusstheit</a:t>
            </a:r>
          </a:p>
          <a:p>
            <a:pPr marL="360363" indent="0">
              <a:buNone/>
            </a:pPr>
            <a:r>
              <a:rPr lang="de-DE" dirty="0" smtClean="0"/>
              <a:t>Lernaufgaben</a:t>
            </a:r>
          </a:p>
          <a:p>
            <a:pPr marL="360363" indent="0">
              <a:buNone/>
            </a:pPr>
            <a:endParaRPr lang="de-DE" dirty="0"/>
          </a:p>
          <a:p>
            <a:pPr marL="360363" indent="0">
              <a:buNone/>
            </a:pPr>
            <a:r>
              <a:rPr lang="de-DE" b="1" dirty="0" smtClean="0"/>
              <a:t>Leistungsermittlung</a:t>
            </a:r>
          </a:p>
          <a:p>
            <a:pPr marL="360363" indent="0">
              <a:buNone/>
            </a:pPr>
            <a:r>
              <a:rPr lang="de-DE" dirty="0" smtClean="0"/>
              <a:t>Diagnostizieren und Fördern</a:t>
            </a:r>
          </a:p>
          <a:p>
            <a:pPr marL="360363" indent="0">
              <a:buNone/>
            </a:pPr>
            <a:r>
              <a:rPr lang="de-DE" dirty="0" smtClean="0"/>
              <a:t>Umgang mit Fehlern</a:t>
            </a:r>
          </a:p>
          <a:p>
            <a:pPr marL="360363" indent="0">
              <a:buNone/>
            </a:pPr>
            <a:r>
              <a:rPr lang="de-DE" dirty="0" smtClean="0"/>
              <a:t>Leistungsbeurteilung</a:t>
            </a:r>
          </a:p>
          <a:p>
            <a:pPr marL="360363" indent="0">
              <a:buNone/>
            </a:pPr>
            <a:endParaRPr lang="de-DE" dirty="0"/>
          </a:p>
          <a:p>
            <a:pPr marL="360363" indent="0">
              <a:buNone/>
            </a:pPr>
            <a:r>
              <a:rPr lang="de-DE" b="1" dirty="0" smtClean="0"/>
              <a:t>Anhang: </a:t>
            </a:r>
            <a:r>
              <a:rPr lang="de-DE" dirty="0" smtClean="0"/>
              <a:t>Methoden und Verfahren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20688"/>
            <a:ext cx="7996237" cy="877888"/>
          </a:xfrm>
        </p:spPr>
        <p:txBody>
          <a:bodyPr/>
          <a:lstStyle/>
          <a:p>
            <a:pPr lvl="1"/>
            <a:r>
              <a:rPr lang="de-DE" sz="1800" dirty="0" smtClean="0"/>
              <a:t>2.3 </a:t>
            </a:r>
            <a:r>
              <a:rPr lang="de-DE" sz="1800" b="1" dirty="0" smtClean="0"/>
              <a:t>Handbuch Fachdidaktik: Inhalte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xmlns="" val="407809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D93DD82-2689-49C3-A45E-025C4D597F21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77257" y="1052736"/>
            <a:ext cx="81369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Literatur (Auswahl) </a:t>
            </a:r>
          </a:p>
          <a:p>
            <a:endParaRPr lang="de-DE" dirty="0"/>
          </a:p>
          <a:p>
            <a:r>
              <a:rPr lang="de-DE" u="sng" dirty="0" smtClean="0"/>
              <a:t>Worterkennung des Niederländischen von Deutschen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Wenzel</a:t>
            </a:r>
            <a:r>
              <a:rPr lang="de-DE" dirty="0"/>
              <a:t>, V. (</a:t>
            </a:r>
            <a:r>
              <a:rPr lang="de-DE" dirty="0" smtClean="0"/>
              <a:t>2007). </a:t>
            </a:r>
            <a:r>
              <a:rPr lang="de-DE" dirty="0"/>
              <a:t>Rezeptive Mehrsprachigkeit und Sprachdistanz deutsch- niederländisch. Zeitschrift für Fremdsprachenforschung 18.2, 183-208. 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Möller, R. &amp; </a:t>
            </a:r>
            <a:r>
              <a:rPr lang="de-DE" dirty="0" err="1"/>
              <a:t>Zeevaert</a:t>
            </a:r>
            <a:r>
              <a:rPr lang="de-DE" dirty="0"/>
              <a:t>, L. (2010). “Da denke ich spontan an Tafel”: Zur Worterkennung in verwandten germanischen Sprachen. Zeitschrift für Fremdsprachenforschung 21.2, 217-248. 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Möller, R</a:t>
            </a:r>
            <a:r>
              <a:rPr lang="de-DE" dirty="0" smtClean="0"/>
              <a:t>.. (2011). </a:t>
            </a:r>
            <a:r>
              <a:rPr lang="de-DE" dirty="0"/>
              <a:t>‘Wann sind Kognaten erkennbar? Ähnlichkeit und synchrone Transparenz in der germanischen </a:t>
            </a:r>
            <a:r>
              <a:rPr lang="de-DE" dirty="0" err="1"/>
              <a:t>Interkomprehension</a:t>
            </a:r>
            <a:r>
              <a:rPr lang="de-DE" dirty="0"/>
              <a:t>’. Linguistik online 46, 2, 2011 </a:t>
            </a:r>
            <a:endParaRPr lang="de-DE" dirty="0" smtClean="0"/>
          </a:p>
          <a:p>
            <a:endParaRPr lang="de-DE" dirty="0" smtClean="0"/>
          </a:p>
          <a:p>
            <a:r>
              <a:rPr lang="de-DE" u="sng" dirty="0" smtClean="0"/>
              <a:t>Niederländisch als Tertiärsprache</a:t>
            </a:r>
            <a:endParaRPr lang="de-DE" u="sng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Wenzel</a:t>
            </a:r>
            <a:r>
              <a:rPr lang="de-DE" dirty="0"/>
              <a:t>, V. (2012). </a:t>
            </a:r>
            <a:r>
              <a:rPr lang="de-DE" dirty="0" err="1"/>
              <a:t>Meertaligheid</a:t>
            </a:r>
            <a:r>
              <a:rPr lang="de-DE" dirty="0"/>
              <a:t>: </a:t>
            </a:r>
            <a:r>
              <a:rPr lang="de-DE" dirty="0" err="1"/>
              <a:t>Nederlands</a:t>
            </a:r>
            <a:r>
              <a:rPr lang="de-DE" dirty="0"/>
              <a:t> na </a:t>
            </a:r>
            <a:r>
              <a:rPr lang="de-DE" dirty="0" err="1"/>
              <a:t>Duits</a:t>
            </a:r>
            <a:r>
              <a:rPr lang="de-DE" dirty="0"/>
              <a:t> en Engels. Internationale </a:t>
            </a:r>
            <a:r>
              <a:rPr lang="de-DE" dirty="0" err="1"/>
              <a:t>neerlandistiek</a:t>
            </a:r>
            <a:r>
              <a:rPr lang="de-DE" dirty="0"/>
              <a:t> 50.2, 100-128. 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Vismans</a:t>
            </a:r>
            <a:r>
              <a:rPr lang="en-US" dirty="0" smtClean="0"/>
              <a:t>, R./ Wenzel V (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Druck</a:t>
            </a:r>
            <a:r>
              <a:rPr lang="en-US" dirty="0" smtClean="0"/>
              <a:t>).: Dutch </a:t>
            </a:r>
            <a:r>
              <a:rPr lang="en-US" dirty="0"/>
              <a:t>between English and German: language learners’ perceptions of linguistic </a:t>
            </a:r>
            <a:r>
              <a:rPr lang="en-US" dirty="0" smtClean="0"/>
              <a:t>distance. </a:t>
            </a:r>
            <a:r>
              <a:rPr lang="en-US" dirty="0" err="1" smtClean="0"/>
              <a:t>Leuvense</a:t>
            </a:r>
            <a:r>
              <a:rPr lang="en-US" dirty="0" smtClean="0"/>
              <a:t> </a:t>
            </a:r>
            <a:r>
              <a:rPr lang="en-US" dirty="0" err="1" smtClean="0"/>
              <a:t>Bijdragen</a:t>
            </a:r>
            <a:r>
              <a:rPr lang="en-US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45632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D93DD82-2689-49C3-A45E-025C4D597F21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9178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D93DD82-2689-49C3-A45E-025C4D597F21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255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D93DD82-2689-49C3-A45E-025C4D597F21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3751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Vernetztes Arbeiten an der Lehrerausbildung im Sinne einer niederländischen Fachdidaktik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sz="2000" dirty="0" smtClean="0">
                <a:solidFill>
                  <a:schemeClr val="tx1"/>
                </a:solidFill>
              </a:rPr>
              <a:t>PERSPEKTIVEN AM BEISPIEL DER WORTSCHATZVERMITTLUNG  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3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D93DD82-2689-49C3-A45E-025C4D597F2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052736"/>
            <a:ext cx="7996237" cy="877888"/>
          </a:xfrm>
        </p:spPr>
        <p:txBody>
          <a:bodyPr/>
          <a:lstStyle/>
          <a:p>
            <a:pPr algn="ctr"/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b="1" dirty="0"/>
              <a:t>Vernetztes Arbeiten an der Lehrerausbildung im Sinne einer niederländischen Fachdidaktik – Perspektiven am Beispiel der Wortschatzvermittlung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060848"/>
            <a:ext cx="7996237" cy="3528392"/>
          </a:xfrm>
        </p:spPr>
        <p:txBody>
          <a:bodyPr/>
          <a:lstStyle/>
          <a:p>
            <a:pPr marL="0" indent="0">
              <a:buNone/>
            </a:pPr>
            <a:endParaRPr lang="de-DE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2000" dirty="0" smtClean="0"/>
              <a:t>Wortschatzvermittlung: </a:t>
            </a:r>
          </a:p>
          <a:p>
            <a:pPr marL="695325" lvl="1" indent="-342900">
              <a:buFont typeface="+mj-lt"/>
              <a:buAutoNum type="arabicPeriod"/>
            </a:pPr>
            <a:r>
              <a:rPr lang="de-DE" sz="2000" dirty="0" smtClean="0"/>
              <a:t>Kompetenzerwartungen an Referendare (Studienende)</a:t>
            </a:r>
          </a:p>
          <a:p>
            <a:pPr marL="695325" lvl="1" indent="-342900">
              <a:buFont typeface="+mj-lt"/>
              <a:buAutoNum type="arabicPeriod"/>
            </a:pPr>
            <a:r>
              <a:rPr lang="de-DE" sz="2000" dirty="0" smtClean="0"/>
              <a:t>Anforderungen des </a:t>
            </a:r>
            <a:r>
              <a:rPr lang="de-DE" sz="2000" dirty="0" smtClean="0"/>
              <a:t>KC</a:t>
            </a:r>
            <a:endParaRPr lang="de-DE" sz="2000" dirty="0" smtClean="0"/>
          </a:p>
          <a:p>
            <a:pPr marL="695325" lvl="1" indent="-342900">
              <a:buFont typeface="+mj-lt"/>
              <a:buAutoNum type="arabicPeriod"/>
            </a:pPr>
            <a:r>
              <a:rPr lang="de-DE" sz="2000" dirty="0" smtClean="0"/>
              <a:t>Konsequenzen</a:t>
            </a:r>
          </a:p>
          <a:p>
            <a:pPr marL="342900" indent="-342900">
              <a:buFont typeface="+mj-lt"/>
              <a:buAutoNum type="arabicPeriod"/>
            </a:pPr>
            <a:endParaRPr lang="de-DE" sz="2000" dirty="0"/>
          </a:p>
          <a:p>
            <a:pPr marL="342900" indent="-342900">
              <a:buFont typeface="+mj-lt"/>
              <a:buAutoNum type="arabicPeriod"/>
            </a:pPr>
            <a:r>
              <a:rPr lang="de-DE" sz="2000" dirty="0" smtClean="0"/>
              <a:t>Handbuch „Fachdidaktik Niederländisch“ (WWU Münster)</a:t>
            </a:r>
          </a:p>
          <a:p>
            <a:pPr marL="695325" lvl="1" indent="-342900">
              <a:buFont typeface="+mj-lt"/>
              <a:buAutoNum type="arabicPeriod"/>
            </a:pPr>
            <a:r>
              <a:rPr lang="de-DE" sz="2000" dirty="0" smtClean="0"/>
              <a:t>Konzept, Zielsetzung</a:t>
            </a:r>
            <a:r>
              <a:rPr lang="de-DE" sz="2000" dirty="0"/>
              <a:t>, Zielgruppe</a:t>
            </a:r>
            <a:endParaRPr lang="de-DE" sz="2000" dirty="0" smtClean="0"/>
          </a:p>
          <a:p>
            <a:pPr marL="695325" lvl="1" indent="-342900">
              <a:buFont typeface="+mj-lt"/>
              <a:buAutoNum type="arabicPeriod"/>
            </a:pPr>
            <a:r>
              <a:rPr lang="de-DE" sz="2000" dirty="0" smtClean="0"/>
              <a:t>Inhalte  </a:t>
            </a:r>
          </a:p>
          <a:p>
            <a:pPr marL="0" indent="0">
              <a:buNone/>
            </a:pPr>
            <a:r>
              <a:rPr lang="de-DE" sz="2000" dirty="0" smtClean="0"/>
              <a:t> 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xmlns="" val="224216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D93DD82-2689-49C3-A45E-025C4D597F2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lvl="2">
              <a:buFont typeface="Wingdings" pitchFamily="2" charset="2"/>
              <a:buChar char="Ø"/>
            </a:pPr>
            <a:r>
              <a:rPr lang="de-DE" dirty="0" smtClean="0"/>
              <a:t>KMK 2004: Standards für die Lehrerbildung</a:t>
            </a:r>
          </a:p>
          <a:p>
            <a:pPr marL="712788" lvl="2" indent="0">
              <a:buNone/>
            </a:pPr>
            <a:endParaRPr lang="de-DE" dirty="0" smtClean="0"/>
          </a:p>
          <a:p>
            <a:pPr lvl="2">
              <a:buFont typeface="Wingdings" pitchFamily="2" charset="2"/>
              <a:buChar char="Ø"/>
            </a:pPr>
            <a:r>
              <a:rPr lang="de-DE" dirty="0" smtClean="0"/>
              <a:t>Kerncurriculum 2011: Sek I / Sek II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20688"/>
            <a:ext cx="7996237" cy="877888"/>
          </a:xfrm>
        </p:spPr>
        <p:txBody>
          <a:bodyPr/>
          <a:lstStyle/>
          <a:p>
            <a:pPr lvl="1"/>
            <a:r>
              <a:rPr lang="de-DE" sz="1800" dirty="0" smtClean="0"/>
              <a:t>1.1  Wortschatzvermittlung: </a:t>
            </a:r>
            <a:r>
              <a:rPr lang="de-DE" sz="1800" b="1" dirty="0" smtClean="0"/>
              <a:t>Erwartungen an Referendare</a:t>
            </a:r>
            <a:endParaRPr lang="de-D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57" t="16810" r="29944" b="11058"/>
          <a:stretch/>
        </p:blipFill>
        <p:spPr bwMode="auto">
          <a:xfrm>
            <a:off x="827584" y="1581397"/>
            <a:ext cx="7819746" cy="52766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12" name="Freihand 11"/>
              <p14:cNvContentPartPr/>
              <p14:nvPr/>
            </p14:nvContentPartPr>
            <p14:xfrm>
              <a:off x="3082007" y="5157192"/>
              <a:ext cx="1226160" cy="156600"/>
            </p14:xfrm>
          </p:contentPart>
        </mc:Choice>
        <mc:Fallback>
          <p:pic>
            <p:nvPicPr>
              <p:cNvPr id="12" name="Freihand 1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034127" y="5061432"/>
                <a:ext cx="132192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16" name="Freihand 15"/>
              <p14:cNvContentPartPr/>
              <p14:nvPr/>
            </p14:nvContentPartPr>
            <p14:xfrm>
              <a:off x="3573222" y="6414425"/>
              <a:ext cx="998640" cy="29520"/>
            </p14:xfrm>
          </p:contentPart>
        </mc:Choice>
        <mc:Fallback>
          <p:pic>
            <p:nvPicPr>
              <p:cNvPr id="16" name="Freihand 15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525342" y="6318665"/>
                <a:ext cx="10947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17" name="Freihand 16"/>
              <p14:cNvContentPartPr/>
              <p14:nvPr/>
            </p14:nvContentPartPr>
            <p14:xfrm>
              <a:off x="1448862" y="6625385"/>
              <a:ext cx="2321640" cy="51840"/>
            </p14:xfrm>
          </p:contentPart>
        </mc:Choice>
        <mc:Fallback>
          <p:pic>
            <p:nvPicPr>
              <p:cNvPr id="17" name="Freihand 16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400982" y="6529625"/>
                <a:ext cx="2417400" cy="24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70305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D93DD82-2689-49C3-A45E-025C4D597F2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8" y="1196752"/>
            <a:ext cx="8399660" cy="4518248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28" t="19543" r="26661" b="19643"/>
          <a:stretch/>
        </p:blipFill>
        <p:spPr bwMode="auto">
          <a:xfrm>
            <a:off x="179512" y="1463031"/>
            <a:ext cx="8198344" cy="444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2" name="Freihand 1"/>
              <p14:cNvContentPartPr/>
              <p14:nvPr/>
            </p14:nvContentPartPr>
            <p14:xfrm>
              <a:off x="3010542" y="4404905"/>
              <a:ext cx="1055520" cy="32040"/>
            </p14:xfrm>
          </p:contentPart>
        </mc:Choice>
        <mc:Fallback>
          <p:pic>
            <p:nvPicPr>
              <p:cNvPr id="2" name="Freihand 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962662" y="4309145"/>
                <a:ext cx="11512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3" name="Freihand 2"/>
              <p14:cNvContentPartPr/>
              <p14:nvPr/>
            </p14:nvContentPartPr>
            <p14:xfrm>
              <a:off x="900222" y="4627745"/>
              <a:ext cx="1449000" cy="33120"/>
            </p14:xfrm>
          </p:contentPart>
        </mc:Choice>
        <mc:Fallback>
          <p:pic>
            <p:nvPicPr>
              <p:cNvPr id="3" name="Freihand 2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52342" y="4531985"/>
                <a:ext cx="15451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4" name="Freihand 3"/>
              <p14:cNvContentPartPr/>
              <p14:nvPr/>
            </p14:nvContentPartPr>
            <p14:xfrm>
              <a:off x="1448862" y="3770225"/>
              <a:ext cx="900360" cy="28440"/>
            </p14:xfrm>
          </p:contentPart>
        </mc:Choice>
        <mc:Fallback>
          <p:pic>
            <p:nvPicPr>
              <p:cNvPr id="4" name="Freihand 3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400982" y="3674105"/>
                <a:ext cx="996480" cy="2206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20688"/>
            <a:ext cx="7996237" cy="877888"/>
          </a:xfrm>
        </p:spPr>
        <p:txBody>
          <a:bodyPr/>
          <a:lstStyle/>
          <a:p>
            <a:pPr lvl="1"/>
            <a:r>
              <a:rPr lang="de-DE" sz="1800" dirty="0" smtClean="0"/>
              <a:t>1.1  Wortschatzvermittlung: </a:t>
            </a:r>
            <a:r>
              <a:rPr lang="de-DE" sz="1800" b="1" dirty="0" smtClean="0"/>
              <a:t>Erwartungen an Referendare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7993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D93DD82-2689-49C3-A45E-025C4D597F2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060848"/>
            <a:ext cx="6696744" cy="3456384"/>
          </a:xfrm>
          <a:ln>
            <a:solidFill>
              <a:srgbClr val="B1C800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de-DE" sz="1800" dirty="0" smtClean="0"/>
              <a:t>Kerncurriculum Niederländisch Gymnasium 6-10</a:t>
            </a:r>
          </a:p>
          <a:p>
            <a:pPr marL="0" indent="0" algn="just">
              <a:buNone/>
            </a:pPr>
            <a:endParaRPr lang="de-DE" sz="1800" dirty="0" smtClean="0"/>
          </a:p>
          <a:p>
            <a:pPr marL="0" indent="0" algn="just">
              <a:buNone/>
            </a:pPr>
            <a:r>
              <a:rPr lang="de-DE" sz="1800" dirty="0"/>
              <a:t>3.1.2 Verfügung über sprachliche </a:t>
            </a:r>
            <a:r>
              <a:rPr lang="de-DE" sz="1800" dirty="0" smtClean="0"/>
              <a:t>Mittel […]</a:t>
            </a:r>
            <a:endParaRPr lang="de-DE" sz="1800" dirty="0"/>
          </a:p>
          <a:p>
            <a:pPr marL="0" indent="0" algn="just">
              <a:buNone/>
            </a:pPr>
            <a:r>
              <a:rPr lang="de-DE" sz="1800" dirty="0"/>
              <a:t>Wortschatz</a:t>
            </a:r>
          </a:p>
          <a:p>
            <a:pPr marL="0" indent="0" algn="just">
              <a:buNone/>
            </a:pPr>
            <a:r>
              <a:rPr lang="de-DE" sz="1800" dirty="0"/>
              <a:t>Die Schülerinnen und Schüler werden zunehmend befähigt, sich über vertraute Themen der </a:t>
            </a:r>
            <a:r>
              <a:rPr lang="de-DE" sz="1800" dirty="0" smtClean="0"/>
              <a:t>eigenen und </a:t>
            </a:r>
            <a:r>
              <a:rPr lang="de-DE" sz="1800" dirty="0"/>
              <a:t>fremdsprachlichen Gesellschaft und Kultur zu äußern.</a:t>
            </a:r>
          </a:p>
          <a:p>
            <a:pPr marL="0" indent="0" algn="just">
              <a:buNone/>
            </a:pPr>
            <a:r>
              <a:rPr lang="de-DE" sz="1800" dirty="0"/>
              <a:t>Über den produktiven Wortschatz hinaus verstehen die Schülerinnen und Schüler zusätzliche </a:t>
            </a:r>
            <a:r>
              <a:rPr lang="de-DE" sz="1800" dirty="0" smtClean="0"/>
              <a:t>lexikalische Einheiten </a:t>
            </a:r>
            <a:r>
              <a:rPr lang="de-DE" sz="1800" dirty="0"/>
              <a:t>hörend und lesend (rezeptiver Wortschatz) oder erschließen sich diese </a:t>
            </a:r>
            <a:r>
              <a:rPr lang="de-DE" sz="1800" dirty="0" smtClean="0"/>
              <a:t>selbstständig (potenzieller </a:t>
            </a:r>
            <a:r>
              <a:rPr lang="de-DE" sz="1800" dirty="0"/>
              <a:t>Wortschatz).</a:t>
            </a:r>
            <a:endParaRPr lang="de-DE" sz="18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20688"/>
            <a:ext cx="7996237" cy="877888"/>
          </a:xfrm>
        </p:spPr>
        <p:txBody>
          <a:bodyPr/>
          <a:lstStyle/>
          <a:p>
            <a:pPr lvl="1"/>
            <a:r>
              <a:rPr lang="de-DE" sz="1800" dirty="0" smtClean="0"/>
              <a:t>1.2  Wortschatzvermittlung: </a:t>
            </a:r>
            <a:r>
              <a:rPr lang="de-DE" sz="1800" b="1" dirty="0" smtClean="0"/>
              <a:t>Anforderungen des </a:t>
            </a:r>
            <a:r>
              <a:rPr lang="de-DE" sz="1800" b="1" dirty="0" smtClean="0"/>
              <a:t>KC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492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D93DD82-2689-49C3-A45E-025C4D597F2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060848"/>
            <a:ext cx="6696744" cy="4032448"/>
          </a:xfrm>
          <a:ln>
            <a:solidFill>
              <a:srgbClr val="B1C800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de-DE" sz="1800" dirty="0" smtClean="0"/>
              <a:t>Kerncurriculum Niederländisch Gymnasium, Einführungsphase</a:t>
            </a:r>
          </a:p>
          <a:p>
            <a:pPr marL="0" indent="0" algn="just">
              <a:buNone/>
            </a:pPr>
            <a:endParaRPr lang="de-DE" sz="1800" dirty="0" smtClean="0"/>
          </a:p>
          <a:p>
            <a:pPr marL="0" indent="0" algn="just">
              <a:buNone/>
            </a:pPr>
            <a:r>
              <a:rPr lang="de-DE" sz="1800" dirty="0" smtClean="0"/>
              <a:t>Neu beginnende Fremdsprache</a:t>
            </a:r>
            <a:endParaRPr lang="de-DE" sz="1800" dirty="0"/>
          </a:p>
          <a:p>
            <a:pPr marL="0" indent="0" algn="just">
              <a:buNone/>
            </a:pPr>
            <a:r>
              <a:rPr lang="de-DE" sz="1800" dirty="0" smtClean="0"/>
              <a:t>„Aufgrund </a:t>
            </a:r>
            <a:r>
              <a:rPr lang="de-DE" sz="1800" dirty="0"/>
              <a:t>der bei den Schülerinnen und Schülern vorhandenen Fremdsprachenkenntnisse bietet sich ein komparatives bzw. kontrastives Vorgehen bei der Vermittlung von Wortschatz und Grammatik an.</a:t>
            </a:r>
          </a:p>
          <a:p>
            <a:pPr marL="0" indent="0" algn="just">
              <a:buNone/>
            </a:pPr>
            <a:r>
              <a:rPr lang="de-DE" sz="1800" dirty="0"/>
              <a:t>Auch die Affinität des Niederländischen zum Deutschen sollte für entsprechende Vergleiche und Gegenüberstellungen genutzt werden, um das Lernen zu </a:t>
            </a:r>
            <a:r>
              <a:rPr lang="de-DE" sz="1800" dirty="0" smtClean="0"/>
              <a:t>erleichtern“ (</a:t>
            </a:r>
            <a:r>
              <a:rPr lang="de-DE" sz="1800" dirty="0" smtClean="0"/>
              <a:t>KC, </a:t>
            </a:r>
            <a:r>
              <a:rPr lang="de-DE" sz="1800" dirty="0" smtClean="0"/>
              <a:t>S. 28)</a:t>
            </a:r>
          </a:p>
          <a:p>
            <a:pPr marL="0" indent="0" algn="just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(Identisch: </a:t>
            </a:r>
            <a:r>
              <a:rPr lang="de-DE" sz="1800" dirty="0" smtClean="0"/>
              <a:t>Kerncurriculum </a:t>
            </a:r>
            <a:r>
              <a:rPr lang="de-DE" sz="1800" dirty="0" smtClean="0"/>
              <a:t>Sek I, Jg. 10)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20688"/>
            <a:ext cx="7996237" cy="877888"/>
          </a:xfrm>
        </p:spPr>
        <p:txBody>
          <a:bodyPr/>
          <a:lstStyle/>
          <a:p>
            <a:pPr lvl="1"/>
            <a:r>
              <a:rPr lang="de-DE" sz="1800" dirty="0" smtClean="0"/>
              <a:t>1.1  Wortschatzvermittlung: </a:t>
            </a:r>
            <a:r>
              <a:rPr lang="de-DE" sz="1800" b="1" dirty="0" smtClean="0"/>
              <a:t>Anforderungen des </a:t>
            </a:r>
            <a:r>
              <a:rPr lang="de-DE" sz="1800" b="1" dirty="0" smtClean="0"/>
              <a:t>KC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93601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D93DD82-2689-49C3-A45E-025C4D597F2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65134" y="1916832"/>
            <a:ext cx="82113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dirty="0"/>
              <a:t> gesichertes Orientierungswissen 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/>
              <a:t> kontrastive Sprachwissenschaft </a:t>
            </a:r>
            <a:r>
              <a:rPr lang="de-DE" dirty="0" smtClean="0"/>
              <a:t>D-N </a:t>
            </a:r>
            <a:endParaRPr lang="de-DE" dirty="0"/>
          </a:p>
          <a:p>
            <a:pPr lvl="1">
              <a:buFont typeface="Wingdings" pitchFamily="2" charset="2"/>
              <a:buChar char="Ø"/>
            </a:pPr>
            <a:r>
              <a:rPr lang="de-DE" dirty="0"/>
              <a:t> </a:t>
            </a:r>
            <a:r>
              <a:rPr lang="de-DE" u="sng" dirty="0" smtClean="0"/>
              <a:t>Spracherwerbstheorie, Tertiärsprache und mentales Lexikon 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/>
              <a:t> </a:t>
            </a:r>
            <a:r>
              <a:rPr lang="de-DE" dirty="0" smtClean="0"/>
              <a:t>Vermittlungsmethoden, Aufgabenformate kompetenzorientierten Lernens 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/>
              <a:t> </a:t>
            </a:r>
            <a:r>
              <a:rPr lang="de-DE" dirty="0" smtClean="0"/>
              <a:t>Landes- </a:t>
            </a:r>
            <a:r>
              <a:rPr lang="de-DE" dirty="0"/>
              <a:t>/ </a:t>
            </a:r>
            <a:r>
              <a:rPr lang="de-DE" dirty="0" smtClean="0"/>
              <a:t>Kulturwissenschaft -&gt; inhaltsbezogener WS-Erwerb</a:t>
            </a:r>
            <a:endParaRPr lang="de-DE" dirty="0"/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 Kommunikationsstrukturen, Interaktion, Diskurs im Unterricht </a:t>
            </a:r>
          </a:p>
          <a:p>
            <a:pPr lvl="1"/>
            <a:endParaRPr lang="de-DE" dirty="0"/>
          </a:p>
          <a:p>
            <a:pPr>
              <a:buFont typeface="Wingdings" pitchFamily="2" charset="2"/>
              <a:buChar char="Ø"/>
            </a:pPr>
            <a:r>
              <a:rPr lang="de-DE" dirty="0"/>
              <a:t> gesicherte methodische Kompetenz 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/>
              <a:t> Fertigkeiten der schnellen Aneignung von </a:t>
            </a:r>
            <a:r>
              <a:rPr lang="de-DE" dirty="0" smtClean="0"/>
              <a:t>Wissen, 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/>
              <a:t> </a:t>
            </a:r>
            <a:r>
              <a:rPr lang="de-DE" dirty="0" smtClean="0"/>
              <a:t>reflektierter Umgang </a:t>
            </a:r>
            <a:r>
              <a:rPr lang="de-DE" dirty="0"/>
              <a:t>mit </a:t>
            </a:r>
            <a:r>
              <a:rPr lang="de-DE" dirty="0" smtClean="0"/>
              <a:t>Quellen und Wörterbüchern </a:t>
            </a:r>
            <a:endParaRPr lang="de-DE" dirty="0"/>
          </a:p>
          <a:p>
            <a:pPr lvl="1">
              <a:buFont typeface="Wingdings" pitchFamily="2" charset="2"/>
              <a:buChar char="Ø"/>
            </a:pPr>
            <a:r>
              <a:rPr lang="de-DE" dirty="0"/>
              <a:t> </a:t>
            </a:r>
            <a:r>
              <a:rPr lang="de-DE" dirty="0" smtClean="0"/>
              <a:t>Selbsteinschätzung, Reflexionsfähigkeit, Lernkompetenz </a:t>
            </a:r>
            <a:endParaRPr lang="de-DE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20688"/>
            <a:ext cx="7996237" cy="877888"/>
          </a:xfrm>
        </p:spPr>
        <p:txBody>
          <a:bodyPr/>
          <a:lstStyle/>
          <a:p>
            <a:pPr lvl="1"/>
            <a:r>
              <a:rPr lang="de-DE" sz="1800" dirty="0" smtClean="0"/>
              <a:t>1.4  Wortschatzvermittlung: </a:t>
            </a:r>
            <a:r>
              <a:rPr lang="de-DE" sz="1800" b="1" dirty="0" smtClean="0"/>
              <a:t>Konsequenzen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00898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D93DD82-2689-49C3-A45E-025C4D597F2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Tertiärsprache Niederländisch</a:t>
            </a:r>
            <a:endParaRPr lang="de-D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9" y="1931988"/>
            <a:ext cx="4223196" cy="2073076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de-DE" dirty="0" smtClean="0"/>
              <a:t>Progression, Motivation</a:t>
            </a:r>
          </a:p>
          <a:p>
            <a:pPr>
              <a:buFont typeface="Courier New" pitchFamily="49" charset="0"/>
              <a:buChar char="o"/>
            </a:pPr>
            <a:r>
              <a:rPr lang="de-DE" dirty="0" smtClean="0"/>
              <a:t>Lernen = vernetzen</a:t>
            </a:r>
          </a:p>
          <a:p>
            <a:pPr>
              <a:buFont typeface="Courier New" pitchFamily="49" charset="0"/>
              <a:buChar char="o"/>
            </a:pPr>
            <a:r>
              <a:rPr lang="de-DE" dirty="0" smtClean="0"/>
              <a:t>Sprachlernbewusstheit</a:t>
            </a:r>
          </a:p>
          <a:p>
            <a:pPr>
              <a:buFont typeface="Courier New" pitchFamily="49" charset="0"/>
              <a:buChar char="o"/>
            </a:pPr>
            <a:r>
              <a:rPr lang="de-DE" dirty="0" smtClean="0"/>
              <a:t>Lernpsychologische Aspekte retrospektiver und prospektiver Mehrsprachigkeit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19" b="13333"/>
          <a:stretch/>
        </p:blipFill>
        <p:spPr>
          <a:xfrm>
            <a:off x="4499992" y="526002"/>
            <a:ext cx="3791661" cy="5373218"/>
          </a:xfrm>
          <a:prstGeom prst="rect">
            <a:avLst/>
          </a:prstGeom>
          <a:ln>
            <a:solidFill>
              <a:srgbClr val="B1C800"/>
            </a:solidFill>
          </a:ln>
        </p:spPr>
      </p:pic>
      <p:sp>
        <p:nvSpPr>
          <p:cNvPr id="3" name="Textfeld 2"/>
          <p:cNvSpPr txBox="1"/>
          <p:nvPr/>
        </p:nvSpPr>
        <p:spPr>
          <a:xfrm>
            <a:off x="395536" y="4367928"/>
            <a:ext cx="3816424" cy="2031325"/>
          </a:xfrm>
          <a:prstGeom prst="rect">
            <a:avLst/>
          </a:prstGeom>
          <a:noFill/>
          <a:ln>
            <a:solidFill>
              <a:srgbClr val="B1C8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In der Praxis:</a:t>
            </a:r>
          </a:p>
          <a:p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Motivierender Rück- und Vorgriff auf Sprachenlernen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Lernstrategien fördern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Sprachlernbewusstheit </a:t>
            </a:r>
            <a:r>
              <a:rPr lang="de-DE" dirty="0"/>
              <a:t>erhöhen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775641" y="5920442"/>
            <a:ext cx="30963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Wenzel 2012, nach Hufeisen/Marx 2007;  </a:t>
            </a:r>
            <a:r>
              <a:rPr lang="de-DE" sz="1400" dirty="0" err="1"/>
              <a:t>Bardel</a:t>
            </a:r>
            <a:r>
              <a:rPr lang="de-DE" sz="1400" dirty="0"/>
              <a:t>/Falk 2011</a:t>
            </a:r>
          </a:p>
        </p:txBody>
      </p:sp>
    </p:spTree>
    <p:extLst>
      <p:ext uri="{BB962C8B-B14F-4D97-AF65-F5344CB8AC3E}">
        <p14:creationId xmlns:p14="http://schemas.microsoft.com/office/powerpoint/2010/main" xmlns="" val="169257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WWU_01wei¯PPT2003">
  <a:themeElements>
    <a:clrScheme name="Standard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66FF"/>
      </a:folHlink>
    </a:clrScheme>
    <a:fontScheme name="Standarddesign">
      <a:majorFont>
        <a:latin typeface="MetaNormal-Roman"/>
        <a:ea typeface=""/>
        <a:cs typeface="Arial"/>
      </a:majorFont>
      <a:minorFont>
        <a:latin typeface="MetaNormal-Roman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WWU_01wei¯PPT2003</Template>
  <TotalTime>0</TotalTime>
  <Words>674</Words>
  <Application>Microsoft Office PowerPoint</Application>
  <PresentationFormat>Bildschirmpräsentation (4:3)</PresentationFormat>
  <Paragraphs>147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MetaNormal-Roman</vt:lpstr>
      <vt:lpstr>Wingdings</vt:lpstr>
      <vt:lpstr>Courier New</vt:lpstr>
      <vt:lpstr>WWU_01wei¯PPT2003</vt:lpstr>
      <vt:lpstr> Vernetzte Wortschatzarbeit im Sinne des Kerncurriculums     PERSPEKTIVEN DER LEHRERAUSBILDUNG INNERHALB DER NIEDERLÄNDISCHEN FACHDIDAKTIK  </vt:lpstr>
      <vt:lpstr> Vernetztes Arbeiten an der Lehrerausbildung im Sinne einer niederländischen Fachdidaktik     PERSPEKTIVEN AM BEISPIEL DER WORTSCHATZVERMITTLUNG     </vt:lpstr>
      <vt:lpstr>    Vernetztes Arbeiten an der Lehrerausbildung im Sinne einer niederländischen Fachdidaktik – Perspektiven am Beispiel der Wortschatzvermittlung</vt:lpstr>
      <vt:lpstr>1.1  Wortschatzvermittlung: Erwartungen an Referendare</vt:lpstr>
      <vt:lpstr>1.1  Wortschatzvermittlung: Erwartungen an Referendare</vt:lpstr>
      <vt:lpstr>1.2  Wortschatzvermittlung: Anforderungen des KC</vt:lpstr>
      <vt:lpstr>1.1  Wortschatzvermittlung: Anforderungen des KC</vt:lpstr>
      <vt:lpstr>1.4  Wortschatzvermittlung: Konsequenzen</vt:lpstr>
      <vt:lpstr>Tertiärsprache Niederländisch</vt:lpstr>
      <vt:lpstr>Mentales Lexikon</vt:lpstr>
      <vt:lpstr>2. Handbuch Fachdidaktik</vt:lpstr>
      <vt:lpstr>2.1 Handbuch Fachdidaktik: Zielgruppe und Ziele</vt:lpstr>
      <vt:lpstr>2.3 Handbuch Fachdidaktik: Inhalte</vt:lpstr>
      <vt:lpstr>Folie 14</vt:lpstr>
      <vt:lpstr>Folie 15</vt:lpstr>
      <vt:lpstr>Folie 16</vt:lpstr>
      <vt:lpstr>Folie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 Untertitel der Präsentation</dc:title>
  <dc:creator>Frau Dr. Veronika Wenzel</dc:creator>
  <cp:lastModifiedBy>Sara Jonkers</cp:lastModifiedBy>
  <cp:revision>45</cp:revision>
  <dcterms:created xsi:type="dcterms:W3CDTF">2012-07-20T09:51:54Z</dcterms:created>
  <dcterms:modified xsi:type="dcterms:W3CDTF">2013-03-14T10:28:01Z</dcterms:modified>
</cp:coreProperties>
</file>