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9" r:id="rId4"/>
    <p:sldId id="258" r:id="rId5"/>
    <p:sldId id="262" r:id="rId6"/>
    <p:sldId id="263" r:id="rId7"/>
    <p:sldId id="264" r:id="rId8"/>
    <p:sldId id="260" r:id="rId9"/>
    <p:sldId id="261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3/7/2013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Das </a:t>
            </a:r>
            <a:r>
              <a:rPr lang="nl-NL" dirty="0" err="1" smtClean="0"/>
              <a:t>Referendariat</a:t>
            </a:r>
            <a:r>
              <a:rPr lang="nl-NL" dirty="0" smtClean="0"/>
              <a:t> </a:t>
            </a:r>
            <a:r>
              <a:rPr lang="nl-NL" dirty="0" err="1" smtClean="0"/>
              <a:t>im</a:t>
            </a:r>
            <a:r>
              <a:rPr lang="nl-NL" dirty="0" smtClean="0"/>
              <a:t> </a:t>
            </a:r>
            <a:r>
              <a:rPr lang="nl-NL" dirty="0" err="1" smtClean="0"/>
              <a:t>Fach</a:t>
            </a:r>
            <a:r>
              <a:rPr lang="nl-NL" dirty="0" smtClean="0"/>
              <a:t> </a:t>
            </a:r>
            <a:r>
              <a:rPr lang="nl-NL" dirty="0" err="1" smtClean="0"/>
              <a:t>Niederländisch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>
              <a:buNone/>
            </a:pPr>
            <a:r>
              <a:rPr lang="nl-NL" sz="2800" u="sng" dirty="0" err="1" smtClean="0"/>
              <a:t>Z</a:t>
            </a:r>
            <a:r>
              <a:rPr lang="nl-NL" sz="2800" dirty="0" err="1" smtClean="0"/>
              <a:t>entrum</a:t>
            </a:r>
            <a:r>
              <a:rPr lang="nl-NL" sz="2800" dirty="0" smtClean="0"/>
              <a:t> </a:t>
            </a:r>
            <a:r>
              <a:rPr lang="nl-NL" sz="2800" u="sng" dirty="0" err="1" smtClean="0"/>
              <a:t>f</a:t>
            </a:r>
            <a:r>
              <a:rPr lang="nl-NL" sz="2800" dirty="0" err="1" smtClean="0"/>
              <a:t>ür</a:t>
            </a:r>
            <a:r>
              <a:rPr lang="nl-NL" sz="2800" dirty="0" smtClean="0"/>
              <a:t> </a:t>
            </a:r>
            <a:br>
              <a:rPr lang="nl-NL" sz="2800" dirty="0" smtClean="0"/>
            </a:br>
            <a:r>
              <a:rPr lang="nl-NL" sz="2800" u="sng" dirty="0" err="1" smtClean="0"/>
              <a:t>s</a:t>
            </a:r>
            <a:r>
              <a:rPr lang="nl-NL" sz="2800" dirty="0" err="1" smtClean="0"/>
              <a:t>chulpraktische</a:t>
            </a:r>
            <a:r>
              <a:rPr lang="nl-NL" sz="2800" dirty="0"/>
              <a:t> </a:t>
            </a:r>
            <a:r>
              <a:rPr lang="nl-NL" sz="2800" u="sng" dirty="0" err="1" smtClean="0"/>
              <a:t>L</a:t>
            </a:r>
            <a:r>
              <a:rPr lang="nl-NL" sz="2800" dirty="0" err="1" smtClean="0"/>
              <a:t>ehrerausbildung</a:t>
            </a:r>
            <a:r>
              <a:rPr lang="nl-NL" sz="3600" dirty="0" smtClean="0"/>
              <a:t/>
            </a:r>
            <a:br>
              <a:rPr lang="nl-NL" sz="3600" dirty="0" smtClean="0"/>
            </a:br>
            <a:r>
              <a:rPr lang="nl-NL" sz="4000" dirty="0" err="1" smtClean="0"/>
              <a:t>ZfsL</a:t>
            </a:r>
            <a:r>
              <a:rPr lang="nl-NL" sz="4000" dirty="0" smtClean="0"/>
              <a:t> </a:t>
            </a:r>
            <a:r>
              <a:rPr lang="nl-NL" sz="4000" dirty="0" err="1" smtClean="0"/>
              <a:t>Kleve</a:t>
            </a:r>
            <a:r>
              <a:rPr lang="nl-NL" sz="4000" dirty="0" smtClean="0"/>
              <a:t> – NRW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xmlns="" val="60304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1600" dirty="0"/>
              <a:t>NRW – </a:t>
            </a:r>
            <a:r>
              <a:rPr lang="nl-NL" sz="1600" dirty="0" err="1"/>
              <a:t>Referendariat</a:t>
            </a:r>
            <a:r>
              <a:rPr lang="nl-NL" sz="1600" dirty="0"/>
              <a:t> </a:t>
            </a:r>
            <a:r>
              <a:rPr lang="nl-NL" sz="1600" dirty="0" err="1"/>
              <a:t>im</a:t>
            </a:r>
            <a:r>
              <a:rPr lang="nl-NL" sz="1600" dirty="0"/>
              <a:t> </a:t>
            </a:r>
            <a:r>
              <a:rPr lang="nl-NL" sz="1600" dirty="0" err="1"/>
              <a:t>Fach</a:t>
            </a:r>
            <a:r>
              <a:rPr lang="nl-NL" sz="1600" dirty="0"/>
              <a:t> </a:t>
            </a:r>
            <a:r>
              <a:rPr lang="nl-NL" sz="1600" dirty="0" err="1"/>
              <a:t>Niederländisch</a:t>
            </a:r>
            <a:r>
              <a:rPr lang="nl-NL" sz="1600" dirty="0"/>
              <a:t> </a:t>
            </a:r>
            <a:br>
              <a:rPr lang="nl-NL" sz="1600" dirty="0"/>
            </a:br>
            <a:r>
              <a:rPr lang="nl-NL" sz="1600" dirty="0"/>
              <a:t> </a:t>
            </a:r>
            <a:r>
              <a:rPr lang="nl-NL" sz="1600" dirty="0" err="1"/>
              <a:t>ZfsL</a:t>
            </a:r>
            <a:r>
              <a:rPr lang="nl-NL" sz="1600" dirty="0"/>
              <a:t> </a:t>
            </a:r>
            <a:r>
              <a:rPr lang="nl-NL" sz="1600" dirty="0" err="1"/>
              <a:t>Kleve</a:t>
            </a:r>
            <a:r>
              <a:rPr lang="nl-NL" sz="1600" dirty="0"/>
              <a:t>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Vielen Dank </a:t>
            </a:r>
            <a:r>
              <a:rPr lang="nl-NL" sz="2400" dirty="0" err="1" smtClean="0"/>
              <a:t>für</a:t>
            </a:r>
            <a:r>
              <a:rPr lang="nl-NL" sz="2400" dirty="0" smtClean="0"/>
              <a:t> </a:t>
            </a:r>
            <a:r>
              <a:rPr lang="nl-NL" sz="2400" dirty="0" err="1" smtClean="0"/>
              <a:t>Ihre</a:t>
            </a:r>
            <a:r>
              <a:rPr lang="nl-NL" sz="2400" dirty="0" smtClean="0"/>
              <a:t> </a:t>
            </a:r>
            <a:r>
              <a:rPr lang="nl-NL" sz="2400" dirty="0" err="1" smtClean="0"/>
              <a:t>Aufmerksamkeit</a:t>
            </a:r>
            <a:r>
              <a:rPr lang="nl-NL" sz="2400" dirty="0" smtClean="0"/>
              <a:t> !</a:t>
            </a:r>
          </a:p>
          <a:p>
            <a:endParaRPr lang="nl-NL" sz="2400" dirty="0"/>
          </a:p>
          <a:p>
            <a:r>
              <a:rPr lang="nl-NL" sz="2400" dirty="0" err="1" smtClean="0"/>
              <a:t>Gibt</a:t>
            </a:r>
            <a:r>
              <a:rPr lang="nl-NL" sz="2400" dirty="0" smtClean="0"/>
              <a:t> es noch </a:t>
            </a:r>
            <a:r>
              <a:rPr lang="nl-NL" sz="2400" dirty="0" err="1" smtClean="0"/>
              <a:t>Fragen</a:t>
            </a:r>
            <a:r>
              <a:rPr lang="nl-NL" sz="2400" dirty="0" smtClean="0"/>
              <a:t>?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xmlns="" val="126564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3289" y="4804833"/>
            <a:ext cx="6512511" cy="710334"/>
          </a:xfrm>
        </p:spPr>
        <p:txBody>
          <a:bodyPr/>
          <a:lstStyle/>
          <a:p>
            <a:r>
              <a:rPr lang="nl-NL" sz="1600" dirty="0" smtClean="0"/>
              <a:t>NRW – </a:t>
            </a:r>
            <a:r>
              <a:rPr lang="nl-NL" sz="1600" dirty="0" err="1" smtClean="0"/>
              <a:t>Referendariat</a:t>
            </a:r>
            <a:r>
              <a:rPr lang="nl-NL" sz="1600" dirty="0" smtClean="0"/>
              <a:t> </a:t>
            </a:r>
            <a:r>
              <a:rPr lang="nl-NL" sz="1600" dirty="0" err="1" smtClean="0"/>
              <a:t>im</a:t>
            </a:r>
            <a:r>
              <a:rPr lang="nl-NL" sz="1600" dirty="0" smtClean="0"/>
              <a:t> </a:t>
            </a:r>
            <a:r>
              <a:rPr lang="nl-NL" sz="1600" dirty="0" err="1" smtClean="0"/>
              <a:t>Fach</a:t>
            </a:r>
            <a:r>
              <a:rPr lang="nl-NL" sz="1600" dirty="0" smtClean="0"/>
              <a:t> </a:t>
            </a:r>
            <a:r>
              <a:rPr lang="nl-NL" sz="1600" dirty="0" err="1" smtClean="0"/>
              <a:t>Niederländisch</a:t>
            </a:r>
            <a:r>
              <a:rPr lang="nl-NL" sz="1600" dirty="0" smtClean="0"/>
              <a:t> </a:t>
            </a:r>
            <a:br>
              <a:rPr lang="nl-NL" sz="1600" dirty="0" smtClean="0"/>
            </a:br>
            <a:r>
              <a:rPr lang="nl-NL" sz="1600" dirty="0" smtClean="0"/>
              <a:t> </a:t>
            </a:r>
            <a:r>
              <a:rPr lang="nl-NL" sz="1600" dirty="0" err="1" smtClean="0"/>
              <a:t>ZfsL</a:t>
            </a:r>
            <a:r>
              <a:rPr lang="nl-NL" sz="1600" dirty="0" smtClean="0"/>
              <a:t> </a:t>
            </a:r>
            <a:r>
              <a:rPr lang="nl-NL" sz="1600" dirty="0" err="1" smtClean="0"/>
              <a:t>Kleve</a:t>
            </a:r>
            <a:r>
              <a:rPr lang="nl-NL" sz="1600" dirty="0" smtClean="0"/>
              <a:t> </a:t>
            </a:r>
            <a:endParaRPr lang="nl-NL" sz="1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nl-NL" b="1" u="sng" dirty="0" err="1" smtClean="0"/>
              <a:t>Allgemeine</a:t>
            </a:r>
            <a:r>
              <a:rPr lang="nl-NL" b="1" u="sng" dirty="0" smtClean="0"/>
              <a:t> </a:t>
            </a:r>
            <a:r>
              <a:rPr lang="nl-NL" b="1" u="sng" dirty="0" err="1" smtClean="0"/>
              <a:t>Rahmenbedingungen</a:t>
            </a:r>
            <a:endParaRPr lang="nl-NL" b="1" u="sng" dirty="0" smtClean="0"/>
          </a:p>
          <a:p>
            <a:pPr>
              <a:buFontTx/>
              <a:buChar char="-"/>
            </a:pPr>
            <a:r>
              <a:rPr lang="nl-NL" dirty="0" err="1" smtClean="0"/>
              <a:t>Dauer</a:t>
            </a:r>
            <a:r>
              <a:rPr lang="nl-NL" dirty="0" smtClean="0"/>
              <a:t> der </a:t>
            </a:r>
            <a:r>
              <a:rPr lang="nl-NL" dirty="0" err="1" smtClean="0"/>
              <a:t>Ausbildung</a:t>
            </a:r>
            <a:r>
              <a:rPr lang="nl-NL" dirty="0" smtClean="0"/>
              <a:t>: 18 </a:t>
            </a:r>
            <a:r>
              <a:rPr lang="nl-NL" dirty="0" err="1" smtClean="0"/>
              <a:t>Monate</a:t>
            </a:r>
            <a:r>
              <a:rPr lang="nl-NL" dirty="0" smtClean="0"/>
              <a:t> </a:t>
            </a:r>
          </a:p>
          <a:p>
            <a:pPr>
              <a:buFontTx/>
              <a:buChar char="-"/>
            </a:pPr>
            <a:r>
              <a:rPr lang="nl-NL" dirty="0" err="1" smtClean="0"/>
              <a:t>Einstellungstermine</a:t>
            </a:r>
            <a:r>
              <a:rPr lang="nl-NL" dirty="0" smtClean="0"/>
              <a:t> </a:t>
            </a:r>
            <a:r>
              <a:rPr lang="nl-NL" dirty="0" err="1" smtClean="0"/>
              <a:t>Kleve</a:t>
            </a:r>
            <a:r>
              <a:rPr lang="nl-NL" dirty="0" smtClean="0"/>
              <a:t>: Mai ‘13 – Nov. ‘14 …</a:t>
            </a:r>
          </a:p>
          <a:p>
            <a:pPr>
              <a:buFontTx/>
              <a:buChar char="-"/>
            </a:pPr>
            <a:r>
              <a:rPr lang="nl-NL" dirty="0" err="1"/>
              <a:t>a</a:t>
            </a:r>
            <a:r>
              <a:rPr lang="nl-NL" dirty="0" err="1" smtClean="0"/>
              <a:t>usbildende</a:t>
            </a:r>
            <a:r>
              <a:rPr lang="nl-NL" dirty="0" smtClean="0"/>
              <a:t> </a:t>
            </a:r>
            <a:r>
              <a:rPr lang="nl-NL" dirty="0" err="1" smtClean="0"/>
              <a:t>ZfsL</a:t>
            </a:r>
            <a:r>
              <a:rPr lang="nl-NL" dirty="0" smtClean="0"/>
              <a:t> </a:t>
            </a:r>
            <a:r>
              <a:rPr lang="nl-NL" dirty="0" err="1" smtClean="0"/>
              <a:t>im</a:t>
            </a:r>
            <a:r>
              <a:rPr lang="nl-NL" dirty="0" smtClean="0"/>
              <a:t> </a:t>
            </a:r>
            <a:r>
              <a:rPr lang="nl-NL" dirty="0" err="1" smtClean="0"/>
              <a:t>Fach</a:t>
            </a:r>
            <a:r>
              <a:rPr lang="nl-NL" dirty="0" smtClean="0"/>
              <a:t> </a:t>
            </a:r>
            <a:r>
              <a:rPr lang="nl-NL" dirty="0" err="1" smtClean="0"/>
              <a:t>Niederländisch</a:t>
            </a:r>
            <a:r>
              <a:rPr lang="nl-NL" dirty="0" smtClean="0"/>
              <a:t> in NRW: Aachen, </a:t>
            </a:r>
            <a:r>
              <a:rPr lang="nl-NL" dirty="0" err="1" smtClean="0"/>
              <a:t>Bocholt</a:t>
            </a:r>
            <a:r>
              <a:rPr lang="nl-NL" dirty="0" smtClean="0"/>
              <a:t>, </a:t>
            </a:r>
            <a:r>
              <a:rPr lang="nl-NL" dirty="0" err="1" smtClean="0"/>
              <a:t>Kleve</a:t>
            </a:r>
            <a:r>
              <a:rPr lang="nl-NL" dirty="0" smtClean="0"/>
              <a:t>, Münster, </a:t>
            </a:r>
            <a:r>
              <a:rPr lang="nl-NL" dirty="0" err="1" smtClean="0"/>
              <a:t>Rheine</a:t>
            </a:r>
            <a:r>
              <a:rPr lang="nl-NL" dirty="0" smtClean="0"/>
              <a:t>, </a:t>
            </a:r>
            <a:r>
              <a:rPr lang="nl-NL" dirty="0" err="1" smtClean="0"/>
              <a:t>Jülich</a:t>
            </a:r>
            <a:r>
              <a:rPr lang="nl-NL" dirty="0" smtClean="0"/>
              <a:t> (S I),</a:t>
            </a:r>
          </a:p>
          <a:p>
            <a:pPr>
              <a:buFontTx/>
              <a:buChar char="-"/>
            </a:pPr>
            <a:r>
              <a:rPr lang="nl-NL" dirty="0" smtClean="0"/>
              <a:t>die </a:t>
            </a:r>
            <a:r>
              <a:rPr lang="nl-NL" dirty="0" err="1" smtClean="0"/>
              <a:t>Ausbildung</a:t>
            </a:r>
            <a:r>
              <a:rPr lang="nl-NL" dirty="0" smtClean="0"/>
              <a:t> </a:t>
            </a:r>
            <a:r>
              <a:rPr lang="nl-NL" dirty="0" err="1" smtClean="0"/>
              <a:t>erfolgt</a:t>
            </a:r>
            <a:r>
              <a:rPr lang="nl-NL" dirty="0" smtClean="0"/>
              <a:t> </a:t>
            </a:r>
            <a:r>
              <a:rPr lang="nl-NL" dirty="0" err="1" smtClean="0"/>
              <a:t>an</a:t>
            </a:r>
            <a:r>
              <a:rPr lang="nl-NL" dirty="0"/>
              <a:t> </a:t>
            </a:r>
            <a:r>
              <a:rPr lang="nl-NL" dirty="0" err="1" smtClean="0"/>
              <a:t>einem</a:t>
            </a:r>
            <a:r>
              <a:rPr lang="nl-NL" dirty="0" smtClean="0"/>
              <a:t> </a:t>
            </a:r>
            <a:r>
              <a:rPr lang="nl-NL" dirty="0" err="1" smtClean="0"/>
              <a:t>ZfsL</a:t>
            </a:r>
            <a:r>
              <a:rPr lang="nl-NL" dirty="0" smtClean="0"/>
              <a:t> </a:t>
            </a:r>
            <a:r>
              <a:rPr lang="nl-NL" dirty="0" err="1" smtClean="0"/>
              <a:t>und</a:t>
            </a:r>
            <a:r>
              <a:rPr lang="nl-NL" dirty="0" smtClean="0"/>
              <a:t> </a:t>
            </a:r>
            <a:r>
              <a:rPr lang="nl-NL" dirty="0" err="1" smtClean="0"/>
              <a:t>an</a:t>
            </a:r>
            <a:r>
              <a:rPr lang="nl-NL" dirty="0"/>
              <a:t> </a:t>
            </a:r>
            <a:r>
              <a:rPr lang="nl-NL" dirty="0" err="1" smtClean="0"/>
              <a:t>einer</a:t>
            </a:r>
            <a:r>
              <a:rPr lang="nl-NL" dirty="0" smtClean="0"/>
              <a:t> </a:t>
            </a:r>
            <a:r>
              <a:rPr lang="nl-NL" dirty="0" err="1" smtClean="0"/>
              <a:t>Ausbildungsschule</a:t>
            </a:r>
            <a:endParaRPr lang="nl-NL" dirty="0" smtClean="0"/>
          </a:p>
          <a:p>
            <a:pPr marL="45720" indent="0">
              <a:buNone/>
            </a:pP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7853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3289" y="5355167"/>
            <a:ext cx="6512511" cy="645582"/>
          </a:xfrm>
        </p:spPr>
        <p:txBody>
          <a:bodyPr/>
          <a:lstStyle/>
          <a:p>
            <a:r>
              <a:rPr lang="nl-NL" sz="1600" dirty="0"/>
              <a:t>NRW – </a:t>
            </a:r>
            <a:r>
              <a:rPr lang="nl-NL" sz="1600" dirty="0" err="1"/>
              <a:t>Referendariat</a:t>
            </a:r>
            <a:r>
              <a:rPr lang="nl-NL" sz="1600" dirty="0"/>
              <a:t> </a:t>
            </a:r>
            <a:r>
              <a:rPr lang="nl-NL" sz="1600" dirty="0" err="1"/>
              <a:t>im</a:t>
            </a:r>
            <a:r>
              <a:rPr lang="nl-NL" sz="1600" dirty="0"/>
              <a:t> </a:t>
            </a:r>
            <a:r>
              <a:rPr lang="nl-NL" sz="1600" dirty="0" err="1"/>
              <a:t>Fach</a:t>
            </a:r>
            <a:r>
              <a:rPr lang="nl-NL" sz="1600" dirty="0"/>
              <a:t> </a:t>
            </a:r>
            <a:r>
              <a:rPr lang="nl-NL" sz="1600" dirty="0" err="1"/>
              <a:t>Niederländisch</a:t>
            </a:r>
            <a:r>
              <a:rPr lang="nl-NL" sz="1600" dirty="0"/>
              <a:t> </a:t>
            </a:r>
            <a:br>
              <a:rPr lang="nl-NL" sz="1600" dirty="0"/>
            </a:br>
            <a:r>
              <a:rPr lang="nl-NL" sz="1600" dirty="0"/>
              <a:t> </a:t>
            </a:r>
            <a:r>
              <a:rPr lang="nl-NL" sz="1600" dirty="0" err="1"/>
              <a:t>ZfsL</a:t>
            </a:r>
            <a:r>
              <a:rPr lang="nl-NL" sz="1600" dirty="0"/>
              <a:t> </a:t>
            </a:r>
            <a:r>
              <a:rPr lang="nl-NL" sz="1600" dirty="0" err="1"/>
              <a:t>Kleve</a:t>
            </a:r>
            <a:r>
              <a:rPr lang="nl-NL" sz="1600" dirty="0"/>
              <a:t>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761999" y="402167"/>
            <a:ext cx="7376583" cy="4953000"/>
          </a:xfrm>
        </p:spPr>
        <p:txBody>
          <a:bodyPr>
            <a:normAutofit fontScale="92500" lnSpcReduction="20000"/>
          </a:bodyPr>
          <a:lstStyle/>
          <a:p>
            <a:r>
              <a:rPr lang="nl-NL" b="1" u="sng" dirty="0" err="1" smtClean="0"/>
              <a:t>Eckdaten</a:t>
            </a:r>
            <a:r>
              <a:rPr lang="nl-NL" b="1" u="sng" dirty="0" smtClean="0"/>
              <a:t> </a:t>
            </a:r>
            <a:r>
              <a:rPr lang="nl-NL" b="1" u="sng" dirty="0" err="1" smtClean="0"/>
              <a:t>zur</a:t>
            </a:r>
            <a:r>
              <a:rPr lang="nl-NL" b="1" u="sng" dirty="0" smtClean="0"/>
              <a:t> </a:t>
            </a:r>
            <a:r>
              <a:rPr lang="nl-NL" b="1" u="sng" dirty="0" err="1" smtClean="0"/>
              <a:t>Ausbildung</a:t>
            </a:r>
            <a:endParaRPr lang="nl-NL" b="1" u="sng" dirty="0" smtClean="0"/>
          </a:p>
          <a:p>
            <a:endParaRPr lang="nl-NL" b="1" u="sng" dirty="0" smtClean="0"/>
          </a:p>
          <a:p>
            <a:pPr algn="just">
              <a:buFont typeface="Wingdings" charset="2"/>
              <a:buChar char="Ø"/>
            </a:pPr>
            <a:r>
              <a:rPr lang="nl-NL" sz="2100" b="1" dirty="0" err="1" smtClean="0"/>
              <a:t>ZfsL</a:t>
            </a:r>
            <a:r>
              <a:rPr lang="nl-NL" sz="1800" b="1" dirty="0" smtClean="0"/>
              <a:t>:</a:t>
            </a:r>
            <a:r>
              <a:rPr lang="nl-NL" sz="1800" dirty="0" smtClean="0"/>
              <a:t> </a:t>
            </a:r>
            <a:r>
              <a:rPr lang="nl-NL" sz="1900" dirty="0" err="1" smtClean="0"/>
              <a:t>fester</a:t>
            </a:r>
            <a:r>
              <a:rPr lang="nl-NL" sz="1900" dirty="0" smtClean="0"/>
              <a:t> </a:t>
            </a:r>
            <a:r>
              <a:rPr lang="nl-NL" sz="1900" dirty="0" err="1" smtClean="0"/>
              <a:t>Wochentag</a:t>
            </a:r>
            <a:r>
              <a:rPr lang="nl-NL" sz="1900" dirty="0" smtClean="0"/>
              <a:t> – </a:t>
            </a:r>
            <a:r>
              <a:rPr lang="nl-NL" sz="1900" dirty="0" err="1" smtClean="0"/>
              <a:t>ganztägig</a:t>
            </a:r>
            <a:r>
              <a:rPr lang="nl-NL" sz="1900" dirty="0" smtClean="0"/>
              <a:t> (8 – 20 </a:t>
            </a:r>
            <a:r>
              <a:rPr lang="nl-NL" sz="1900" dirty="0" err="1" smtClean="0"/>
              <a:t>Uhr</a:t>
            </a:r>
            <a:r>
              <a:rPr lang="nl-NL" sz="1900" dirty="0" smtClean="0"/>
              <a:t>)</a:t>
            </a:r>
          </a:p>
          <a:p>
            <a:pPr lvl="1" algn="just">
              <a:buFont typeface="Arial"/>
              <a:buChar char="•"/>
            </a:pPr>
            <a:r>
              <a:rPr lang="nl-NL" sz="1900" dirty="0" err="1" smtClean="0"/>
              <a:t>Fachseminar</a:t>
            </a:r>
            <a:r>
              <a:rPr lang="nl-NL" sz="1900" dirty="0" smtClean="0"/>
              <a:t> (2x) </a:t>
            </a:r>
            <a:r>
              <a:rPr lang="nl-NL" sz="1900" dirty="0" err="1" smtClean="0"/>
              <a:t>und</a:t>
            </a:r>
            <a:r>
              <a:rPr lang="nl-NL" sz="1900" dirty="0" smtClean="0"/>
              <a:t> Kernseminar – 7 </a:t>
            </a:r>
            <a:r>
              <a:rPr lang="nl-NL" sz="1900" dirty="0" err="1" smtClean="0"/>
              <a:t>Wochenstunden</a:t>
            </a:r>
            <a:endParaRPr lang="nl-NL" sz="1900" dirty="0" smtClean="0"/>
          </a:p>
          <a:p>
            <a:pPr lvl="1" algn="just">
              <a:buFont typeface="Arial"/>
              <a:buChar char="•"/>
            </a:pPr>
            <a:r>
              <a:rPr lang="nl-NL" sz="1900" dirty="0" smtClean="0"/>
              <a:t>10 </a:t>
            </a:r>
            <a:r>
              <a:rPr lang="nl-NL" sz="1900" dirty="0" err="1" smtClean="0"/>
              <a:t>Unterrichtsbesuche</a:t>
            </a:r>
            <a:r>
              <a:rPr lang="nl-NL" sz="1900" dirty="0" smtClean="0"/>
              <a:t> </a:t>
            </a:r>
            <a:r>
              <a:rPr lang="nl-NL" sz="1900" dirty="0" err="1" smtClean="0"/>
              <a:t>mit</a:t>
            </a:r>
            <a:r>
              <a:rPr lang="nl-NL" sz="1900" dirty="0" smtClean="0"/>
              <a:t> </a:t>
            </a:r>
            <a:r>
              <a:rPr lang="nl-NL" sz="1900" dirty="0" err="1" smtClean="0"/>
              <a:t>kurzgefasster</a:t>
            </a:r>
            <a:r>
              <a:rPr lang="nl-NL" sz="1900" dirty="0" smtClean="0"/>
              <a:t> </a:t>
            </a:r>
            <a:r>
              <a:rPr lang="nl-NL" sz="1900" dirty="0" err="1" smtClean="0"/>
              <a:t>schriftl</a:t>
            </a:r>
            <a:r>
              <a:rPr lang="nl-NL" sz="1900" dirty="0" smtClean="0"/>
              <a:t>. </a:t>
            </a:r>
            <a:r>
              <a:rPr lang="nl-NL" sz="1900" dirty="0" err="1" smtClean="0"/>
              <a:t>Planung</a:t>
            </a:r>
            <a:r>
              <a:rPr lang="nl-NL" sz="1900" dirty="0" smtClean="0"/>
              <a:t> </a:t>
            </a:r>
          </a:p>
          <a:p>
            <a:pPr marL="365760" lvl="1" indent="0" algn="just">
              <a:buNone/>
            </a:pPr>
            <a:r>
              <a:rPr lang="nl-NL" sz="1900" dirty="0"/>
              <a:t>	</a:t>
            </a:r>
            <a:r>
              <a:rPr lang="nl-NL" sz="1900" dirty="0" smtClean="0"/>
              <a:t>(je 5 pro </a:t>
            </a:r>
            <a:r>
              <a:rPr lang="nl-NL" sz="1900" dirty="0" err="1" smtClean="0"/>
              <a:t>Unterrichtsfach</a:t>
            </a:r>
            <a:r>
              <a:rPr lang="nl-NL" sz="1900" dirty="0" smtClean="0"/>
              <a:t>)</a:t>
            </a:r>
          </a:p>
          <a:p>
            <a:pPr lvl="1" algn="just">
              <a:buFont typeface="Arial"/>
              <a:buChar char="•"/>
            </a:pPr>
            <a:r>
              <a:rPr lang="nl-NL" sz="1900" dirty="0" err="1" smtClean="0"/>
              <a:t>Personenorientierte</a:t>
            </a:r>
            <a:r>
              <a:rPr lang="nl-NL" sz="1900" dirty="0" smtClean="0"/>
              <a:t> </a:t>
            </a:r>
            <a:r>
              <a:rPr lang="nl-NL" sz="1900" dirty="0" err="1" smtClean="0"/>
              <a:t>Beratung</a:t>
            </a:r>
            <a:r>
              <a:rPr lang="nl-NL" sz="1900" dirty="0" smtClean="0"/>
              <a:t> (</a:t>
            </a:r>
            <a:r>
              <a:rPr lang="nl-NL" sz="1900" dirty="0" err="1" smtClean="0"/>
              <a:t>Coachingelemente</a:t>
            </a:r>
            <a:r>
              <a:rPr lang="nl-NL" sz="1900" dirty="0" smtClean="0"/>
              <a:t>) </a:t>
            </a:r>
            <a:r>
              <a:rPr lang="nl-NL" sz="1900" dirty="0" err="1" smtClean="0"/>
              <a:t>durch</a:t>
            </a:r>
            <a:r>
              <a:rPr lang="nl-NL" sz="1900" dirty="0" smtClean="0"/>
              <a:t> die </a:t>
            </a:r>
            <a:r>
              <a:rPr lang="nl-NL" sz="1900" dirty="0" err="1" smtClean="0"/>
              <a:t>Kernseminarleitungen</a:t>
            </a:r>
            <a:r>
              <a:rPr lang="nl-NL" sz="1900" dirty="0"/>
              <a:t> </a:t>
            </a:r>
            <a:r>
              <a:rPr lang="nl-NL" sz="1900" dirty="0" err="1" smtClean="0"/>
              <a:t>und</a:t>
            </a:r>
            <a:r>
              <a:rPr lang="nl-NL" sz="1900" dirty="0" smtClean="0"/>
              <a:t> </a:t>
            </a:r>
            <a:r>
              <a:rPr lang="nl-NL" sz="1900" dirty="0" err="1" smtClean="0"/>
              <a:t>Unterrichtsbesuche</a:t>
            </a:r>
            <a:r>
              <a:rPr lang="nl-NL" sz="1900" dirty="0" smtClean="0"/>
              <a:t> </a:t>
            </a:r>
          </a:p>
          <a:p>
            <a:pPr lvl="1" algn="just">
              <a:buFont typeface="Arial"/>
              <a:buChar char="•"/>
            </a:pPr>
            <a:endParaRPr lang="nl-NL" sz="1900" dirty="0" smtClean="0"/>
          </a:p>
          <a:p>
            <a:pPr algn="just">
              <a:buFont typeface="Wingdings" charset="2"/>
              <a:buChar char="Ø"/>
            </a:pPr>
            <a:r>
              <a:rPr lang="nl-NL" sz="2100" b="1" dirty="0" err="1" smtClean="0"/>
              <a:t>Ausbildungsschule</a:t>
            </a:r>
            <a:r>
              <a:rPr lang="nl-NL" sz="2100" b="1" dirty="0" smtClean="0"/>
              <a:t>: </a:t>
            </a:r>
          </a:p>
          <a:p>
            <a:pPr lvl="1" algn="just">
              <a:buFont typeface="Arial"/>
              <a:buChar char="•"/>
            </a:pPr>
            <a:r>
              <a:rPr lang="nl-NL" sz="2100" dirty="0" smtClean="0"/>
              <a:t>14 </a:t>
            </a:r>
            <a:r>
              <a:rPr lang="nl-NL" sz="2100" dirty="0" err="1"/>
              <a:t>Wochenstunden</a:t>
            </a:r>
            <a:r>
              <a:rPr lang="nl-NL" sz="2100" dirty="0"/>
              <a:t> in beiden </a:t>
            </a:r>
            <a:r>
              <a:rPr lang="nl-NL" sz="2100" dirty="0" err="1"/>
              <a:t>Fächern</a:t>
            </a:r>
            <a:r>
              <a:rPr lang="nl-NL" sz="2100" dirty="0"/>
              <a:t>,</a:t>
            </a:r>
          </a:p>
          <a:p>
            <a:pPr lvl="1" algn="just">
              <a:buFont typeface="Arial"/>
              <a:buChar char="•"/>
            </a:pPr>
            <a:r>
              <a:rPr lang="nl-NL" sz="2100" dirty="0" err="1" smtClean="0"/>
              <a:t>davon</a:t>
            </a:r>
            <a:r>
              <a:rPr lang="nl-NL" sz="2100" dirty="0" smtClean="0"/>
              <a:t> </a:t>
            </a:r>
            <a:r>
              <a:rPr lang="nl-NL" sz="2100" dirty="0" err="1" smtClean="0"/>
              <a:t>durchschnittlich</a:t>
            </a:r>
            <a:r>
              <a:rPr lang="nl-NL" sz="2100" dirty="0" smtClean="0"/>
              <a:t> 9 </a:t>
            </a:r>
            <a:r>
              <a:rPr lang="nl-NL" sz="2100" dirty="0" err="1" smtClean="0"/>
              <a:t>Wochenstunden</a:t>
            </a:r>
            <a:r>
              <a:rPr lang="nl-NL" sz="2100" dirty="0" smtClean="0"/>
              <a:t> </a:t>
            </a:r>
            <a:r>
              <a:rPr lang="nl-NL" sz="2100" dirty="0" err="1" smtClean="0"/>
              <a:t>selbstständiger</a:t>
            </a:r>
            <a:r>
              <a:rPr lang="nl-NL" sz="2100" dirty="0" smtClean="0"/>
              <a:t> </a:t>
            </a:r>
            <a:r>
              <a:rPr lang="nl-NL" sz="2100" dirty="0" err="1" smtClean="0"/>
              <a:t>Unterricht</a:t>
            </a:r>
            <a:r>
              <a:rPr lang="nl-NL" sz="2100" dirty="0" smtClean="0"/>
              <a:t> – </a:t>
            </a:r>
            <a:r>
              <a:rPr lang="nl-NL" sz="2100" dirty="0" err="1" smtClean="0"/>
              <a:t>insgesamt</a:t>
            </a:r>
            <a:r>
              <a:rPr lang="nl-NL" sz="2100" dirty="0"/>
              <a:t> </a:t>
            </a:r>
            <a:r>
              <a:rPr lang="nl-NL" sz="2100" dirty="0" smtClean="0"/>
              <a:t>18 </a:t>
            </a:r>
            <a:r>
              <a:rPr lang="nl-NL" sz="2100" dirty="0" err="1" smtClean="0"/>
              <a:t>Wochenstunden</a:t>
            </a:r>
            <a:r>
              <a:rPr lang="nl-NL" sz="2100" dirty="0" smtClean="0"/>
              <a:t> (2 </a:t>
            </a:r>
            <a:r>
              <a:rPr lang="nl-NL" sz="2100" dirty="0" err="1" smtClean="0"/>
              <a:t>Schulhalbjahre</a:t>
            </a:r>
            <a:r>
              <a:rPr lang="nl-NL" sz="2100" dirty="0" smtClean="0"/>
              <a:t>)</a:t>
            </a:r>
          </a:p>
          <a:p>
            <a:pPr lvl="1" algn="just">
              <a:buFont typeface="Arial"/>
              <a:buChar char="•"/>
            </a:pPr>
            <a:r>
              <a:rPr lang="nl-NL" sz="2100" dirty="0" err="1" smtClean="0"/>
              <a:t>Ausbildungsbeauftragter</a:t>
            </a:r>
            <a:r>
              <a:rPr lang="nl-NL" sz="2100" dirty="0" smtClean="0"/>
              <a:t> </a:t>
            </a:r>
            <a:r>
              <a:rPr lang="nl-NL" sz="2100" dirty="0" err="1" smtClean="0"/>
              <a:t>zur</a:t>
            </a:r>
            <a:r>
              <a:rPr lang="nl-NL" sz="2100" dirty="0" smtClean="0"/>
              <a:t> </a:t>
            </a:r>
            <a:r>
              <a:rPr lang="nl-NL" sz="2100" dirty="0" err="1" smtClean="0"/>
              <a:t>Unterstützung</a:t>
            </a:r>
            <a:r>
              <a:rPr lang="nl-NL" sz="2100" dirty="0" smtClean="0"/>
              <a:t> </a:t>
            </a:r>
            <a:r>
              <a:rPr lang="nl-NL" sz="2100" dirty="0" err="1" smtClean="0"/>
              <a:t>und</a:t>
            </a:r>
            <a:r>
              <a:rPr lang="nl-NL" sz="2100" dirty="0" smtClean="0"/>
              <a:t> </a:t>
            </a:r>
            <a:r>
              <a:rPr lang="nl-NL" sz="2100" dirty="0" err="1" smtClean="0"/>
              <a:t>Beratung</a:t>
            </a:r>
            <a:endParaRPr lang="nl-NL" sz="2100" dirty="0" smtClean="0"/>
          </a:p>
          <a:p>
            <a:pPr lvl="1" algn="just">
              <a:buFont typeface="Arial"/>
              <a:buChar char="•"/>
            </a:pPr>
            <a:r>
              <a:rPr lang="nl-NL" sz="2100" dirty="0" err="1" smtClean="0"/>
              <a:t>Ausbildungsprogramm</a:t>
            </a:r>
            <a:r>
              <a:rPr lang="nl-NL" sz="2100" dirty="0" smtClean="0"/>
              <a:t> der </a:t>
            </a:r>
            <a:r>
              <a:rPr lang="nl-NL" sz="2100" dirty="0" err="1" smtClean="0"/>
              <a:t>Schule</a:t>
            </a:r>
            <a:r>
              <a:rPr lang="nl-NL" sz="21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31878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3289" y="5027083"/>
            <a:ext cx="6512511" cy="488084"/>
          </a:xfrm>
        </p:spPr>
        <p:txBody>
          <a:bodyPr/>
          <a:lstStyle/>
          <a:p>
            <a:r>
              <a:rPr lang="nl-NL" sz="1600" dirty="0"/>
              <a:t>NRW – </a:t>
            </a:r>
            <a:r>
              <a:rPr lang="nl-NL" sz="1600" dirty="0" err="1"/>
              <a:t>Referendariat</a:t>
            </a:r>
            <a:r>
              <a:rPr lang="nl-NL" sz="1600" dirty="0"/>
              <a:t> </a:t>
            </a:r>
            <a:r>
              <a:rPr lang="nl-NL" sz="1600" dirty="0" err="1"/>
              <a:t>im</a:t>
            </a:r>
            <a:r>
              <a:rPr lang="nl-NL" sz="1600" dirty="0"/>
              <a:t> </a:t>
            </a:r>
            <a:r>
              <a:rPr lang="nl-NL" sz="1600" dirty="0" err="1"/>
              <a:t>Fach</a:t>
            </a:r>
            <a:r>
              <a:rPr lang="nl-NL" sz="1600" dirty="0"/>
              <a:t> </a:t>
            </a:r>
            <a:r>
              <a:rPr lang="nl-NL" sz="1600" dirty="0" err="1"/>
              <a:t>Niederländisch</a:t>
            </a:r>
            <a:r>
              <a:rPr lang="nl-NL" sz="1600" dirty="0"/>
              <a:t> </a:t>
            </a:r>
            <a:br>
              <a:rPr lang="nl-NL" sz="1600" dirty="0"/>
            </a:br>
            <a:r>
              <a:rPr lang="nl-NL" sz="1600" dirty="0"/>
              <a:t> </a:t>
            </a:r>
            <a:r>
              <a:rPr lang="nl-NL" sz="1600" dirty="0" err="1"/>
              <a:t>ZfsL</a:t>
            </a:r>
            <a:r>
              <a:rPr lang="nl-NL" sz="1600" dirty="0"/>
              <a:t> </a:t>
            </a:r>
            <a:r>
              <a:rPr lang="nl-NL" sz="1600" dirty="0" err="1"/>
              <a:t>Kleve</a:t>
            </a:r>
            <a:r>
              <a:rPr lang="nl-NL" sz="1600" dirty="0"/>
              <a:t>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920749" y="486833"/>
            <a:ext cx="7101417" cy="4413249"/>
          </a:xfrm>
        </p:spPr>
        <p:txBody>
          <a:bodyPr>
            <a:normAutofit fontScale="85000" lnSpcReduction="10000"/>
          </a:bodyPr>
          <a:lstStyle/>
          <a:p>
            <a:r>
              <a:rPr lang="nl-NL" sz="2400" b="1" u="sng" dirty="0" err="1" smtClean="0"/>
              <a:t>Grundlage</a:t>
            </a:r>
            <a:r>
              <a:rPr lang="nl-NL" sz="2400" b="1" u="sng" dirty="0" smtClean="0"/>
              <a:t> der </a:t>
            </a:r>
            <a:r>
              <a:rPr lang="nl-NL" sz="2400" b="1" u="sng" dirty="0" err="1" smtClean="0"/>
              <a:t>Ausbildung</a:t>
            </a:r>
            <a:r>
              <a:rPr lang="nl-NL" sz="2400" b="1" u="sng" dirty="0" smtClean="0"/>
              <a:t> - das Kerncurriculum </a:t>
            </a:r>
          </a:p>
          <a:p>
            <a:pPr marL="45720" indent="0">
              <a:buNone/>
            </a:pPr>
            <a:endParaRPr lang="nl-NL" sz="1000" dirty="0" smtClean="0"/>
          </a:p>
          <a:p>
            <a:pPr algn="just">
              <a:buFont typeface="Wingdings" charset="2"/>
              <a:buChar char="Ø"/>
            </a:pPr>
            <a:r>
              <a:rPr lang="en-US" sz="1900" dirty="0" smtClean="0"/>
              <a:t>Der </a:t>
            </a:r>
            <a:r>
              <a:rPr lang="en-US" sz="1900" dirty="0" err="1"/>
              <a:t>Erziehungs</a:t>
            </a:r>
            <a:r>
              <a:rPr lang="en-US" sz="1900" dirty="0"/>
              <a:t>- und </a:t>
            </a:r>
            <a:r>
              <a:rPr lang="en-US" sz="1900" dirty="0" err="1"/>
              <a:t>Bildungsauftrag</a:t>
            </a:r>
            <a:r>
              <a:rPr lang="en-US" sz="1900" dirty="0"/>
              <a:t> von </a:t>
            </a:r>
            <a:r>
              <a:rPr lang="en-US" sz="1900" dirty="0" err="1"/>
              <a:t>Schule</a:t>
            </a:r>
            <a:r>
              <a:rPr lang="en-US" sz="1900" dirty="0"/>
              <a:t> </a:t>
            </a:r>
            <a:r>
              <a:rPr lang="en-US" sz="1900" dirty="0" err="1"/>
              <a:t>konkretisiert</a:t>
            </a:r>
            <a:r>
              <a:rPr lang="en-US" sz="1900" dirty="0"/>
              <a:t> </a:t>
            </a:r>
            <a:r>
              <a:rPr lang="en-US" sz="1900" dirty="0" err="1"/>
              <a:t>sich</a:t>
            </a:r>
            <a:r>
              <a:rPr lang="en-US" sz="1900" dirty="0"/>
              <a:t> in </a:t>
            </a:r>
            <a:r>
              <a:rPr lang="en-US" sz="1900" dirty="0" err="1"/>
              <a:t>typischen</a:t>
            </a:r>
            <a:r>
              <a:rPr lang="en-US" sz="1900" dirty="0"/>
              <a:t>, den </a:t>
            </a:r>
            <a:r>
              <a:rPr lang="en-US" sz="1900" dirty="0" err="1"/>
              <a:t>Lehrerberuf</a:t>
            </a:r>
            <a:r>
              <a:rPr lang="en-US" sz="1900" dirty="0"/>
              <a:t> </a:t>
            </a:r>
            <a:r>
              <a:rPr lang="en-US" sz="1900" dirty="0" err="1" smtClean="0"/>
              <a:t>kennzeichnenden</a:t>
            </a:r>
            <a:r>
              <a:rPr lang="en-US" sz="1900" dirty="0" smtClean="0"/>
              <a:t> </a:t>
            </a:r>
            <a:r>
              <a:rPr lang="en-US" sz="1900" dirty="0" err="1"/>
              <a:t>Handlungsfeldern</a:t>
            </a:r>
            <a:r>
              <a:rPr lang="en-US" sz="1900" dirty="0" smtClean="0"/>
              <a:t>:</a:t>
            </a:r>
          </a:p>
          <a:p>
            <a:pPr marL="822960" lvl="1" indent="-457200" algn="just">
              <a:buFont typeface="+mj-lt"/>
              <a:buAutoNum type="arabicPeriod"/>
            </a:pPr>
            <a:endParaRPr lang="en-US" sz="900" dirty="0" smtClean="0"/>
          </a:p>
          <a:p>
            <a:pPr marL="822960" lvl="1" indent="-457200" algn="just">
              <a:buFont typeface="+mj-lt"/>
              <a:buAutoNum type="arabicPeriod"/>
            </a:pPr>
            <a:endParaRPr lang="en-US" sz="900" dirty="0" smtClean="0"/>
          </a:p>
          <a:p>
            <a:pPr marL="822960" lvl="1" indent="-457200" algn="just">
              <a:buFont typeface="+mj-lt"/>
              <a:buAutoNum type="arabicPeriod"/>
            </a:pPr>
            <a:r>
              <a:rPr lang="en-US" dirty="0" err="1" smtClean="0">
                <a:latin typeface="+mj-lt"/>
              </a:rPr>
              <a:t>Unterricht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>
                <a:latin typeface="+mj-lt"/>
              </a:rPr>
              <a:t>gestalten</a:t>
            </a:r>
            <a:r>
              <a:rPr lang="en-US" dirty="0">
                <a:latin typeface="+mj-lt"/>
              </a:rPr>
              <a:t> und </a:t>
            </a:r>
            <a:r>
              <a:rPr lang="en-US" dirty="0" err="1">
                <a:latin typeface="+mj-lt"/>
              </a:rPr>
              <a:t>Lernprozesse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nachhaltig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anlegen</a:t>
            </a:r>
            <a:r>
              <a:rPr lang="en-US" dirty="0">
                <a:latin typeface="+mj-lt"/>
              </a:rPr>
              <a:t> </a:t>
            </a:r>
            <a:endParaRPr lang="nl-NL" dirty="0">
              <a:latin typeface="+mj-lt"/>
            </a:endParaRPr>
          </a:p>
          <a:p>
            <a:pPr marL="822960" lvl="1" indent="-457200" algn="just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Den </a:t>
            </a:r>
            <a:r>
              <a:rPr lang="en-US" dirty="0" err="1">
                <a:latin typeface="+mj-lt"/>
              </a:rPr>
              <a:t>Erziehungsauftrag</a:t>
            </a:r>
            <a:r>
              <a:rPr lang="en-US" dirty="0">
                <a:latin typeface="+mj-lt"/>
              </a:rPr>
              <a:t> in </a:t>
            </a:r>
            <a:r>
              <a:rPr lang="en-US" dirty="0" err="1">
                <a:latin typeface="+mj-lt"/>
              </a:rPr>
              <a:t>Schule</a:t>
            </a:r>
            <a:r>
              <a:rPr lang="en-US" dirty="0">
                <a:latin typeface="+mj-lt"/>
              </a:rPr>
              <a:t> und </a:t>
            </a:r>
            <a:r>
              <a:rPr lang="en-US" dirty="0" err="1">
                <a:latin typeface="+mj-lt"/>
              </a:rPr>
              <a:t>Unterricht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wahrnehmen</a:t>
            </a:r>
            <a:r>
              <a:rPr lang="en-US" dirty="0">
                <a:latin typeface="+mj-lt"/>
              </a:rPr>
              <a:t> </a:t>
            </a:r>
            <a:endParaRPr lang="nl-NL" dirty="0">
              <a:latin typeface="+mj-lt"/>
            </a:endParaRPr>
          </a:p>
          <a:p>
            <a:pPr marL="822960" lvl="1" indent="-457200" algn="just">
              <a:buFont typeface="+mj-lt"/>
              <a:buAutoNum type="arabicPeriod"/>
            </a:pPr>
            <a:r>
              <a:rPr lang="en-US" dirty="0" err="1" smtClean="0">
                <a:latin typeface="+mj-lt"/>
              </a:rPr>
              <a:t>Leistungen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>
                <a:latin typeface="+mj-lt"/>
              </a:rPr>
              <a:t>herausfordern</a:t>
            </a:r>
            <a:r>
              <a:rPr lang="en-US" dirty="0">
                <a:latin typeface="+mj-lt"/>
              </a:rPr>
              <a:t>, </a:t>
            </a:r>
            <a:r>
              <a:rPr lang="en-US" dirty="0" err="1">
                <a:latin typeface="+mj-lt"/>
              </a:rPr>
              <a:t>erfassen</a:t>
            </a:r>
            <a:r>
              <a:rPr lang="en-US" dirty="0">
                <a:latin typeface="+mj-lt"/>
              </a:rPr>
              <a:t>, </a:t>
            </a:r>
            <a:r>
              <a:rPr lang="en-US" dirty="0" err="1">
                <a:latin typeface="+mj-lt"/>
              </a:rPr>
              <a:t>rückmelden</a:t>
            </a:r>
            <a:r>
              <a:rPr lang="en-US" dirty="0">
                <a:latin typeface="+mj-lt"/>
              </a:rPr>
              <a:t>, </a:t>
            </a:r>
            <a:r>
              <a:rPr lang="en-US" dirty="0" err="1">
                <a:latin typeface="+mj-lt"/>
              </a:rPr>
              <a:t>dokumentieren</a:t>
            </a:r>
            <a:r>
              <a:rPr lang="en-US" dirty="0">
                <a:latin typeface="+mj-lt"/>
              </a:rPr>
              <a:t> und </a:t>
            </a:r>
            <a:r>
              <a:rPr lang="en-US" dirty="0" err="1">
                <a:latin typeface="+mj-lt"/>
              </a:rPr>
              <a:t>beurteilen</a:t>
            </a:r>
            <a:r>
              <a:rPr lang="en-US" dirty="0">
                <a:latin typeface="+mj-lt"/>
              </a:rPr>
              <a:t> </a:t>
            </a:r>
            <a:endParaRPr lang="nl-NL" dirty="0">
              <a:latin typeface="+mj-lt"/>
            </a:endParaRPr>
          </a:p>
          <a:p>
            <a:pPr marL="822960" lvl="1" indent="-457200" algn="just">
              <a:buFont typeface="+mj-lt"/>
              <a:buAutoNum type="arabicPeriod"/>
            </a:pPr>
            <a:r>
              <a:rPr lang="en-US" dirty="0" err="1" smtClean="0">
                <a:latin typeface="+mj-lt"/>
              </a:rPr>
              <a:t>Schülerinnen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und </a:t>
            </a:r>
            <a:r>
              <a:rPr lang="en-US" dirty="0" err="1">
                <a:latin typeface="+mj-lt"/>
              </a:rPr>
              <a:t>Schüler</a:t>
            </a:r>
            <a:r>
              <a:rPr lang="en-US" dirty="0">
                <a:latin typeface="+mj-lt"/>
              </a:rPr>
              <a:t> und </a:t>
            </a:r>
            <a:r>
              <a:rPr lang="en-US" dirty="0" err="1">
                <a:latin typeface="+mj-lt"/>
              </a:rPr>
              <a:t>Eltern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beraten</a:t>
            </a:r>
            <a:r>
              <a:rPr lang="en-US" dirty="0">
                <a:latin typeface="+mj-lt"/>
              </a:rPr>
              <a:t> </a:t>
            </a:r>
            <a:endParaRPr lang="nl-NL" dirty="0">
              <a:latin typeface="+mj-lt"/>
            </a:endParaRPr>
          </a:p>
          <a:p>
            <a:pPr marL="822960" lvl="1" indent="-457200" algn="just">
              <a:buFont typeface="+mj-lt"/>
              <a:buAutoNum type="arabicPeriod"/>
            </a:pPr>
            <a:r>
              <a:rPr lang="en-US" dirty="0" err="1" smtClean="0">
                <a:latin typeface="+mj-lt"/>
              </a:rPr>
              <a:t>Vielfalt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>
                <a:latin typeface="+mj-lt"/>
              </a:rPr>
              <a:t>als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Herausforderung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annehmen</a:t>
            </a:r>
            <a:r>
              <a:rPr lang="en-US" dirty="0">
                <a:latin typeface="+mj-lt"/>
              </a:rPr>
              <a:t> und </a:t>
            </a:r>
            <a:r>
              <a:rPr lang="en-US" dirty="0" err="1">
                <a:latin typeface="+mj-lt"/>
              </a:rPr>
              <a:t>Chancen</a:t>
            </a:r>
            <a:r>
              <a:rPr lang="en-US" dirty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nutzen</a:t>
            </a:r>
            <a:r>
              <a:rPr lang="en-US" dirty="0" smtClean="0">
                <a:latin typeface="+mj-lt"/>
              </a:rPr>
              <a:t> </a:t>
            </a:r>
            <a:endParaRPr lang="nl-NL" dirty="0">
              <a:latin typeface="+mj-lt"/>
            </a:endParaRPr>
          </a:p>
          <a:p>
            <a:pPr marL="822960" lvl="1" indent="-457200" algn="just">
              <a:buFont typeface="+mj-lt"/>
              <a:buAutoNum type="arabicPeriod"/>
            </a:pPr>
            <a:r>
              <a:rPr lang="en-US" dirty="0" err="1" smtClean="0">
                <a:latin typeface="+mj-lt"/>
              </a:rPr>
              <a:t>Im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System </a:t>
            </a:r>
            <a:r>
              <a:rPr lang="en-US" dirty="0" err="1">
                <a:latin typeface="+mj-lt"/>
              </a:rPr>
              <a:t>Schule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mit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allen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Beteiligten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entwicklungsorientiert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zusammenarbeiten</a:t>
            </a:r>
            <a:r>
              <a:rPr lang="en-US" dirty="0">
                <a:latin typeface="+mj-lt"/>
              </a:rPr>
              <a:t>. </a:t>
            </a:r>
            <a:endParaRPr lang="nl-NL" dirty="0">
              <a:latin typeface="+mj-lt"/>
            </a:endParaRP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42090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3289" y="5334000"/>
            <a:ext cx="6512511" cy="666750"/>
          </a:xfrm>
        </p:spPr>
        <p:txBody>
          <a:bodyPr/>
          <a:lstStyle/>
          <a:p>
            <a:r>
              <a:rPr lang="nl-NL" sz="1600" dirty="0"/>
              <a:t>NRW – </a:t>
            </a:r>
            <a:r>
              <a:rPr lang="nl-NL" sz="1600" dirty="0" err="1"/>
              <a:t>Referendariat</a:t>
            </a:r>
            <a:r>
              <a:rPr lang="nl-NL" sz="1600" dirty="0"/>
              <a:t> </a:t>
            </a:r>
            <a:r>
              <a:rPr lang="nl-NL" sz="1600" dirty="0" err="1"/>
              <a:t>im</a:t>
            </a:r>
            <a:r>
              <a:rPr lang="nl-NL" sz="1600" dirty="0"/>
              <a:t> </a:t>
            </a:r>
            <a:r>
              <a:rPr lang="nl-NL" sz="1600" dirty="0" err="1"/>
              <a:t>Fach</a:t>
            </a:r>
            <a:r>
              <a:rPr lang="nl-NL" sz="1600" dirty="0"/>
              <a:t> </a:t>
            </a:r>
            <a:r>
              <a:rPr lang="nl-NL" sz="1600" dirty="0" err="1"/>
              <a:t>Niederländisch</a:t>
            </a:r>
            <a:r>
              <a:rPr lang="nl-NL" sz="1600" dirty="0"/>
              <a:t> </a:t>
            </a:r>
            <a:br>
              <a:rPr lang="nl-NL" sz="1600" dirty="0"/>
            </a:br>
            <a:r>
              <a:rPr lang="nl-NL" sz="1600" dirty="0"/>
              <a:t> </a:t>
            </a:r>
            <a:r>
              <a:rPr lang="nl-NL" sz="1600" dirty="0" err="1"/>
              <a:t>ZfsL</a:t>
            </a:r>
            <a:r>
              <a:rPr lang="nl-NL" sz="1600" dirty="0"/>
              <a:t> </a:t>
            </a:r>
            <a:r>
              <a:rPr lang="nl-NL" sz="1600" dirty="0" err="1"/>
              <a:t>Kleve</a:t>
            </a:r>
            <a:r>
              <a:rPr lang="nl-NL" sz="1600" dirty="0"/>
              <a:t>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1143000" y="731519"/>
            <a:ext cx="7162800" cy="4464898"/>
          </a:xfrm>
        </p:spPr>
        <p:txBody>
          <a:bodyPr>
            <a:normAutofit fontScale="85000" lnSpcReduction="20000"/>
          </a:bodyPr>
          <a:lstStyle/>
          <a:p>
            <a:r>
              <a:rPr lang="nl-NL" sz="2400" b="1" dirty="0" err="1"/>
              <a:t>Unterricht</a:t>
            </a:r>
            <a:r>
              <a:rPr lang="nl-NL" sz="2400" b="1" dirty="0"/>
              <a:t> gestalten </a:t>
            </a:r>
            <a:r>
              <a:rPr lang="nl-NL" sz="2400" b="1" dirty="0" err="1"/>
              <a:t>und</a:t>
            </a:r>
            <a:r>
              <a:rPr lang="nl-NL" sz="2400" b="1" dirty="0"/>
              <a:t> </a:t>
            </a:r>
            <a:r>
              <a:rPr lang="nl-NL" sz="2400" b="1" dirty="0" err="1"/>
              <a:t>Lernprozesse</a:t>
            </a:r>
            <a:r>
              <a:rPr lang="nl-NL" sz="2400" b="1" dirty="0"/>
              <a:t> </a:t>
            </a:r>
            <a:r>
              <a:rPr lang="nl-NL" sz="2400" b="1" dirty="0" err="1"/>
              <a:t>nachhaltig</a:t>
            </a:r>
            <a:r>
              <a:rPr lang="nl-NL" sz="2400" b="1" dirty="0"/>
              <a:t> </a:t>
            </a:r>
            <a:r>
              <a:rPr lang="nl-NL" sz="2400" b="1" dirty="0" err="1" smtClean="0"/>
              <a:t>anlegen</a:t>
            </a:r>
            <a:endParaRPr lang="nl-NL" sz="2400" b="1" dirty="0" smtClean="0"/>
          </a:p>
          <a:p>
            <a:pPr marL="45720" indent="0">
              <a:buNone/>
            </a:pPr>
            <a:r>
              <a:rPr lang="nl-NL" sz="2400" dirty="0"/>
              <a:t> </a:t>
            </a:r>
            <a:r>
              <a:rPr lang="nl-NL" sz="2400" dirty="0" smtClean="0"/>
              <a:t>  </a:t>
            </a:r>
            <a:r>
              <a:rPr lang="nl-NL" sz="2400" b="1" dirty="0" smtClean="0"/>
              <a:t>(= </a:t>
            </a:r>
            <a:r>
              <a:rPr lang="nl-NL" sz="2400" b="1" dirty="0" err="1" smtClean="0"/>
              <a:t>Handlungsfeld</a:t>
            </a:r>
            <a:r>
              <a:rPr lang="nl-NL" sz="2400" b="1" dirty="0" smtClean="0"/>
              <a:t> 1) </a:t>
            </a:r>
          </a:p>
          <a:p>
            <a:pPr marL="45720" indent="0">
              <a:buNone/>
            </a:pPr>
            <a:endParaRPr lang="nl-NL" sz="1000" dirty="0"/>
          </a:p>
          <a:p>
            <a:pPr lvl="0" algn="just">
              <a:buFont typeface="Wingdings" charset="2"/>
              <a:buChar char="ü"/>
            </a:pPr>
            <a:r>
              <a:rPr lang="nl-NL" dirty="0" err="1" smtClean="0"/>
              <a:t>Merkmale</a:t>
            </a:r>
            <a:r>
              <a:rPr lang="nl-NL" dirty="0" smtClean="0"/>
              <a:t> </a:t>
            </a:r>
            <a:r>
              <a:rPr lang="nl-NL" dirty="0" err="1"/>
              <a:t>guten</a:t>
            </a:r>
            <a:r>
              <a:rPr lang="nl-NL" dirty="0"/>
              <a:t> </a:t>
            </a:r>
            <a:r>
              <a:rPr lang="nl-NL" dirty="0" err="1" smtClean="0"/>
              <a:t>Fremdsprachenunterrichts</a:t>
            </a:r>
            <a:endParaRPr lang="nl-NL" dirty="0"/>
          </a:p>
          <a:p>
            <a:pPr lvl="0" algn="just">
              <a:buFont typeface="Wingdings" charset="2"/>
              <a:buChar char="ü"/>
            </a:pPr>
            <a:r>
              <a:rPr lang="nl-NL" dirty="0" err="1" smtClean="0"/>
              <a:t>Planung</a:t>
            </a:r>
            <a:r>
              <a:rPr lang="nl-NL" dirty="0" smtClean="0"/>
              <a:t> </a:t>
            </a:r>
            <a:r>
              <a:rPr lang="nl-NL" dirty="0" err="1"/>
              <a:t>von</a:t>
            </a:r>
            <a:r>
              <a:rPr lang="nl-NL" dirty="0"/>
              <a:t> </a:t>
            </a:r>
            <a:r>
              <a:rPr lang="nl-NL" dirty="0" err="1"/>
              <a:t>Niederländisch-Stunden</a:t>
            </a:r>
            <a:r>
              <a:rPr lang="nl-NL" dirty="0"/>
              <a:t>: </a:t>
            </a:r>
            <a:r>
              <a:rPr lang="nl-NL" dirty="0" err="1"/>
              <a:t>Schwerpunktsetzung</a:t>
            </a:r>
            <a:r>
              <a:rPr lang="nl-NL" dirty="0"/>
              <a:t>, </a:t>
            </a:r>
            <a:r>
              <a:rPr lang="nl-NL" dirty="0" smtClean="0"/>
              <a:t>                     </a:t>
            </a:r>
            <a:r>
              <a:rPr lang="nl-NL" dirty="0" err="1" smtClean="0"/>
              <a:t>Lernziele</a:t>
            </a:r>
            <a:r>
              <a:rPr lang="nl-NL" dirty="0"/>
              <a:t>, </a:t>
            </a:r>
            <a:r>
              <a:rPr lang="nl-NL" dirty="0" err="1"/>
              <a:t>Phasierung</a:t>
            </a:r>
            <a:r>
              <a:rPr lang="nl-NL" dirty="0"/>
              <a:t>, etc.</a:t>
            </a:r>
          </a:p>
          <a:p>
            <a:pPr lvl="0" algn="just">
              <a:buFont typeface="Wingdings" charset="2"/>
              <a:buChar char="ü"/>
            </a:pPr>
            <a:r>
              <a:rPr lang="nl-NL" dirty="0" smtClean="0"/>
              <a:t>der </a:t>
            </a:r>
            <a:r>
              <a:rPr lang="nl-NL" dirty="0" err="1"/>
              <a:t>schriftliche</a:t>
            </a:r>
            <a:r>
              <a:rPr lang="nl-NL" dirty="0"/>
              <a:t> </a:t>
            </a:r>
            <a:r>
              <a:rPr lang="nl-NL" dirty="0" err="1"/>
              <a:t>Stundenentwurf</a:t>
            </a:r>
            <a:endParaRPr lang="nl-NL" dirty="0"/>
          </a:p>
          <a:p>
            <a:pPr lvl="0" algn="just">
              <a:buFont typeface="Wingdings" charset="2"/>
              <a:buChar char="ü"/>
            </a:pPr>
            <a:r>
              <a:rPr lang="nl-NL" dirty="0" err="1"/>
              <a:t>Unterrichten</a:t>
            </a:r>
            <a:r>
              <a:rPr lang="nl-NL" dirty="0"/>
              <a:t> </a:t>
            </a:r>
            <a:r>
              <a:rPr lang="nl-NL" dirty="0" err="1"/>
              <a:t>mit</a:t>
            </a:r>
            <a:r>
              <a:rPr lang="nl-NL" dirty="0"/>
              <a:t> </a:t>
            </a:r>
            <a:r>
              <a:rPr lang="nl-NL" dirty="0" err="1"/>
              <a:t>dem</a:t>
            </a:r>
            <a:r>
              <a:rPr lang="nl-NL" dirty="0"/>
              <a:t> </a:t>
            </a:r>
            <a:r>
              <a:rPr lang="nl-NL" dirty="0" err="1"/>
              <a:t>Lehrwerk</a:t>
            </a:r>
            <a:r>
              <a:rPr lang="nl-NL" dirty="0"/>
              <a:t>: </a:t>
            </a:r>
            <a:r>
              <a:rPr lang="nl-NL" dirty="0" err="1"/>
              <a:t>Vorgaben</a:t>
            </a:r>
            <a:r>
              <a:rPr lang="nl-NL" dirty="0"/>
              <a:t> der </a:t>
            </a:r>
            <a:r>
              <a:rPr lang="nl-NL" dirty="0" err="1"/>
              <a:t>Richtlinien</a:t>
            </a:r>
            <a:r>
              <a:rPr lang="nl-NL" dirty="0"/>
              <a:t>, des KLP, </a:t>
            </a:r>
            <a:r>
              <a:rPr lang="nl-NL" dirty="0" err="1"/>
              <a:t>Lehrwerkanalyse</a:t>
            </a:r>
            <a:r>
              <a:rPr lang="nl-NL" dirty="0"/>
              <a:t>, </a:t>
            </a:r>
            <a:r>
              <a:rPr lang="nl-NL" dirty="0" err="1"/>
              <a:t>Wortschatzarbeit</a:t>
            </a:r>
            <a:r>
              <a:rPr lang="nl-NL" dirty="0"/>
              <a:t>, </a:t>
            </a:r>
            <a:r>
              <a:rPr lang="nl-NL" dirty="0" err="1" smtClean="0"/>
              <a:t>Grammatik-unterricht</a:t>
            </a:r>
            <a:r>
              <a:rPr lang="nl-NL" dirty="0"/>
              <a:t>, </a:t>
            </a:r>
            <a:r>
              <a:rPr lang="nl-NL" dirty="0" err="1"/>
              <a:t>Umgang</a:t>
            </a:r>
            <a:r>
              <a:rPr lang="nl-NL" dirty="0"/>
              <a:t> </a:t>
            </a:r>
            <a:r>
              <a:rPr lang="nl-NL" dirty="0" err="1"/>
              <a:t>mit</a:t>
            </a:r>
            <a:r>
              <a:rPr lang="nl-NL" dirty="0"/>
              <a:t> </a:t>
            </a:r>
            <a:r>
              <a:rPr lang="nl-NL" dirty="0" err="1"/>
              <a:t>Texten</a:t>
            </a:r>
            <a:r>
              <a:rPr lang="nl-NL" dirty="0"/>
              <a:t> </a:t>
            </a:r>
            <a:r>
              <a:rPr lang="nl-NL" dirty="0" err="1"/>
              <a:t>und</a:t>
            </a:r>
            <a:r>
              <a:rPr lang="nl-NL" dirty="0"/>
              <a:t> </a:t>
            </a:r>
            <a:r>
              <a:rPr lang="nl-NL" dirty="0" err="1"/>
              <a:t>Medien</a:t>
            </a:r>
            <a:r>
              <a:rPr lang="nl-NL" dirty="0"/>
              <a:t>, </a:t>
            </a:r>
            <a:r>
              <a:rPr lang="nl-NL" dirty="0" err="1"/>
              <a:t>Hörverstehen</a:t>
            </a:r>
            <a:r>
              <a:rPr lang="nl-NL" dirty="0"/>
              <a:t>, etc.</a:t>
            </a:r>
          </a:p>
          <a:p>
            <a:pPr lvl="0" algn="just">
              <a:buFont typeface="Wingdings" charset="2"/>
              <a:buChar char="ü"/>
            </a:pPr>
            <a:r>
              <a:rPr lang="nl-NL" dirty="0" err="1"/>
              <a:t>Reihenplanung</a:t>
            </a:r>
            <a:r>
              <a:rPr lang="nl-NL" dirty="0"/>
              <a:t> </a:t>
            </a:r>
            <a:r>
              <a:rPr lang="nl-NL" dirty="0" err="1"/>
              <a:t>für</a:t>
            </a:r>
            <a:r>
              <a:rPr lang="nl-NL" dirty="0"/>
              <a:t> </a:t>
            </a:r>
            <a:r>
              <a:rPr lang="nl-NL" dirty="0" err="1"/>
              <a:t>fortgeschrittene</a:t>
            </a:r>
            <a:r>
              <a:rPr lang="nl-NL" dirty="0"/>
              <a:t> </a:t>
            </a:r>
            <a:r>
              <a:rPr lang="nl-NL" dirty="0" err="1"/>
              <a:t>Lerner</a:t>
            </a:r>
            <a:r>
              <a:rPr lang="nl-NL" dirty="0"/>
              <a:t>: </a:t>
            </a:r>
            <a:r>
              <a:rPr lang="nl-NL" dirty="0" err="1"/>
              <a:t>Sachanalyse</a:t>
            </a:r>
            <a:r>
              <a:rPr lang="nl-NL" dirty="0"/>
              <a:t>, </a:t>
            </a:r>
            <a:r>
              <a:rPr lang="nl-NL" dirty="0" err="1"/>
              <a:t>Materialsuche</a:t>
            </a:r>
            <a:r>
              <a:rPr lang="nl-NL" dirty="0"/>
              <a:t>, </a:t>
            </a:r>
            <a:r>
              <a:rPr lang="nl-NL" dirty="0" err="1"/>
              <a:t>didaktische</a:t>
            </a:r>
            <a:r>
              <a:rPr lang="nl-NL" dirty="0"/>
              <a:t> </a:t>
            </a:r>
            <a:r>
              <a:rPr lang="nl-NL" dirty="0" err="1"/>
              <a:t>Überlegungen</a:t>
            </a:r>
            <a:r>
              <a:rPr lang="nl-NL" dirty="0"/>
              <a:t>, </a:t>
            </a:r>
            <a:r>
              <a:rPr lang="nl-NL" dirty="0" err="1"/>
              <a:t>Konzepterstellung</a:t>
            </a:r>
            <a:r>
              <a:rPr lang="nl-NL" dirty="0"/>
              <a:t>, </a:t>
            </a:r>
            <a:r>
              <a:rPr lang="nl-NL" dirty="0" err="1"/>
              <a:t>konkrete</a:t>
            </a:r>
            <a:r>
              <a:rPr lang="nl-NL" dirty="0"/>
              <a:t> </a:t>
            </a:r>
            <a:r>
              <a:rPr lang="nl-NL" dirty="0" err="1"/>
              <a:t>Planungen</a:t>
            </a:r>
            <a:r>
              <a:rPr lang="nl-NL" dirty="0"/>
              <a:t>,</a:t>
            </a:r>
          </a:p>
          <a:p>
            <a:pPr algn="just">
              <a:buFont typeface="Wingdings" charset="2"/>
              <a:buChar char="ü"/>
            </a:pPr>
            <a:r>
              <a:rPr lang="nl-NL" dirty="0" err="1"/>
              <a:t>Umgang</a:t>
            </a:r>
            <a:r>
              <a:rPr lang="nl-NL" dirty="0"/>
              <a:t> </a:t>
            </a:r>
            <a:r>
              <a:rPr lang="nl-NL" dirty="0" err="1"/>
              <a:t>mit</a:t>
            </a:r>
            <a:r>
              <a:rPr lang="nl-NL" dirty="0"/>
              <a:t> </a:t>
            </a:r>
            <a:r>
              <a:rPr lang="nl-NL" dirty="0" err="1"/>
              <a:t>Texten</a:t>
            </a:r>
            <a:r>
              <a:rPr lang="nl-NL" dirty="0"/>
              <a:t>, </a:t>
            </a:r>
            <a:r>
              <a:rPr lang="nl-NL" dirty="0" err="1"/>
              <a:t>Grafiken</a:t>
            </a:r>
            <a:r>
              <a:rPr lang="nl-NL" dirty="0"/>
              <a:t>, Tabellen </a:t>
            </a:r>
            <a:r>
              <a:rPr lang="nl-NL" dirty="0" smtClean="0"/>
              <a:t>etc.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172495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3289" y="5185833"/>
            <a:ext cx="6512511" cy="836083"/>
          </a:xfrm>
        </p:spPr>
        <p:txBody>
          <a:bodyPr/>
          <a:lstStyle/>
          <a:p>
            <a:r>
              <a:rPr lang="nl-NL" sz="1600" dirty="0"/>
              <a:t>NRW – </a:t>
            </a:r>
            <a:r>
              <a:rPr lang="nl-NL" sz="1600" dirty="0" err="1"/>
              <a:t>Referendariat</a:t>
            </a:r>
            <a:r>
              <a:rPr lang="nl-NL" sz="1600" dirty="0"/>
              <a:t> </a:t>
            </a:r>
            <a:r>
              <a:rPr lang="nl-NL" sz="1600" dirty="0" err="1"/>
              <a:t>im</a:t>
            </a:r>
            <a:r>
              <a:rPr lang="nl-NL" sz="1600" dirty="0"/>
              <a:t> </a:t>
            </a:r>
            <a:r>
              <a:rPr lang="nl-NL" sz="1600" dirty="0" err="1"/>
              <a:t>Fach</a:t>
            </a:r>
            <a:r>
              <a:rPr lang="nl-NL" sz="1600" dirty="0"/>
              <a:t> </a:t>
            </a:r>
            <a:r>
              <a:rPr lang="nl-NL" sz="1600" dirty="0" err="1"/>
              <a:t>Niederländisch</a:t>
            </a:r>
            <a:r>
              <a:rPr lang="nl-NL" sz="1600" dirty="0"/>
              <a:t> </a:t>
            </a:r>
            <a:br>
              <a:rPr lang="nl-NL" sz="1600" dirty="0"/>
            </a:br>
            <a:r>
              <a:rPr lang="nl-NL" sz="1600" dirty="0"/>
              <a:t> </a:t>
            </a:r>
            <a:r>
              <a:rPr lang="nl-NL" sz="1600" dirty="0" err="1"/>
              <a:t>ZfsL</a:t>
            </a:r>
            <a:r>
              <a:rPr lang="nl-NL" sz="1600" dirty="0"/>
              <a:t> </a:t>
            </a:r>
            <a:r>
              <a:rPr lang="nl-NL" sz="1600" dirty="0" err="1"/>
              <a:t>Kleve</a:t>
            </a:r>
            <a:r>
              <a:rPr lang="nl-NL" sz="1600" dirty="0"/>
              <a:t>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762000" y="731520"/>
            <a:ext cx="7397750" cy="4221480"/>
          </a:xfrm>
        </p:spPr>
        <p:txBody>
          <a:bodyPr>
            <a:normAutofit fontScale="92500" lnSpcReduction="20000"/>
          </a:bodyPr>
          <a:lstStyle/>
          <a:p>
            <a:r>
              <a:rPr lang="nl-NL" b="1" dirty="0"/>
              <a:t>Den </a:t>
            </a:r>
            <a:r>
              <a:rPr lang="nl-NL" b="1" dirty="0" err="1"/>
              <a:t>Erziehungsauftrag</a:t>
            </a:r>
            <a:r>
              <a:rPr lang="nl-NL" b="1" dirty="0"/>
              <a:t> in </a:t>
            </a:r>
            <a:r>
              <a:rPr lang="nl-NL" b="1" dirty="0" err="1"/>
              <a:t>Schule</a:t>
            </a:r>
            <a:r>
              <a:rPr lang="nl-NL" b="1" dirty="0"/>
              <a:t> </a:t>
            </a:r>
            <a:r>
              <a:rPr lang="nl-NL" b="1" dirty="0" err="1"/>
              <a:t>und</a:t>
            </a:r>
            <a:r>
              <a:rPr lang="nl-NL" b="1" dirty="0"/>
              <a:t> </a:t>
            </a:r>
            <a:r>
              <a:rPr lang="nl-NL" b="1" dirty="0" err="1"/>
              <a:t>Unterricht</a:t>
            </a:r>
            <a:r>
              <a:rPr lang="nl-NL" b="1" dirty="0"/>
              <a:t> </a:t>
            </a:r>
            <a:r>
              <a:rPr lang="nl-NL" b="1" dirty="0" err="1" smtClean="0"/>
              <a:t>wahr-nehmen</a:t>
            </a:r>
            <a:r>
              <a:rPr lang="nl-NL" b="1" dirty="0" smtClean="0"/>
              <a:t> (= </a:t>
            </a:r>
            <a:r>
              <a:rPr lang="nl-NL" b="1" dirty="0" err="1" smtClean="0"/>
              <a:t>Handlungsfeld</a:t>
            </a:r>
            <a:r>
              <a:rPr lang="nl-NL" b="1" dirty="0" smtClean="0"/>
              <a:t> 2)</a:t>
            </a:r>
          </a:p>
          <a:p>
            <a:endParaRPr lang="nl-NL" sz="900" b="1" dirty="0" smtClean="0"/>
          </a:p>
          <a:p>
            <a:pPr lvl="0" algn="just">
              <a:buFont typeface="Wingdings" charset="2"/>
              <a:buChar char="ü"/>
            </a:pPr>
            <a:r>
              <a:rPr lang="nl-NL" dirty="0" err="1" smtClean="0"/>
              <a:t>Empathiefähigkeit</a:t>
            </a:r>
            <a:r>
              <a:rPr lang="nl-NL" dirty="0" smtClean="0"/>
              <a:t> </a:t>
            </a:r>
            <a:r>
              <a:rPr lang="nl-NL" dirty="0" err="1" smtClean="0"/>
              <a:t>schulen</a:t>
            </a:r>
            <a:endParaRPr lang="nl-NL" dirty="0" smtClean="0"/>
          </a:p>
          <a:p>
            <a:pPr lvl="0" algn="just">
              <a:buFont typeface="Wingdings" charset="2"/>
              <a:buChar char="ü"/>
            </a:pPr>
            <a:r>
              <a:rPr lang="nl-NL" dirty="0" smtClean="0"/>
              <a:t>Normen </a:t>
            </a:r>
            <a:r>
              <a:rPr lang="nl-NL" dirty="0" err="1"/>
              <a:t>und</a:t>
            </a:r>
            <a:r>
              <a:rPr lang="nl-NL" dirty="0"/>
              <a:t> </a:t>
            </a:r>
            <a:r>
              <a:rPr lang="nl-NL" dirty="0" err="1"/>
              <a:t>Werte</a:t>
            </a:r>
            <a:r>
              <a:rPr lang="nl-NL" dirty="0"/>
              <a:t> des </a:t>
            </a:r>
            <a:r>
              <a:rPr lang="nl-NL" dirty="0" err="1" smtClean="0"/>
              <a:t>niederländischsprachigen</a:t>
            </a:r>
            <a:r>
              <a:rPr lang="nl-NL" dirty="0" smtClean="0"/>
              <a:t> </a:t>
            </a:r>
            <a:r>
              <a:rPr lang="nl-NL" dirty="0" err="1"/>
              <a:t>Raums</a:t>
            </a:r>
            <a:r>
              <a:rPr lang="nl-NL" dirty="0"/>
              <a:t> </a:t>
            </a:r>
            <a:r>
              <a:rPr lang="nl-NL" dirty="0" err="1"/>
              <a:t>im</a:t>
            </a:r>
            <a:r>
              <a:rPr lang="nl-NL" dirty="0"/>
              <a:t> </a:t>
            </a:r>
            <a:r>
              <a:rPr lang="nl-NL" dirty="0" err="1"/>
              <a:t>Unterricht</a:t>
            </a:r>
            <a:r>
              <a:rPr lang="nl-NL" dirty="0"/>
              <a:t> </a:t>
            </a:r>
            <a:r>
              <a:rPr lang="nl-NL" dirty="0" err="1"/>
              <a:t>thematisieren</a:t>
            </a:r>
            <a:r>
              <a:rPr lang="nl-NL" dirty="0"/>
              <a:t>, z</a:t>
            </a:r>
            <a:r>
              <a:rPr lang="nl-NL" dirty="0" smtClean="0"/>
              <a:t>. B</a:t>
            </a:r>
            <a:r>
              <a:rPr lang="nl-NL" dirty="0"/>
              <a:t>. </a:t>
            </a:r>
            <a:r>
              <a:rPr lang="nl-NL" dirty="0" err="1"/>
              <a:t>allgemeine</a:t>
            </a:r>
            <a:r>
              <a:rPr lang="nl-NL" dirty="0"/>
              <a:t> </a:t>
            </a:r>
            <a:r>
              <a:rPr lang="nl-NL" dirty="0" err="1"/>
              <a:t>Themen</a:t>
            </a:r>
            <a:r>
              <a:rPr lang="nl-NL" dirty="0"/>
              <a:t> wie </a:t>
            </a:r>
            <a:r>
              <a:rPr lang="nl-NL" dirty="0" err="1"/>
              <a:t>Identitätsfindung</a:t>
            </a:r>
            <a:r>
              <a:rPr lang="nl-NL" dirty="0"/>
              <a:t>, </a:t>
            </a:r>
            <a:r>
              <a:rPr lang="nl-NL" dirty="0" err="1"/>
              <a:t>Toleranz</a:t>
            </a:r>
            <a:r>
              <a:rPr lang="nl-NL" dirty="0"/>
              <a:t>, Grenzen der </a:t>
            </a:r>
            <a:r>
              <a:rPr lang="nl-NL" dirty="0" err="1" smtClean="0"/>
              <a:t>Toleranz</a:t>
            </a:r>
            <a:r>
              <a:rPr lang="nl-NL" dirty="0" smtClean="0"/>
              <a:t>, etc.</a:t>
            </a:r>
          </a:p>
          <a:p>
            <a:pPr lvl="0" algn="just">
              <a:buFont typeface="Wingdings" charset="2"/>
              <a:buChar char="ü"/>
            </a:pPr>
            <a:r>
              <a:rPr lang="nl-NL" dirty="0" err="1" smtClean="0"/>
              <a:t>Oder</a:t>
            </a:r>
            <a:r>
              <a:rPr lang="nl-NL" dirty="0" smtClean="0"/>
              <a:t> </a:t>
            </a:r>
            <a:r>
              <a:rPr lang="nl-NL" dirty="0" err="1" smtClean="0"/>
              <a:t>spezieller</a:t>
            </a:r>
            <a:r>
              <a:rPr lang="nl-NL" dirty="0"/>
              <a:t>: </a:t>
            </a:r>
            <a:r>
              <a:rPr lang="nl-NL" dirty="0" err="1"/>
              <a:t>Drogenpolitik</a:t>
            </a:r>
            <a:r>
              <a:rPr lang="nl-NL" dirty="0"/>
              <a:t>, </a:t>
            </a:r>
            <a:r>
              <a:rPr lang="nl-NL" dirty="0" err="1"/>
              <a:t>Umgang</a:t>
            </a:r>
            <a:r>
              <a:rPr lang="nl-NL" dirty="0"/>
              <a:t> </a:t>
            </a:r>
            <a:r>
              <a:rPr lang="nl-NL" dirty="0" err="1"/>
              <a:t>mit</a:t>
            </a:r>
            <a:r>
              <a:rPr lang="nl-NL" dirty="0"/>
              <a:t> </a:t>
            </a:r>
            <a:r>
              <a:rPr lang="nl-NL" dirty="0" err="1"/>
              <a:t>Jugendlichen</a:t>
            </a:r>
            <a:r>
              <a:rPr lang="nl-NL" dirty="0"/>
              <a:t>, Euthanasie, </a:t>
            </a:r>
            <a:r>
              <a:rPr lang="nl-NL" dirty="0" err="1"/>
              <a:t>Umgang</a:t>
            </a:r>
            <a:r>
              <a:rPr lang="nl-NL" dirty="0"/>
              <a:t> </a:t>
            </a:r>
            <a:r>
              <a:rPr lang="nl-NL" dirty="0" err="1"/>
              <a:t>mit</a:t>
            </a:r>
            <a:r>
              <a:rPr lang="nl-NL" dirty="0"/>
              <a:t> </a:t>
            </a:r>
            <a:r>
              <a:rPr lang="nl-NL" dirty="0" err="1"/>
              <a:t>Minderheiten</a:t>
            </a:r>
            <a:r>
              <a:rPr lang="nl-NL" dirty="0"/>
              <a:t>, Vlamingen en Walen, Brussel etc. – </a:t>
            </a:r>
            <a:r>
              <a:rPr lang="nl-NL" dirty="0" err="1"/>
              <a:t>dazu</a:t>
            </a:r>
            <a:r>
              <a:rPr lang="nl-NL" dirty="0"/>
              <a:t> </a:t>
            </a:r>
            <a:r>
              <a:rPr lang="nl-NL" dirty="0" err="1"/>
              <a:t>Materialien</a:t>
            </a:r>
            <a:r>
              <a:rPr lang="nl-NL" dirty="0"/>
              <a:t> wie: </a:t>
            </a:r>
          </a:p>
          <a:p>
            <a:pPr lvl="1" algn="just">
              <a:buFont typeface="Wingdings" charset="2"/>
              <a:buChar char="Ø"/>
            </a:pPr>
            <a:r>
              <a:rPr lang="nl-NL" dirty="0"/>
              <a:t>Film </a:t>
            </a:r>
            <a:r>
              <a:rPr lang="nl-NL" dirty="0" err="1"/>
              <a:t>und</a:t>
            </a:r>
            <a:r>
              <a:rPr lang="nl-NL" dirty="0"/>
              <a:t> </a:t>
            </a:r>
            <a:r>
              <a:rPr lang="nl-NL" dirty="0" err="1"/>
              <a:t>Fernsehsendungen</a:t>
            </a:r>
            <a:endParaRPr lang="nl-NL" dirty="0"/>
          </a:p>
          <a:p>
            <a:pPr lvl="1" algn="just">
              <a:buFont typeface="Wingdings" charset="2"/>
              <a:buChar char="Ø"/>
            </a:pPr>
            <a:r>
              <a:rPr lang="nl-NL" dirty="0" err="1" smtClean="0"/>
              <a:t>aktuelle</a:t>
            </a:r>
            <a:r>
              <a:rPr lang="nl-NL" dirty="0" smtClean="0"/>
              <a:t> </a:t>
            </a:r>
            <a:r>
              <a:rPr lang="nl-NL" dirty="0" err="1" smtClean="0"/>
              <a:t>Zeitungsberichte</a:t>
            </a:r>
            <a:endParaRPr lang="nl-NL" dirty="0" smtClean="0"/>
          </a:p>
          <a:p>
            <a:pPr lvl="1" algn="just">
              <a:buFont typeface="Wingdings" charset="2"/>
              <a:buChar char="Ø"/>
            </a:pPr>
            <a:r>
              <a:rPr lang="nl-NL" dirty="0" err="1" smtClean="0"/>
              <a:t>Literatur</a:t>
            </a:r>
            <a:r>
              <a:rPr lang="nl-NL" dirty="0"/>
              <a:t>, </a:t>
            </a:r>
            <a:r>
              <a:rPr lang="nl-NL" dirty="0" err="1"/>
              <a:t>Jugendliteratur</a:t>
            </a:r>
            <a:r>
              <a:rPr lang="nl-NL" dirty="0"/>
              <a:t> </a:t>
            </a:r>
          </a:p>
          <a:p>
            <a:pPr lvl="1" algn="just">
              <a:buFont typeface="Wingdings" charset="2"/>
              <a:buChar char="Ø"/>
            </a:pPr>
            <a:r>
              <a:rPr lang="nl-NL" dirty="0" err="1"/>
              <a:t>Exkursionen</a:t>
            </a:r>
            <a:r>
              <a:rPr lang="nl-NL" dirty="0"/>
              <a:t>, </a:t>
            </a:r>
            <a:r>
              <a:rPr lang="nl-NL" dirty="0" err="1"/>
              <a:t>Erkundungen</a:t>
            </a:r>
            <a:r>
              <a:rPr lang="nl-NL" dirty="0"/>
              <a:t>, </a:t>
            </a:r>
            <a:r>
              <a:rPr lang="nl-NL" dirty="0" err="1"/>
              <a:t>Umfragen</a:t>
            </a:r>
            <a:r>
              <a:rPr lang="nl-NL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xmlns="" val="25880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3289" y="5185833"/>
            <a:ext cx="6512511" cy="857250"/>
          </a:xfrm>
        </p:spPr>
        <p:txBody>
          <a:bodyPr/>
          <a:lstStyle/>
          <a:p>
            <a:r>
              <a:rPr lang="nl-NL" sz="1600" dirty="0"/>
              <a:t>NRW – </a:t>
            </a:r>
            <a:r>
              <a:rPr lang="nl-NL" sz="1600" dirty="0" err="1"/>
              <a:t>Referendariat</a:t>
            </a:r>
            <a:r>
              <a:rPr lang="nl-NL" sz="1600" dirty="0"/>
              <a:t> </a:t>
            </a:r>
            <a:r>
              <a:rPr lang="nl-NL" sz="1600" dirty="0" err="1"/>
              <a:t>im</a:t>
            </a:r>
            <a:r>
              <a:rPr lang="nl-NL" sz="1600" dirty="0"/>
              <a:t> </a:t>
            </a:r>
            <a:r>
              <a:rPr lang="nl-NL" sz="1600" dirty="0" err="1"/>
              <a:t>Fach</a:t>
            </a:r>
            <a:r>
              <a:rPr lang="nl-NL" sz="1600" dirty="0"/>
              <a:t> </a:t>
            </a:r>
            <a:r>
              <a:rPr lang="nl-NL" sz="1600" dirty="0" err="1"/>
              <a:t>Niederländisch</a:t>
            </a:r>
            <a:r>
              <a:rPr lang="nl-NL" sz="1600" dirty="0"/>
              <a:t> </a:t>
            </a:r>
            <a:br>
              <a:rPr lang="nl-NL" sz="1600" dirty="0"/>
            </a:br>
            <a:r>
              <a:rPr lang="nl-NL" sz="1600" dirty="0"/>
              <a:t> </a:t>
            </a:r>
            <a:r>
              <a:rPr lang="nl-NL" sz="1600" dirty="0" err="1"/>
              <a:t>ZfsL</a:t>
            </a:r>
            <a:r>
              <a:rPr lang="nl-NL" sz="1600" dirty="0"/>
              <a:t> </a:t>
            </a:r>
            <a:r>
              <a:rPr lang="nl-NL" sz="1600" dirty="0" err="1"/>
              <a:t>Kleve</a:t>
            </a:r>
            <a:r>
              <a:rPr lang="nl-NL" sz="1600" dirty="0"/>
              <a:t>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7006167" cy="4242647"/>
          </a:xfrm>
        </p:spPr>
        <p:txBody>
          <a:bodyPr>
            <a:normAutofit/>
          </a:bodyPr>
          <a:lstStyle/>
          <a:p>
            <a:r>
              <a:rPr lang="nl-NL" b="1" dirty="0" err="1"/>
              <a:t>Vielfalt</a:t>
            </a:r>
            <a:r>
              <a:rPr lang="nl-NL" b="1" dirty="0"/>
              <a:t> als </a:t>
            </a:r>
            <a:r>
              <a:rPr lang="nl-NL" b="1" dirty="0" err="1"/>
              <a:t>Herausforderung</a:t>
            </a:r>
            <a:r>
              <a:rPr lang="nl-NL" b="1" dirty="0"/>
              <a:t> </a:t>
            </a:r>
            <a:r>
              <a:rPr lang="nl-NL" b="1" dirty="0" err="1"/>
              <a:t>annehmen</a:t>
            </a:r>
            <a:r>
              <a:rPr lang="nl-NL" b="1" dirty="0"/>
              <a:t> </a:t>
            </a:r>
            <a:r>
              <a:rPr lang="nl-NL" b="1" dirty="0" err="1"/>
              <a:t>und</a:t>
            </a:r>
            <a:r>
              <a:rPr lang="nl-NL" b="1" dirty="0"/>
              <a:t> </a:t>
            </a:r>
            <a:r>
              <a:rPr lang="nl-NL" b="1" dirty="0" err="1"/>
              <a:t>Chancen</a:t>
            </a:r>
            <a:r>
              <a:rPr lang="nl-NL" b="1" dirty="0"/>
              <a:t> </a:t>
            </a:r>
            <a:r>
              <a:rPr lang="nl-NL" b="1" dirty="0" err="1" smtClean="0"/>
              <a:t>nutzen</a:t>
            </a:r>
            <a:r>
              <a:rPr lang="nl-NL" b="1" dirty="0" smtClean="0"/>
              <a:t> (= </a:t>
            </a:r>
            <a:r>
              <a:rPr lang="nl-NL" b="1" dirty="0" err="1" smtClean="0"/>
              <a:t>Handlungsfeld</a:t>
            </a:r>
            <a:r>
              <a:rPr lang="nl-NL" b="1" dirty="0" smtClean="0"/>
              <a:t> 5)</a:t>
            </a:r>
          </a:p>
          <a:p>
            <a:endParaRPr lang="nl-NL" sz="900" dirty="0"/>
          </a:p>
          <a:p>
            <a:pPr lvl="0">
              <a:buFont typeface="Wingdings" charset="2"/>
              <a:buChar char="ü"/>
            </a:pPr>
            <a:r>
              <a:rPr lang="nl-NL" dirty="0"/>
              <a:t>diagnostische </a:t>
            </a:r>
            <a:r>
              <a:rPr lang="nl-NL" dirty="0" err="1"/>
              <a:t>Verfahren</a:t>
            </a:r>
            <a:r>
              <a:rPr lang="nl-NL" dirty="0"/>
              <a:t> </a:t>
            </a:r>
            <a:r>
              <a:rPr lang="nl-NL" dirty="0" err="1"/>
              <a:t>anwenden</a:t>
            </a:r>
            <a:endParaRPr lang="nl-NL" dirty="0"/>
          </a:p>
          <a:p>
            <a:pPr lvl="0">
              <a:buFont typeface="Wingdings" charset="2"/>
              <a:buChar char="ü"/>
            </a:pPr>
            <a:r>
              <a:rPr lang="nl-NL" dirty="0"/>
              <a:t>Wiederholen </a:t>
            </a:r>
            <a:r>
              <a:rPr lang="nl-NL" dirty="0" err="1"/>
              <a:t>und</a:t>
            </a:r>
            <a:r>
              <a:rPr lang="nl-NL" dirty="0"/>
              <a:t> </a:t>
            </a:r>
            <a:r>
              <a:rPr lang="nl-NL" dirty="0" err="1" smtClean="0"/>
              <a:t>üben</a:t>
            </a:r>
            <a:r>
              <a:rPr lang="nl-NL" dirty="0"/>
              <a:t>, </a:t>
            </a:r>
            <a:r>
              <a:rPr lang="nl-NL" dirty="0" err="1"/>
              <a:t>d</a:t>
            </a:r>
            <a:r>
              <a:rPr lang="nl-NL" dirty="0" err="1" smtClean="0"/>
              <a:t>ifferenzieren</a:t>
            </a:r>
            <a:r>
              <a:rPr lang="nl-NL" dirty="0"/>
              <a:t>, </a:t>
            </a:r>
          </a:p>
          <a:p>
            <a:pPr lvl="0">
              <a:buFont typeface="Wingdings" charset="2"/>
              <a:buChar char="ü"/>
            </a:pPr>
            <a:r>
              <a:rPr lang="nl-NL" dirty="0" err="1" smtClean="0"/>
              <a:t>Unterschiedliche</a:t>
            </a:r>
            <a:r>
              <a:rPr lang="nl-NL" dirty="0" smtClean="0"/>
              <a:t>  </a:t>
            </a:r>
            <a:r>
              <a:rPr lang="nl-NL" dirty="0" err="1" smtClean="0"/>
              <a:t>Lernwege</a:t>
            </a:r>
            <a:r>
              <a:rPr lang="nl-NL" dirty="0"/>
              <a:t> </a:t>
            </a:r>
            <a:r>
              <a:rPr lang="nl-NL" dirty="0" err="1" smtClean="0"/>
              <a:t>und</a:t>
            </a:r>
            <a:r>
              <a:rPr lang="nl-NL" dirty="0" smtClean="0"/>
              <a:t>  </a:t>
            </a:r>
            <a:r>
              <a:rPr lang="nl-NL" dirty="0" err="1"/>
              <a:t>Lernangebote</a:t>
            </a:r>
            <a:endParaRPr lang="nl-NL" dirty="0"/>
          </a:p>
          <a:p>
            <a:pPr lvl="0">
              <a:buFont typeface="Wingdings" charset="2"/>
              <a:buChar char="ü"/>
            </a:pPr>
            <a:r>
              <a:rPr lang="nl-NL" dirty="0"/>
              <a:t>das </a:t>
            </a:r>
            <a:r>
              <a:rPr lang="nl-NL" dirty="0" err="1"/>
              <a:t>Grenzgebiet</a:t>
            </a:r>
            <a:r>
              <a:rPr lang="nl-NL" dirty="0"/>
              <a:t> </a:t>
            </a:r>
            <a:r>
              <a:rPr lang="nl-NL" dirty="0" err="1"/>
              <a:t>im</a:t>
            </a:r>
            <a:r>
              <a:rPr lang="nl-NL" dirty="0"/>
              <a:t> </a:t>
            </a:r>
            <a:r>
              <a:rPr lang="nl-NL" dirty="0" err="1"/>
              <a:t>Unterricht</a:t>
            </a:r>
            <a:r>
              <a:rPr lang="nl-NL" dirty="0"/>
              <a:t> </a:t>
            </a:r>
            <a:r>
              <a:rPr lang="nl-NL" dirty="0" err="1"/>
              <a:t>nutzen</a:t>
            </a:r>
            <a:endParaRPr lang="nl-NL" dirty="0"/>
          </a:p>
          <a:p>
            <a:pPr lvl="0">
              <a:buFont typeface="Wingdings" charset="2"/>
              <a:buChar char="ü"/>
            </a:pPr>
            <a:r>
              <a:rPr lang="nl-NL" dirty="0"/>
              <a:t>Methoden: </a:t>
            </a:r>
            <a:r>
              <a:rPr lang="nl-NL" dirty="0" err="1"/>
              <a:t>z.B.</a:t>
            </a:r>
            <a:r>
              <a:rPr lang="nl-NL" dirty="0"/>
              <a:t> </a:t>
            </a:r>
            <a:r>
              <a:rPr lang="nl-NL" dirty="0" err="1"/>
              <a:t>kooperative</a:t>
            </a:r>
            <a:r>
              <a:rPr lang="nl-NL" dirty="0"/>
              <a:t> </a:t>
            </a:r>
            <a:r>
              <a:rPr lang="nl-NL" dirty="0" err="1"/>
              <a:t>Lernformen</a:t>
            </a:r>
            <a:r>
              <a:rPr lang="nl-NL" dirty="0"/>
              <a:t> </a:t>
            </a:r>
          </a:p>
          <a:p>
            <a:pPr lvl="0">
              <a:buFont typeface="Wingdings" charset="2"/>
              <a:buChar char="ü"/>
            </a:pPr>
            <a:r>
              <a:rPr lang="nl-NL" dirty="0"/>
              <a:t>Evaluation </a:t>
            </a:r>
            <a:r>
              <a:rPr lang="nl-NL" dirty="0" err="1"/>
              <a:t>im</a:t>
            </a:r>
            <a:r>
              <a:rPr lang="nl-NL" dirty="0"/>
              <a:t> </a:t>
            </a:r>
            <a:r>
              <a:rPr lang="nl-NL" dirty="0" err="1"/>
              <a:t>Niederländisch-Unterricht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418797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3289" y="5027082"/>
            <a:ext cx="6512511" cy="488085"/>
          </a:xfrm>
        </p:spPr>
        <p:txBody>
          <a:bodyPr/>
          <a:lstStyle/>
          <a:p>
            <a:r>
              <a:rPr lang="nl-NL" sz="1600" dirty="0"/>
              <a:t>NRW – </a:t>
            </a:r>
            <a:r>
              <a:rPr lang="nl-NL" sz="1600" dirty="0" err="1"/>
              <a:t>Referendariat</a:t>
            </a:r>
            <a:r>
              <a:rPr lang="nl-NL" sz="1600" dirty="0"/>
              <a:t> </a:t>
            </a:r>
            <a:r>
              <a:rPr lang="nl-NL" sz="1600" dirty="0" err="1"/>
              <a:t>im</a:t>
            </a:r>
            <a:r>
              <a:rPr lang="nl-NL" sz="1600" dirty="0"/>
              <a:t> </a:t>
            </a:r>
            <a:r>
              <a:rPr lang="nl-NL" sz="1600" dirty="0" err="1"/>
              <a:t>Fach</a:t>
            </a:r>
            <a:r>
              <a:rPr lang="nl-NL" sz="1600" dirty="0"/>
              <a:t> </a:t>
            </a:r>
            <a:r>
              <a:rPr lang="nl-NL" sz="1600" dirty="0" err="1"/>
              <a:t>Niederländisch</a:t>
            </a:r>
            <a:r>
              <a:rPr lang="nl-NL" sz="1600" dirty="0"/>
              <a:t> </a:t>
            </a:r>
            <a:br>
              <a:rPr lang="nl-NL" sz="1600" dirty="0"/>
            </a:br>
            <a:r>
              <a:rPr lang="nl-NL" sz="1600" dirty="0"/>
              <a:t> </a:t>
            </a:r>
            <a:r>
              <a:rPr lang="nl-NL" sz="1600" dirty="0" err="1"/>
              <a:t>ZfsL</a:t>
            </a:r>
            <a:r>
              <a:rPr lang="nl-NL" sz="1600" dirty="0"/>
              <a:t> </a:t>
            </a:r>
            <a:r>
              <a:rPr lang="nl-NL" sz="1600" dirty="0" err="1"/>
              <a:t>Kleve</a:t>
            </a:r>
            <a:r>
              <a:rPr lang="nl-NL" sz="1600" dirty="0"/>
              <a:t>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1143000" y="1005417"/>
            <a:ext cx="6400800" cy="3831165"/>
          </a:xfrm>
        </p:spPr>
        <p:txBody>
          <a:bodyPr/>
          <a:lstStyle/>
          <a:p>
            <a:r>
              <a:rPr lang="nl-NL" sz="2400" b="1" u="sng" dirty="0" err="1" smtClean="0"/>
              <a:t>Inhalte</a:t>
            </a:r>
            <a:r>
              <a:rPr lang="nl-NL" sz="2400" b="1" u="sng" dirty="0" smtClean="0"/>
              <a:t> der </a:t>
            </a:r>
            <a:r>
              <a:rPr lang="nl-NL" sz="2400" b="1" u="sng" dirty="0" err="1" smtClean="0"/>
              <a:t>Ausbildung</a:t>
            </a:r>
            <a:r>
              <a:rPr lang="nl-NL" sz="2400" b="1" u="sng" dirty="0" smtClean="0"/>
              <a:t> </a:t>
            </a:r>
            <a:r>
              <a:rPr lang="nl-NL" sz="2400" b="1" u="sng" dirty="0" err="1" smtClean="0"/>
              <a:t>im</a:t>
            </a:r>
            <a:r>
              <a:rPr lang="nl-NL" sz="2400" b="1" u="sng" dirty="0" smtClean="0"/>
              <a:t> </a:t>
            </a:r>
            <a:r>
              <a:rPr lang="nl-NL" sz="2400" b="1" u="sng" dirty="0" err="1" smtClean="0"/>
              <a:t>Fachseminar</a:t>
            </a:r>
            <a:r>
              <a:rPr lang="nl-NL" sz="2400" b="1" u="sng" dirty="0" smtClean="0"/>
              <a:t> NL</a:t>
            </a:r>
          </a:p>
          <a:p>
            <a:endParaRPr lang="nl-NL" dirty="0" smtClean="0"/>
          </a:p>
          <a:p>
            <a:pPr lvl="1" algn="just">
              <a:buFont typeface="Wingdings" charset="2"/>
              <a:buChar char="Ø"/>
            </a:pPr>
            <a:r>
              <a:rPr lang="nl-NL" dirty="0" smtClean="0"/>
              <a:t> </a:t>
            </a:r>
            <a:r>
              <a:rPr lang="nl-NL" dirty="0" err="1" smtClean="0"/>
              <a:t>Übersicht</a:t>
            </a:r>
            <a:r>
              <a:rPr lang="nl-NL" dirty="0" smtClean="0"/>
              <a:t> </a:t>
            </a:r>
            <a:r>
              <a:rPr lang="nl-NL" dirty="0" err="1" smtClean="0"/>
              <a:t>über</a:t>
            </a:r>
            <a:r>
              <a:rPr lang="nl-NL" dirty="0" smtClean="0"/>
              <a:t> </a:t>
            </a:r>
            <a:r>
              <a:rPr lang="nl-NL" dirty="0" err="1" smtClean="0"/>
              <a:t>weitere</a:t>
            </a:r>
            <a:r>
              <a:rPr lang="nl-NL" dirty="0" smtClean="0"/>
              <a:t> </a:t>
            </a:r>
            <a:r>
              <a:rPr lang="nl-NL" dirty="0" err="1" smtClean="0"/>
              <a:t>mögliche</a:t>
            </a:r>
            <a:r>
              <a:rPr lang="nl-NL" dirty="0" smtClean="0"/>
              <a:t> </a:t>
            </a:r>
            <a:r>
              <a:rPr lang="nl-NL" dirty="0" err="1" smtClean="0"/>
              <a:t>Themen</a:t>
            </a:r>
            <a:r>
              <a:rPr lang="nl-NL" dirty="0" smtClean="0"/>
              <a:t> </a:t>
            </a:r>
            <a:r>
              <a:rPr lang="nl-NL" dirty="0" err="1" smtClean="0"/>
              <a:t>und</a:t>
            </a:r>
            <a:r>
              <a:rPr lang="nl-NL" dirty="0" smtClean="0"/>
              <a:t> </a:t>
            </a:r>
            <a:r>
              <a:rPr lang="nl-NL" dirty="0" err="1" smtClean="0"/>
              <a:t>Inhalte</a:t>
            </a:r>
            <a:r>
              <a:rPr lang="nl-NL" dirty="0" smtClean="0"/>
              <a:t> in den </a:t>
            </a:r>
            <a:r>
              <a:rPr lang="nl-NL" dirty="0" err="1" smtClean="0"/>
              <a:t>einzelnen</a:t>
            </a:r>
            <a:r>
              <a:rPr lang="nl-NL" dirty="0" smtClean="0"/>
              <a:t> </a:t>
            </a:r>
            <a:r>
              <a:rPr lang="nl-NL" dirty="0" err="1" smtClean="0"/>
              <a:t>Handlungsfeldern</a:t>
            </a:r>
            <a:r>
              <a:rPr lang="nl-NL" dirty="0" smtClean="0"/>
              <a:t> </a:t>
            </a:r>
            <a:r>
              <a:rPr lang="nl-NL" dirty="0" err="1" smtClean="0"/>
              <a:t>im</a:t>
            </a:r>
            <a:r>
              <a:rPr lang="nl-NL" dirty="0" smtClean="0"/>
              <a:t> </a:t>
            </a:r>
            <a:r>
              <a:rPr lang="nl-NL" dirty="0" err="1" smtClean="0"/>
              <a:t>Fachseminar</a:t>
            </a:r>
            <a:r>
              <a:rPr lang="nl-NL" dirty="0" smtClean="0"/>
              <a:t> </a:t>
            </a:r>
            <a:r>
              <a:rPr lang="nl-NL" dirty="0" err="1" smtClean="0"/>
              <a:t>Niederländisch</a:t>
            </a:r>
            <a:r>
              <a:rPr lang="nl-NL" dirty="0" smtClean="0"/>
              <a:t> </a:t>
            </a:r>
          </a:p>
          <a:p>
            <a:pPr marL="45720" indent="0" algn="just">
              <a:buNone/>
            </a:pPr>
            <a:endParaRPr lang="nl-NL" dirty="0" smtClean="0"/>
          </a:p>
          <a:p>
            <a:pPr lvl="7" algn="just">
              <a:buFont typeface="Wingdings" charset="2"/>
              <a:buChar char="Ø"/>
            </a:pPr>
            <a:r>
              <a:rPr lang="nl-NL" sz="1800" dirty="0" smtClean="0"/>
              <a:t> </a:t>
            </a:r>
            <a:r>
              <a:rPr lang="nl-NL" sz="1800" dirty="0" err="1" smtClean="0"/>
              <a:t>siehe</a:t>
            </a:r>
            <a:r>
              <a:rPr lang="nl-NL" sz="1800" dirty="0" smtClean="0"/>
              <a:t> OHP/</a:t>
            </a:r>
            <a:r>
              <a:rPr lang="nl-NL" sz="1800" dirty="0" err="1" smtClean="0"/>
              <a:t>Handout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xmlns="" val="93294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3289" y="4868332"/>
            <a:ext cx="6512511" cy="646835"/>
          </a:xfrm>
        </p:spPr>
        <p:txBody>
          <a:bodyPr/>
          <a:lstStyle/>
          <a:p>
            <a:r>
              <a:rPr lang="nl-NL" sz="1600" dirty="0"/>
              <a:t>NRW – </a:t>
            </a:r>
            <a:r>
              <a:rPr lang="nl-NL" sz="1600" dirty="0" err="1"/>
              <a:t>Referendariat</a:t>
            </a:r>
            <a:r>
              <a:rPr lang="nl-NL" sz="1600" dirty="0"/>
              <a:t> </a:t>
            </a:r>
            <a:r>
              <a:rPr lang="nl-NL" sz="1600" dirty="0" err="1"/>
              <a:t>im</a:t>
            </a:r>
            <a:r>
              <a:rPr lang="nl-NL" sz="1600" dirty="0"/>
              <a:t> </a:t>
            </a:r>
            <a:r>
              <a:rPr lang="nl-NL" sz="1600" dirty="0" err="1"/>
              <a:t>Fach</a:t>
            </a:r>
            <a:r>
              <a:rPr lang="nl-NL" sz="1600" dirty="0"/>
              <a:t> </a:t>
            </a:r>
            <a:r>
              <a:rPr lang="nl-NL" sz="1600" dirty="0" err="1"/>
              <a:t>Niederländisch</a:t>
            </a:r>
            <a:r>
              <a:rPr lang="nl-NL" sz="1600" dirty="0"/>
              <a:t> </a:t>
            </a:r>
            <a:br>
              <a:rPr lang="nl-NL" sz="1600" dirty="0"/>
            </a:br>
            <a:r>
              <a:rPr lang="nl-NL" sz="1600" dirty="0"/>
              <a:t> </a:t>
            </a:r>
            <a:r>
              <a:rPr lang="nl-NL" sz="1600" dirty="0" err="1"/>
              <a:t>ZfsL</a:t>
            </a:r>
            <a:r>
              <a:rPr lang="nl-NL" sz="1600" dirty="0"/>
              <a:t> </a:t>
            </a:r>
            <a:r>
              <a:rPr lang="nl-NL" sz="1600" dirty="0" err="1"/>
              <a:t>Kleve</a:t>
            </a:r>
            <a:r>
              <a:rPr lang="nl-NL" sz="1600" dirty="0"/>
              <a:t>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1143000" y="582083"/>
            <a:ext cx="6400800" cy="4106333"/>
          </a:xfrm>
        </p:spPr>
        <p:txBody>
          <a:bodyPr>
            <a:normAutofit/>
          </a:bodyPr>
          <a:lstStyle/>
          <a:p>
            <a:r>
              <a:rPr lang="nl-NL" b="1" u="sng" dirty="0" err="1" smtClean="0"/>
              <a:t>Ausbildungs</a:t>
            </a:r>
            <a:r>
              <a:rPr lang="nl-NL" b="1" u="sng" dirty="0" smtClean="0"/>
              <a:t>- </a:t>
            </a:r>
            <a:r>
              <a:rPr lang="nl-NL" b="1" u="sng" dirty="0" err="1" smtClean="0"/>
              <a:t>und</a:t>
            </a:r>
            <a:r>
              <a:rPr lang="nl-NL" b="1" u="sng" dirty="0" smtClean="0"/>
              <a:t> </a:t>
            </a:r>
            <a:r>
              <a:rPr lang="nl-NL" b="1" u="sng" dirty="0" err="1" smtClean="0"/>
              <a:t>Prüfungsleistungen</a:t>
            </a:r>
            <a:endParaRPr lang="nl-NL" b="1" u="sng" dirty="0" smtClean="0"/>
          </a:p>
          <a:p>
            <a:endParaRPr lang="nl-NL" sz="800" b="1" u="sng" dirty="0" smtClean="0"/>
          </a:p>
          <a:p>
            <a:pPr>
              <a:buFont typeface="Wingdings" charset="2"/>
              <a:buChar char="Ø"/>
            </a:pPr>
            <a:r>
              <a:rPr lang="nl-NL" dirty="0" smtClean="0"/>
              <a:t>50 % </a:t>
            </a:r>
            <a:r>
              <a:rPr lang="nl-NL" dirty="0" err="1" smtClean="0"/>
              <a:t>Langzeitbeurteilungen</a:t>
            </a:r>
            <a:r>
              <a:rPr lang="nl-NL" dirty="0" smtClean="0"/>
              <a:t> (LZB)</a:t>
            </a:r>
          </a:p>
          <a:p>
            <a:pPr lvl="1" algn="just">
              <a:buFont typeface="Wingdings" charset="2"/>
              <a:buChar char="ü"/>
            </a:pPr>
            <a:r>
              <a:rPr lang="nl-NL" sz="1600" dirty="0" smtClean="0"/>
              <a:t>LZB - </a:t>
            </a:r>
            <a:r>
              <a:rPr lang="nl-NL" sz="1600" dirty="0" err="1" smtClean="0"/>
              <a:t>Schulleitung</a:t>
            </a:r>
            <a:r>
              <a:rPr lang="nl-NL" sz="1600" dirty="0" smtClean="0"/>
              <a:t> der </a:t>
            </a:r>
            <a:r>
              <a:rPr lang="nl-NL" sz="1600" dirty="0" err="1" smtClean="0"/>
              <a:t>Ausbildungsschule</a:t>
            </a:r>
            <a:endParaRPr lang="nl-NL" sz="1600" dirty="0" smtClean="0"/>
          </a:p>
          <a:p>
            <a:pPr lvl="1" algn="just">
              <a:buFont typeface="Wingdings" charset="2"/>
              <a:buChar char="ü"/>
            </a:pPr>
            <a:r>
              <a:rPr lang="nl-NL" sz="1600" dirty="0" smtClean="0"/>
              <a:t>LZB - </a:t>
            </a:r>
            <a:r>
              <a:rPr lang="nl-NL" sz="1600" dirty="0" err="1" smtClean="0"/>
              <a:t>ZfsL</a:t>
            </a:r>
            <a:r>
              <a:rPr lang="nl-NL" sz="1600" dirty="0" smtClean="0"/>
              <a:t> </a:t>
            </a:r>
            <a:r>
              <a:rPr lang="nl-NL" sz="1600" dirty="0" err="1" smtClean="0"/>
              <a:t>auf</a:t>
            </a:r>
            <a:r>
              <a:rPr lang="nl-NL" sz="1600" dirty="0" smtClean="0"/>
              <a:t> der Basis </a:t>
            </a:r>
            <a:r>
              <a:rPr lang="nl-NL" sz="1600" dirty="0" err="1" smtClean="0"/>
              <a:t>von</a:t>
            </a:r>
            <a:r>
              <a:rPr lang="nl-NL" sz="1600" dirty="0" smtClean="0"/>
              <a:t> zwei </a:t>
            </a:r>
            <a:r>
              <a:rPr lang="nl-NL" sz="1600" dirty="0" err="1" smtClean="0"/>
              <a:t>Beurteilungsbeiträgen</a:t>
            </a:r>
            <a:r>
              <a:rPr lang="nl-NL" sz="1600" dirty="0" smtClean="0"/>
              <a:t> der </a:t>
            </a:r>
            <a:r>
              <a:rPr lang="nl-NL" sz="1600" dirty="0" err="1" smtClean="0"/>
              <a:t>Fachleitungen</a:t>
            </a:r>
            <a:r>
              <a:rPr lang="nl-NL" sz="1600" dirty="0" smtClean="0"/>
              <a:t> </a:t>
            </a:r>
          </a:p>
          <a:p>
            <a:pPr lvl="1" algn="just">
              <a:buFont typeface="Wingdings" charset="2"/>
              <a:buChar char="ü"/>
            </a:pPr>
            <a:endParaRPr lang="nl-NL" sz="900" dirty="0" smtClean="0"/>
          </a:p>
          <a:p>
            <a:pPr>
              <a:buFont typeface="Wingdings" charset="2"/>
              <a:buChar char="Ø"/>
            </a:pPr>
            <a:r>
              <a:rPr lang="nl-NL" dirty="0" smtClean="0"/>
              <a:t>50 % </a:t>
            </a:r>
            <a:r>
              <a:rPr lang="nl-NL" dirty="0" err="1" smtClean="0"/>
              <a:t>Staatsprüfung</a:t>
            </a:r>
            <a:endParaRPr lang="nl-NL" dirty="0" smtClean="0"/>
          </a:p>
          <a:p>
            <a:pPr lvl="1" algn="just">
              <a:buFont typeface="Wingdings" charset="2"/>
              <a:buChar char="ü"/>
            </a:pPr>
            <a:r>
              <a:rPr lang="nl-NL" sz="1700" dirty="0" smtClean="0"/>
              <a:t>2 </a:t>
            </a:r>
            <a:r>
              <a:rPr lang="nl-NL" sz="1700" dirty="0" err="1" smtClean="0"/>
              <a:t>Unterrichtspraktische</a:t>
            </a:r>
            <a:r>
              <a:rPr lang="nl-NL" sz="1700" dirty="0" smtClean="0"/>
              <a:t> </a:t>
            </a:r>
            <a:r>
              <a:rPr lang="nl-NL" sz="1700" dirty="0" err="1" smtClean="0"/>
              <a:t>Prüfungen</a:t>
            </a:r>
            <a:r>
              <a:rPr lang="nl-NL" sz="1700" dirty="0" smtClean="0"/>
              <a:t> – </a:t>
            </a:r>
            <a:r>
              <a:rPr lang="nl-NL" sz="1700" dirty="0" err="1" smtClean="0"/>
              <a:t>jeweils</a:t>
            </a:r>
            <a:r>
              <a:rPr lang="nl-NL" sz="1700" dirty="0" smtClean="0"/>
              <a:t> 15 %  = 30 %</a:t>
            </a:r>
          </a:p>
          <a:p>
            <a:pPr lvl="1" algn="just">
              <a:buFont typeface="Wingdings" charset="2"/>
              <a:buChar char="ü"/>
            </a:pPr>
            <a:r>
              <a:rPr lang="nl-NL" sz="1700" dirty="0" smtClean="0"/>
              <a:t>2 </a:t>
            </a:r>
            <a:r>
              <a:rPr lang="nl-NL" sz="1700" dirty="0" err="1" smtClean="0"/>
              <a:t>Schriftliche</a:t>
            </a:r>
            <a:r>
              <a:rPr lang="nl-NL" sz="1700" dirty="0" smtClean="0"/>
              <a:t> </a:t>
            </a:r>
            <a:r>
              <a:rPr lang="nl-NL" sz="1700" dirty="0" err="1" smtClean="0"/>
              <a:t>Arbeiten</a:t>
            </a:r>
            <a:r>
              <a:rPr lang="nl-NL" sz="1700" dirty="0" smtClean="0"/>
              <a:t> (U-</a:t>
            </a:r>
            <a:r>
              <a:rPr lang="nl-NL" sz="1700" dirty="0" err="1" smtClean="0"/>
              <a:t>Entwurf</a:t>
            </a:r>
            <a:r>
              <a:rPr lang="nl-NL" sz="1700" dirty="0" smtClean="0"/>
              <a:t>) – </a:t>
            </a:r>
            <a:r>
              <a:rPr lang="nl-NL" sz="1700" dirty="0" err="1" smtClean="0"/>
              <a:t>jeweils</a:t>
            </a:r>
            <a:r>
              <a:rPr lang="nl-NL" sz="1700" dirty="0" smtClean="0"/>
              <a:t> 5 %  =  10 %</a:t>
            </a:r>
          </a:p>
          <a:p>
            <a:pPr lvl="1" algn="just">
              <a:buFont typeface="Wingdings" charset="2"/>
              <a:buChar char="ü"/>
            </a:pPr>
            <a:r>
              <a:rPr lang="nl-NL" sz="1700" dirty="0" err="1" smtClean="0"/>
              <a:t>Kolloquium</a:t>
            </a:r>
            <a:r>
              <a:rPr lang="nl-NL" sz="1700" dirty="0" smtClean="0"/>
              <a:t> </a:t>
            </a:r>
            <a:r>
              <a:rPr lang="nl-NL" sz="1700" dirty="0" err="1" smtClean="0"/>
              <a:t>von</a:t>
            </a:r>
            <a:r>
              <a:rPr lang="nl-NL" sz="1700" dirty="0" smtClean="0"/>
              <a:t> 45 Minuten                                  = 10 % </a:t>
            </a:r>
            <a:endParaRPr lang="nl-NL" sz="1700" dirty="0"/>
          </a:p>
        </p:txBody>
      </p:sp>
    </p:spTree>
    <p:extLst>
      <p:ext uri="{BB962C8B-B14F-4D97-AF65-F5344CB8AC3E}">
        <p14:creationId xmlns:p14="http://schemas.microsoft.com/office/powerpoint/2010/main" xmlns="" val="394435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Slipstream.thmx</Template>
  <TotalTime>0</TotalTime>
  <Words>507</Words>
  <Application>Microsoft Office PowerPoint</Application>
  <PresentationFormat>Bildschirmpräsentation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Slipstream</vt:lpstr>
      <vt:lpstr>Zentrum für  schulpraktische Lehrerausbildung ZfsL Kleve – NRW</vt:lpstr>
      <vt:lpstr>NRW – Referendariat im Fach Niederländisch   ZfsL Kleve </vt:lpstr>
      <vt:lpstr>NRW – Referendariat im Fach Niederländisch   ZfsL Kleve </vt:lpstr>
      <vt:lpstr>NRW – Referendariat im Fach Niederländisch   ZfsL Kleve </vt:lpstr>
      <vt:lpstr>NRW – Referendariat im Fach Niederländisch   ZfsL Kleve </vt:lpstr>
      <vt:lpstr>NRW – Referendariat im Fach Niederländisch   ZfsL Kleve </vt:lpstr>
      <vt:lpstr>NRW – Referendariat im Fach Niederländisch   ZfsL Kleve </vt:lpstr>
      <vt:lpstr>NRW – Referendariat im Fach Niederländisch   ZfsL Kleve </vt:lpstr>
      <vt:lpstr>NRW – Referendariat im Fach Niederländisch   ZfsL Kleve </vt:lpstr>
      <vt:lpstr>NRW – Referendariat im Fach Niederländisch   ZfsL Kleve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Zentrum für  schulpraktische Lehrerausbildung ZfsL Kleve –NRW</dc:title>
  <dc:creator>Stefan Wetschewald</dc:creator>
  <cp:lastModifiedBy>Sara Jonkers</cp:lastModifiedBy>
  <cp:revision>12</cp:revision>
  <dcterms:created xsi:type="dcterms:W3CDTF">2013-02-22T14:02:51Z</dcterms:created>
  <dcterms:modified xsi:type="dcterms:W3CDTF">2013-03-07T11:51:56Z</dcterms:modified>
</cp:coreProperties>
</file>