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6" r:id="rId2"/>
    <p:sldId id="410" r:id="rId3"/>
    <p:sldId id="300" r:id="rId4"/>
    <p:sldId id="409" r:id="rId5"/>
    <p:sldId id="303" r:id="rId6"/>
    <p:sldId id="301" r:id="rId7"/>
    <p:sldId id="322" r:id="rId8"/>
    <p:sldId id="413" r:id="rId9"/>
    <p:sldId id="391" r:id="rId10"/>
    <p:sldId id="403" r:id="rId11"/>
    <p:sldId id="257" r:id="rId12"/>
    <p:sldId id="387" r:id="rId13"/>
    <p:sldId id="399" r:id="rId14"/>
    <p:sldId id="389" r:id="rId15"/>
    <p:sldId id="386" r:id="rId16"/>
    <p:sldId id="388" r:id="rId17"/>
    <p:sldId id="302" r:id="rId18"/>
    <p:sldId id="406" r:id="rId19"/>
    <p:sldId id="392" r:id="rId20"/>
    <p:sldId id="405" r:id="rId21"/>
    <p:sldId id="266" r:id="rId22"/>
    <p:sldId id="268" r:id="rId23"/>
    <p:sldId id="269" r:id="rId24"/>
    <p:sldId id="270" r:id="rId25"/>
    <p:sldId id="271" r:id="rId26"/>
    <p:sldId id="407" r:id="rId27"/>
    <p:sldId id="367" r:id="rId28"/>
    <p:sldId id="263" r:id="rId29"/>
    <p:sldId id="366" r:id="rId30"/>
    <p:sldId id="362" r:id="rId31"/>
    <p:sldId id="338" r:id="rId32"/>
    <p:sldId id="327" r:id="rId33"/>
    <p:sldId id="308" r:id="rId34"/>
    <p:sldId id="305" r:id="rId35"/>
    <p:sldId id="412" r:id="rId36"/>
    <p:sldId id="408" r:id="rId37"/>
    <p:sldId id="317" r:id="rId38"/>
    <p:sldId id="415" r:id="rId39"/>
    <p:sldId id="259" r:id="rId40"/>
    <p:sldId id="361" r:id="rId41"/>
    <p:sldId id="414" r:id="rId42"/>
    <p:sldId id="344" r:id="rId43"/>
    <p:sldId id="404" r:id="rId44"/>
    <p:sldId id="384" r:id="rId45"/>
    <p:sldId id="394" r:id="rId46"/>
    <p:sldId id="395" r:id="rId47"/>
    <p:sldId id="396" r:id="rId48"/>
    <p:sldId id="397" r:id="rId49"/>
    <p:sldId id="398" r:id="rId50"/>
    <p:sldId id="385" r:id="rId51"/>
    <p:sldId id="294" r:id="rId52"/>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Corbel" panose="020B0503020204020204" pitchFamily="34" charset="0"/>
      <p:regular r:id="rId58"/>
      <p:bold r:id="rId59"/>
      <p:italic r:id="rId60"/>
      <p:boldItalic r:id="rId61"/>
    </p:embeddedFont>
    <p:embeddedFont>
      <p:font typeface="Raleway" panose="020B0604020202020204" charset="0"/>
      <p:regular r:id="rId62"/>
      <p:bold r:id="rId63"/>
      <p:italic r:id="rId64"/>
      <p:boldItalic r:id="rId65"/>
    </p:embeddedFont>
    <p:embeddedFont>
      <p:font typeface="EB Garamond" panose="020B0604020202020204" charset="0"/>
      <p:regular r:id="rId66"/>
      <p:bold r:id="rId67"/>
      <p:italic r:id="rId68"/>
      <p:boldItalic r:id="rId69"/>
    </p:embeddedFont>
    <p:embeddedFont>
      <p:font typeface="Raleway Light" panose="020B0604020202020204" charset="0"/>
      <p:regular r:id="rId70"/>
      <p:bold r:id="rId71"/>
      <p:italic r:id="rId72"/>
      <p:boldItalic r:id="rId73"/>
    </p:embeddedFont>
    <p:embeddedFont>
      <p:font typeface="Open Sans" panose="020B060402020202020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7" roundtripDataSignature="AMtx7mg1OptFF/Y8ODRxCOfNelyBxzH41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416825E-C471-4224-A7E6-7E42AB0FDB0A}">
  <a:tblStyle styleId="{2416825E-C471-4224-A7E6-7E42AB0FDB0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71"/>
    <p:restoredTop sz="77920"/>
  </p:normalViewPr>
  <p:slideViewPr>
    <p:cSldViewPr snapToGrid="0">
      <p:cViewPr varScale="1">
        <p:scale>
          <a:sx n="67" d="100"/>
          <a:sy n="67" d="100"/>
        </p:scale>
        <p:origin x="-108" y="-6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font" Target="fonts/font23.fntdata"/><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font" Target="fonts/font21.fntdata"/><Relationship Id="rId87"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8.fntdata"/><Relationship Id="rId90"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N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27317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20" name="Google Shape;12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039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sz="1100" b="0" i="0" u="none" strike="noStrike" cap="none" dirty="0">
                <a:solidFill>
                  <a:srgbClr val="000000"/>
                </a:solidFill>
                <a:latin typeface="Arial"/>
                <a:ea typeface="Arial"/>
                <a:cs typeface="Arial"/>
                <a:sym typeface="Arial"/>
              </a:rPr>
              <a:t>rose water; myrtle blossom water; orange, lemon, and citron water; perfumed water; cypress powder; jasmine oil; ben oil; perfume (</a:t>
            </a:r>
            <a:r>
              <a:rPr lang="en-GB" sz="1100" b="0" i="1" u="none" strike="noStrike" cap="none" dirty="0">
                <a:solidFill>
                  <a:srgbClr val="000000"/>
                </a:solidFill>
                <a:latin typeface="Arial"/>
                <a:ea typeface="Arial"/>
                <a:cs typeface="Arial"/>
                <a:sym typeface="Arial"/>
              </a:rPr>
              <a:t>probably incense</a:t>
            </a:r>
            <a:r>
              <a:rPr lang="en-GB" sz="1100" b="0" i="0" u="none" strike="noStrike" cap="none" dirty="0">
                <a:solidFill>
                  <a:srgbClr val="000000"/>
                </a:solidFill>
                <a:latin typeface="Arial"/>
                <a:ea typeface="Arial"/>
                <a:cs typeface="Arial"/>
                <a:sym typeface="Arial"/>
              </a:rPr>
              <a:t>); dried roses; civet; musk; and ambergris.</a:t>
            </a:r>
            <a:endParaRPr b="0" dirty="0"/>
          </a:p>
        </p:txBody>
      </p:sp>
      <p:sp>
        <p:nvSpPr>
          <p:cNvPr id="127" name="Google Shape;1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sz="1100" b="0" i="0" u="none" strike="noStrike" cap="none">
                <a:solidFill>
                  <a:srgbClr val="000000"/>
                </a:solidFill>
                <a:latin typeface="Arial"/>
                <a:ea typeface="Arial"/>
                <a:cs typeface="Arial"/>
                <a:sym typeface="Arial"/>
              </a:rPr>
              <a:t>rose water; myrtle blossom water; orange, lemon, and citron water; perfumed water; cypress powder; jasmine oil; ben oil; perfume (</a:t>
            </a:r>
            <a:r>
              <a:rPr lang="en-GB" sz="1100" b="0" i="1" u="none" strike="noStrike" cap="none">
                <a:solidFill>
                  <a:srgbClr val="000000"/>
                </a:solidFill>
                <a:latin typeface="Arial"/>
                <a:ea typeface="Arial"/>
                <a:cs typeface="Arial"/>
                <a:sym typeface="Arial"/>
              </a:rPr>
              <a:t>probably incense</a:t>
            </a:r>
            <a:r>
              <a:rPr lang="en-GB" sz="1100" b="0" i="0" u="none" strike="noStrike" cap="none">
                <a:solidFill>
                  <a:srgbClr val="000000"/>
                </a:solidFill>
                <a:latin typeface="Arial"/>
                <a:ea typeface="Arial"/>
                <a:cs typeface="Arial"/>
                <a:sym typeface="Arial"/>
              </a:rPr>
              <a:t>); dried roses; civet; musk; and ambergris.</a:t>
            </a:r>
            <a:endParaRPr b="0"/>
          </a:p>
        </p:txBody>
      </p:sp>
      <p:sp>
        <p:nvSpPr>
          <p:cNvPr id="136" name="Google Shape;13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20" name="Google Shape;12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8228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GB" dirty="0"/>
              <a:t>This is the original recipe from </a:t>
            </a:r>
            <a:r>
              <a:rPr lang="en-GB" dirty="0" err="1"/>
              <a:t>Foreest</a:t>
            </a:r>
            <a:r>
              <a:rPr lang="en-GB" dirty="0"/>
              <a:t>. The amount of the ingredients is quite extensive. For our recreations we only used a quarter of the prescribed pounds, ounces etc.</a:t>
            </a:r>
          </a:p>
        </p:txBody>
      </p:sp>
    </p:spTree>
    <p:extLst>
      <p:ext uri="{BB962C8B-B14F-4D97-AF65-F5344CB8AC3E}">
        <p14:creationId xmlns:p14="http://schemas.microsoft.com/office/powerpoint/2010/main" val="3843173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nl-NL" sz="1100" b="0" i="0" u="none" strike="noStrike" cap="none" dirty="0" err="1">
                <a:solidFill>
                  <a:srgbClr val="000000"/>
                </a:solidFill>
                <a:effectLst/>
                <a:latin typeface="Arial"/>
                <a:ea typeface="Arial"/>
                <a:cs typeface="Arial"/>
                <a:sym typeface="Arial"/>
              </a:rPr>
              <a:t>Aloe</a:t>
            </a:r>
            <a:r>
              <a:rPr lang="nl-NL" sz="1100" b="0" i="0" u="none" strike="noStrike" cap="none" dirty="0">
                <a:solidFill>
                  <a:srgbClr val="000000"/>
                </a:solidFill>
                <a:effectLst/>
                <a:latin typeface="Arial"/>
                <a:ea typeface="Arial"/>
                <a:cs typeface="Arial"/>
                <a:sym typeface="Arial"/>
              </a:rPr>
              <a:t> </a:t>
            </a:r>
            <a:r>
              <a:rPr lang="nl-NL" sz="1100" b="0" i="0" u="none" strike="noStrike" cap="none" dirty="0" err="1">
                <a:solidFill>
                  <a:srgbClr val="000000"/>
                </a:solidFill>
                <a:effectLst/>
                <a:latin typeface="Arial"/>
                <a:ea typeface="Arial"/>
                <a:cs typeface="Arial"/>
                <a:sym typeface="Arial"/>
              </a:rPr>
              <a:t>succotrina</a:t>
            </a:r>
            <a:r>
              <a:rPr lang="nl-NL" sz="1100" b="0" i="0" u="none" strike="noStrike" cap="none" dirty="0">
                <a:solidFill>
                  <a:srgbClr val="000000"/>
                </a:solidFill>
                <a:effectLst/>
                <a:latin typeface="Arial"/>
                <a:ea typeface="Arial"/>
                <a:cs typeface="Arial"/>
                <a:sym typeface="Arial"/>
              </a:rPr>
              <a:t> en mirre werden door </a:t>
            </a:r>
            <a:r>
              <a:rPr lang="nl-NL" sz="1100" b="0" i="0" u="none" strike="noStrike" cap="none" dirty="0" err="1">
                <a:solidFill>
                  <a:srgbClr val="000000"/>
                </a:solidFill>
                <a:effectLst/>
                <a:latin typeface="Arial"/>
                <a:ea typeface="Arial"/>
                <a:cs typeface="Arial"/>
                <a:sym typeface="Arial"/>
              </a:rPr>
              <a:t>Nicodemus</a:t>
            </a:r>
            <a:r>
              <a:rPr lang="nl-NL" sz="1100" b="0" i="0" u="none" strike="noStrike" cap="none" dirty="0">
                <a:solidFill>
                  <a:srgbClr val="000000"/>
                </a:solidFill>
                <a:effectLst/>
                <a:latin typeface="Arial"/>
                <a:ea typeface="Arial"/>
                <a:cs typeface="Arial"/>
                <a:sym typeface="Arial"/>
              </a:rPr>
              <a:t> gebruikt voor de balseming van het lichaam van Christus (Johannes 19:39-41). Deze balsemingtechniek, die al afstamde van de Egyptenaren, was algemeen bekend in de klassieke oudheid</a:t>
            </a:r>
            <a:r>
              <a:rPr lang="nl-NL" dirty="0">
                <a:effectLst/>
              </a:rPr>
              <a:t> </a:t>
            </a:r>
            <a:r>
              <a:rPr lang="nl-NL" sz="1100" b="0" i="0" u="none" strike="noStrike" cap="none" dirty="0">
                <a:solidFill>
                  <a:srgbClr val="000000"/>
                </a:solidFill>
                <a:effectLst/>
                <a:latin typeface="Arial"/>
                <a:ea typeface="Arial"/>
                <a:cs typeface="Arial"/>
                <a:sym typeface="Arial"/>
              </a:rPr>
              <a:t>Er heerst overigens heel wat verwarring over welke plant nu precies wordt bedoeld met de in de bijbel genoemde aloë. </a:t>
            </a:r>
            <a:r>
              <a:rPr lang="en-US" sz="1100" b="0" i="0" u="none" strike="noStrike" cap="none" dirty="0">
                <a:solidFill>
                  <a:srgbClr val="000000"/>
                </a:solidFill>
                <a:effectLst/>
                <a:latin typeface="Arial"/>
                <a:ea typeface="Arial"/>
                <a:cs typeface="Arial"/>
                <a:sym typeface="Arial"/>
              </a:rPr>
              <a:t>Lytton John Musselman, </a:t>
            </a:r>
            <a:r>
              <a:rPr lang="en-US" sz="1100" b="0" i="1" u="none" strike="noStrike" cap="none" dirty="0">
                <a:solidFill>
                  <a:srgbClr val="000000"/>
                </a:solidFill>
                <a:effectLst/>
                <a:latin typeface="Arial"/>
                <a:ea typeface="Arial"/>
                <a:cs typeface="Arial"/>
                <a:sym typeface="Arial"/>
              </a:rPr>
              <a:t>Figs, Dates, Laurel, and Myrrh: Plants of the Bible and the Quran</a:t>
            </a:r>
            <a:r>
              <a:rPr lang="en-US" sz="1100" b="0" i="0" u="none" strike="noStrike" cap="none" dirty="0">
                <a:solidFill>
                  <a:srgbClr val="000000"/>
                </a:solidFill>
                <a:effectLst/>
                <a:latin typeface="Arial"/>
                <a:ea typeface="Arial"/>
                <a:cs typeface="Arial"/>
                <a:sym typeface="Arial"/>
              </a:rPr>
              <a:t>. 87-92.; M. </a:t>
            </a:r>
            <a:r>
              <a:rPr lang="en-US" sz="1100" b="0" i="0" u="none" strike="noStrike" cap="none" dirty="0" err="1">
                <a:solidFill>
                  <a:srgbClr val="000000"/>
                </a:solidFill>
                <a:effectLst/>
                <a:latin typeface="Arial"/>
                <a:ea typeface="Arial"/>
                <a:cs typeface="Arial"/>
                <a:sym typeface="Arial"/>
              </a:rPr>
              <a:t>Zohary</a:t>
            </a:r>
            <a:r>
              <a:rPr lang="en-US" sz="1100" b="0" i="0" u="none" strike="noStrike" cap="none" dirty="0">
                <a:solidFill>
                  <a:srgbClr val="000000"/>
                </a:solidFill>
                <a:effectLst/>
                <a:latin typeface="Arial"/>
                <a:ea typeface="Arial"/>
                <a:cs typeface="Arial"/>
                <a:sym typeface="Arial"/>
              </a:rPr>
              <a:t>, </a:t>
            </a:r>
            <a:r>
              <a:rPr lang="en-US" sz="1100" b="0" i="1" u="none" strike="noStrike" cap="none" dirty="0">
                <a:solidFill>
                  <a:srgbClr val="000000"/>
                </a:solidFill>
                <a:effectLst/>
                <a:latin typeface="Arial"/>
                <a:ea typeface="Arial"/>
                <a:cs typeface="Arial"/>
                <a:sym typeface="Arial"/>
              </a:rPr>
              <a:t>Plants of the Bible. </a:t>
            </a:r>
            <a:r>
              <a:rPr lang="en-US" sz="1100" b="0" i="0" u="none" strike="noStrike" cap="none" dirty="0">
                <a:solidFill>
                  <a:srgbClr val="000000"/>
                </a:solidFill>
                <a:effectLst/>
                <a:latin typeface="Arial"/>
                <a:ea typeface="Arial"/>
                <a:cs typeface="Arial"/>
                <a:sym typeface="Arial"/>
              </a:rPr>
              <a:t>Cambridge University Press, 1983, 204.; James A. Duke, </a:t>
            </a:r>
            <a:r>
              <a:rPr lang="en-US" sz="1100" b="0" i="1" u="none" strike="noStrike" cap="none" dirty="0">
                <a:solidFill>
                  <a:srgbClr val="000000"/>
                </a:solidFill>
                <a:effectLst/>
                <a:latin typeface="Arial"/>
                <a:ea typeface="Arial"/>
                <a:cs typeface="Arial"/>
                <a:sym typeface="Arial"/>
              </a:rPr>
              <a:t>Dukes Handbook of Medicinal Plants of the Bible</a:t>
            </a:r>
            <a:r>
              <a:rPr lang="en-US" sz="1100" b="0" i="0" u="none" strike="noStrike" cap="none" dirty="0">
                <a:solidFill>
                  <a:srgbClr val="000000"/>
                </a:solidFill>
                <a:effectLst/>
                <a:latin typeface="Arial"/>
                <a:ea typeface="Arial"/>
                <a:cs typeface="Arial"/>
                <a:sym typeface="Arial"/>
              </a:rPr>
              <a:t> CRC, 2007, 32-35.</a:t>
            </a:r>
            <a:endParaRPr lang="nl-NL"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876689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 recipe from the </a:t>
            </a:r>
            <a:r>
              <a:rPr lang="en-US" dirty="0" err="1"/>
              <a:t>Antidotarium</a:t>
            </a:r>
            <a:r>
              <a:rPr lang="en-US" dirty="0"/>
              <a:t> Nicolai (11</a:t>
            </a:r>
            <a:r>
              <a:rPr lang="en-US" baseline="30000" dirty="0"/>
              <a:t>th</a:t>
            </a:r>
            <a:r>
              <a:rPr lang="en-US" dirty="0"/>
              <a:t>/12</a:t>
            </a:r>
            <a:r>
              <a:rPr lang="en-US" baseline="30000" dirty="0"/>
              <a:t>th</a:t>
            </a:r>
            <a:r>
              <a:rPr lang="en-US" dirty="0"/>
              <a:t> century), containing amber, musk, camphor, styrax, aloe</a:t>
            </a:r>
          </a:p>
          <a:p>
            <a:endParaRPr lang="en-GB" dirty="0"/>
          </a:p>
        </p:txBody>
      </p:sp>
    </p:spTree>
    <p:extLst>
      <p:ext uri="{BB962C8B-B14F-4D97-AF65-F5344CB8AC3E}">
        <p14:creationId xmlns:p14="http://schemas.microsoft.com/office/powerpoint/2010/main" val="1574554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20" name="Google Shape;12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207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8610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20" name="Google Shape;12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7363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9542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20" name="Google Shape;12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140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NL" sz="1200" b="0" i="0" u="none" strike="noStrike" cap="none" smtClean="0">
                <a:solidFill>
                  <a:schemeClr val="dk1"/>
                </a:solidFill>
                <a:latin typeface="Calibri"/>
                <a:ea typeface="Calibri"/>
                <a:cs typeface="Calibri"/>
                <a:sym typeface="Calibri"/>
              </a:rPr>
              <a:t>10</a:t>
            </a:fld>
            <a:endParaRPr lang="nl-N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564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c73ddb478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g1c73ddb478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Tuberose - reseda</a:t>
            </a:r>
          </a:p>
        </p:txBody>
      </p:sp>
      <p:sp>
        <p:nvSpPr>
          <p:cNvPr id="4" name="Tijdelijke aanduiding voor dianummer 3"/>
          <p:cNvSpPr>
            <a:spLocks noGrp="1"/>
          </p:cNvSpPr>
          <p:nvPr>
            <p:ph type="sldNum" sz="quarter" idx="5"/>
          </p:nvPr>
        </p:nvSpPr>
        <p:spPr/>
        <p:txBody>
          <a:bodyPr/>
          <a:lstStyle/>
          <a:p>
            <a:fld id="{368505A7-4ACB-D94C-88C4-CCC8EAC81023}" type="slidenum">
              <a:rPr lang="en-GB" smtClean="0"/>
              <a:t>17</a:t>
            </a:fld>
            <a:endParaRPr lang="en-GB"/>
          </a:p>
        </p:txBody>
      </p:sp>
    </p:spTree>
    <p:extLst>
      <p:ext uri="{BB962C8B-B14F-4D97-AF65-F5344CB8AC3E}">
        <p14:creationId xmlns:p14="http://schemas.microsoft.com/office/powerpoint/2010/main" val="2716876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Relevantie voor kinderen: covid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NL" sz="1200" b="0" i="0" u="none" strike="noStrike" cap="none" smtClean="0">
                <a:solidFill>
                  <a:schemeClr val="dk1"/>
                </a:solidFill>
                <a:latin typeface="Calibri"/>
                <a:ea typeface="Calibri"/>
                <a:cs typeface="Calibri"/>
                <a:sym typeface="Calibri"/>
              </a:rPr>
              <a:t>18</a:t>
            </a:fld>
            <a:endParaRPr lang="nl-N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319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5" name="Google Shape;2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1"/>
        </a:solidFill>
        <a:effectLst/>
      </p:bgPr>
    </p:bg>
    <p:spTree>
      <p:nvGrpSpPr>
        <p:cNvPr id="1" name="Shape 15"/>
        <p:cNvGrpSpPr/>
        <p:nvPr/>
      </p:nvGrpSpPr>
      <p:grpSpPr>
        <a:xfrm>
          <a:off x="0" y="0"/>
          <a:ext cx="0" cy="0"/>
          <a:chOff x="0" y="0"/>
          <a:chExt cx="0" cy="0"/>
        </a:xfrm>
      </p:grpSpPr>
      <p:sp>
        <p:nvSpPr>
          <p:cNvPr id="16" name="Google Shape;16;p31"/>
          <p:cNvSpPr txBox="1">
            <a:spLocks noGrp="1"/>
          </p:cNvSpPr>
          <p:nvPr>
            <p:ph type="ctrTitle"/>
          </p:nvPr>
        </p:nvSpPr>
        <p:spPr>
          <a:xfrm>
            <a:off x="1555750" y="2478215"/>
            <a:ext cx="9080500" cy="1198563"/>
          </a:xfrm>
          <a:prstGeom prst="rect">
            <a:avLst/>
          </a:prstGeom>
          <a:noFill/>
          <a:ln>
            <a:noFill/>
          </a:ln>
        </p:spPr>
        <p:txBody>
          <a:bodyPr spcFirstLastPara="1" wrap="square" lIns="91425" tIns="45700" rIns="91425" bIns="45700" anchor="b" anchorCtr="0">
            <a:noAutofit/>
          </a:bodyPr>
          <a:lstStyle>
            <a:lvl1pPr marR="0" lvl="0" algn="ctr">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7" name="Google Shape;17;p31"/>
          <p:cNvPicPr preferRelativeResize="0"/>
          <p:nvPr/>
        </p:nvPicPr>
        <p:blipFill rotWithShape="1">
          <a:blip r:embed="rId2">
            <a:alphaModFix/>
          </a:blip>
          <a:srcRect/>
          <a:stretch/>
        </p:blipFill>
        <p:spPr>
          <a:xfrm>
            <a:off x="711200" y="6103405"/>
            <a:ext cx="986971" cy="800012"/>
          </a:xfrm>
          <a:prstGeom prst="rect">
            <a:avLst/>
          </a:prstGeom>
          <a:noFill/>
          <a:ln>
            <a:noFill/>
          </a:ln>
        </p:spPr>
      </p:pic>
      <p:pic>
        <p:nvPicPr>
          <p:cNvPr id="18" name="Google Shape;18;p31" descr="A picture containing 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13606" y="6356350"/>
            <a:ext cx="1924994" cy="394624"/>
          </a:xfrm>
          <a:prstGeom prst="rect">
            <a:avLst/>
          </a:prstGeom>
          <a:noFill/>
          <a:ln>
            <a:noFill/>
          </a:ln>
        </p:spPr>
      </p:pic>
      <p:pic>
        <p:nvPicPr>
          <p:cNvPr id="19" name="Google Shape;19;p31" descr="Logo&#10;&#10;Description automatically generated"/>
          <p:cNvPicPr preferRelativeResize="0"/>
          <p:nvPr/>
        </p:nvPicPr>
        <p:blipFill rotWithShape="1">
          <a:blip r:embed="rId4">
            <a:alphaModFix/>
          </a:blip>
          <a:srcRect/>
          <a:stretch/>
        </p:blipFill>
        <p:spPr>
          <a:xfrm>
            <a:off x="4308307" y="6066486"/>
            <a:ext cx="839442" cy="839442"/>
          </a:xfrm>
          <a:prstGeom prst="rect">
            <a:avLst/>
          </a:prstGeom>
          <a:noFill/>
          <a:ln>
            <a:noFill/>
          </a:ln>
        </p:spPr>
      </p:pic>
      <p:pic>
        <p:nvPicPr>
          <p:cNvPr id="20" name="Google Shape;20;p31" descr="Logo, company name&#10;&#10;Description automatically generated"/>
          <p:cNvPicPr preferRelativeResize="0"/>
          <p:nvPr/>
        </p:nvPicPr>
        <p:blipFill rotWithShape="1">
          <a:blip r:embed="rId5">
            <a:alphaModFix/>
          </a:blip>
          <a:srcRect/>
          <a:stretch/>
        </p:blipFill>
        <p:spPr>
          <a:xfrm>
            <a:off x="5607048" y="5955253"/>
            <a:ext cx="1121081" cy="1121081"/>
          </a:xfrm>
          <a:prstGeom prst="rect">
            <a:avLst/>
          </a:prstGeom>
          <a:noFill/>
          <a:ln>
            <a:noFill/>
          </a:ln>
        </p:spPr>
      </p:pic>
      <p:pic>
        <p:nvPicPr>
          <p:cNvPr id="21" name="Google Shape;21;p31" descr="A picture containing logo&#10;&#10;Description automatically generated"/>
          <p:cNvPicPr preferRelativeResize="0"/>
          <p:nvPr/>
        </p:nvPicPr>
        <p:blipFill rotWithShape="1">
          <a:blip r:embed="rId6">
            <a:alphaModFix/>
          </a:blip>
          <a:srcRect/>
          <a:stretch/>
        </p:blipFill>
        <p:spPr>
          <a:xfrm>
            <a:off x="7158126" y="6144743"/>
            <a:ext cx="1022477" cy="647569"/>
          </a:xfrm>
          <a:prstGeom prst="rect">
            <a:avLst/>
          </a:prstGeom>
          <a:noFill/>
          <a:ln>
            <a:noFill/>
          </a:ln>
        </p:spPr>
      </p:pic>
      <p:pic>
        <p:nvPicPr>
          <p:cNvPr id="22" name="Google Shape;22;p31" descr="A picture containing text&#10;&#10;Description automatically generated"/>
          <p:cNvPicPr preferRelativeResize="0"/>
          <p:nvPr/>
        </p:nvPicPr>
        <p:blipFill rotWithShape="1">
          <a:blip r:embed="rId7">
            <a:alphaModFix/>
          </a:blip>
          <a:srcRect/>
          <a:stretch/>
        </p:blipFill>
        <p:spPr>
          <a:xfrm>
            <a:off x="8773083" y="5967498"/>
            <a:ext cx="900173" cy="900173"/>
          </a:xfrm>
          <a:prstGeom prst="rect">
            <a:avLst/>
          </a:prstGeom>
          <a:noFill/>
          <a:ln>
            <a:noFill/>
          </a:ln>
        </p:spPr>
      </p:pic>
      <p:pic>
        <p:nvPicPr>
          <p:cNvPr id="23" name="Google Shape;23;p31" descr="Logo, company name&#10;&#10;Description automatically generated"/>
          <p:cNvPicPr preferRelativeResize="0"/>
          <p:nvPr/>
        </p:nvPicPr>
        <p:blipFill rotWithShape="1">
          <a:blip r:embed="rId8">
            <a:alphaModFix/>
          </a:blip>
          <a:srcRect/>
          <a:stretch/>
        </p:blipFill>
        <p:spPr>
          <a:xfrm>
            <a:off x="10071846" y="6137109"/>
            <a:ext cx="1324889" cy="736049"/>
          </a:xfrm>
          <a:prstGeom prst="rect">
            <a:avLst/>
          </a:prstGeom>
          <a:noFill/>
          <a:ln>
            <a:noFill/>
          </a:ln>
        </p:spPr>
      </p:pic>
      <p:sp>
        <p:nvSpPr>
          <p:cNvPr id="24" name="Google Shape;24;p31"/>
          <p:cNvSpPr/>
          <p:nvPr/>
        </p:nvSpPr>
        <p:spPr>
          <a:xfrm>
            <a:off x="4975629" y="3848100"/>
            <a:ext cx="22407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b="0" i="0" u="none" strike="noStrike" cap="none">
                <a:solidFill>
                  <a:srgbClr val="796AA9"/>
                </a:solidFill>
                <a:latin typeface="Calibri"/>
                <a:ea typeface="Calibri"/>
                <a:cs typeface="Calibri"/>
                <a:sym typeface="Calibri"/>
              </a:rPr>
              <a:t>Author | Organization</a:t>
            </a:r>
            <a:endParaRPr sz="1400" b="0" i="0" u="none" strike="noStrike" cap="none">
              <a:solidFill>
                <a:srgbClr val="000000"/>
              </a:solidFill>
              <a:latin typeface="Arial"/>
              <a:ea typeface="Arial"/>
              <a:cs typeface="Arial"/>
              <a:sym typeface="Arial"/>
            </a:endParaRPr>
          </a:p>
        </p:txBody>
      </p:sp>
      <p:pic>
        <p:nvPicPr>
          <p:cNvPr id="25" name="Google Shape;25;p31" descr="Logo&#10;&#10;Description automatically generated"/>
          <p:cNvPicPr preferRelativeResize="0"/>
          <p:nvPr/>
        </p:nvPicPr>
        <p:blipFill rotWithShape="1">
          <a:blip r:embed="rId9">
            <a:alphaModFix/>
          </a:blip>
          <a:srcRect/>
          <a:stretch/>
        </p:blipFill>
        <p:spPr>
          <a:xfrm>
            <a:off x="4598593" y="-380048"/>
            <a:ext cx="3400879" cy="340087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71"/>
        <p:cNvGrpSpPr/>
        <p:nvPr/>
      </p:nvGrpSpPr>
      <p:grpSpPr>
        <a:xfrm>
          <a:off x="0" y="0"/>
          <a:ext cx="0" cy="0"/>
          <a:chOff x="0" y="0"/>
          <a:chExt cx="0" cy="0"/>
        </a:xfrm>
      </p:grpSpPr>
      <p:sp>
        <p:nvSpPr>
          <p:cNvPr id="72" name="Google Shape;72;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78"/>
        <p:cNvGrpSpPr/>
        <p:nvPr/>
      </p:nvGrpSpPr>
      <p:grpSpPr>
        <a:xfrm>
          <a:off x="0" y="0"/>
          <a:ext cx="0" cy="0"/>
          <a:chOff x="0" y="0"/>
          <a:chExt cx="0" cy="0"/>
        </a:xfrm>
      </p:grpSpPr>
      <p:sp>
        <p:nvSpPr>
          <p:cNvPr id="79" name="Google Shape;79;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87"/>
        <p:cNvGrpSpPr/>
        <p:nvPr/>
      </p:nvGrpSpPr>
      <p:grpSpPr>
        <a:xfrm>
          <a:off x="0" y="0"/>
          <a:ext cx="0" cy="0"/>
          <a:chOff x="0" y="0"/>
          <a:chExt cx="0" cy="0"/>
        </a:xfrm>
      </p:grpSpPr>
      <p:sp>
        <p:nvSpPr>
          <p:cNvPr id="88" name="Google Shape;88;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92"/>
        <p:cNvGrpSpPr/>
        <p:nvPr/>
      </p:nvGrpSpPr>
      <p:grpSpPr>
        <a:xfrm>
          <a:off x="0" y="0"/>
          <a:ext cx="0" cy="0"/>
          <a:chOff x="0" y="0"/>
          <a:chExt cx="0" cy="0"/>
        </a:xfrm>
      </p:grpSpPr>
      <p:sp>
        <p:nvSpPr>
          <p:cNvPr id="93" name="Google Shape;93;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5" name="Google Shape;95;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99"/>
        <p:cNvGrpSpPr/>
        <p:nvPr/>
      </p:nvGrpSpPr>
      <p:grpSpPr>
        <a:xfrm>
          <a:off x="0" y="0"/>
          <a:ext cx="0" cy="0"/>
          <a:chOff x="0" y="0"/>
          <a:chExt cx="0" cy="0"/>
        </a:xfrm>
      </p:grpSpPr>
      <p:sp>
        <p:nvSpPr>
          <p:cNvPr id="100" name="Google Shape;100;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45"/>
          <p:cNvSpPr>
            <a:spLocks noGrp="1"/>
          </p:cNvSpPr>
          <p:nvPr>
            <p:ph type="pic" idx="2"/>
          </p:nvPr>
        </p:nvSpPr>
        <p:spPr>
          <a:xfrm>
            <a:off x="5183188" y="987425"/>
            <a:ext cx="6172200" cy="4873625"/>
          </a:xfrm>
          <a:prstGeom prst="rect">
            <a:avLst/>
          </a:prstGeom>
          <a:noFill/>
          <a:ln>
            <a:noFill/>
          </a:ln>
        </p:spPr>
      </p:sp>
      <p:sp>
        <p:nvSpPr>
          <p:cNvPr id="102" name="Google Shape;102;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106"/>
        <p:cNvGrpSpPr/>
        <p:nvPr/>
      </p:nvGrpSpPr>
      <p:grpSpPr>
        <a:xfrm>
          <a:off x="0" y="0"/>
          <a:ext cx="0" cy="0"/>
          <a:chOff x="0" y="0"/>
          <a:chExt cx="0" cy="0"/>
        </a:xfrm>
      </p:grpSpPr>
      <p:sp>
        <p:nvSpPr>
          <p:cNvPr id="107" name="Google Shape;10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112"/>
        <p:cNvGrpSpPr/>
        <p:nvPr/>
      </p:nvGrpSpPr>
      <p:grpSpPr>
        <a:xfrm>
          <a:off x="0" y="0"/>
          <a:ext cx="0" cy="0"/>
          <a:chOff x="0" y="0"/>
          <a:chExt cx="0" cy="0"/>
        </a:xfrm>
      </p:grpSpPr>
      <p:sp>
        <p:nvSpPr>
          <p:cNvPr id="113" name="Google Shape;113;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
        <p:cNvGrpSpPr/>
        <p:nvPr/>
      </p:nvGrpSpPr>
      <p:grpSpPr>
        <a:xfrm>
          <a:off x="0" y="0"/>
          <a:ext cx="0" cy="0"/>
          <a:chOff x="0" y="0"/>
          <a:chExt cx="0" cy="0"/>
        </a:xfrm>
      </p:grpSpPr>
      <p:sp>
        <p:nvSpPr>
          <p:cNvPr id="33" name="Google Shape;33;p33"/>
          <p:cNvSpPr txBox="1">
            <a:spLocks noGrp="1"/>
          </p:cNvSpPr>
          <p:nvPr>
            <p:ph type="body" idx="1"/>
          </p:nvPr>
        </p:nvSpPr>
        <p:spPr>
          <a:xfrm>
            <a:off x="595084" y="959872"/>
            <a:ext cx="10619016" cy="5217092"/>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3"/>
          <p:cNvSpPr/>
          <p:nvPr/>
        </p:nvSpPr>
        <p:spPr>
          <a:xfrm>
            <a:off x="0" y="6489134"/>
            <a:ext cx="12192000" cy="368866"/>
          </a:xfrm>
          <a:prstGeom prst="rect">
            <a:avLst/>
          </a:prstGeom>
          <a:solidFill>
            <a:srgbClr val="D6C0E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nl-NL" sz="1200" b="0" i="0" u="none" strike="noStrike" cap="none">
                <a:solidFill>
                  <a:schemeClr val="dk1"/>
                </a:solidFill>
                <a:latin typeface="Calibri"/>
                <a:ea typeface="Calibri"/>
                <a:cs typeface="Calibri"/>
                <a:sym typeface="Calibri"/>
              </a:rPr>
              <a:t>www.odeuropa.eu</a:t>
            </a:r>
            <a:endParaRPr sz="1200" b="0" i="0" u="none" strike="noStrike" cap="none">
              <a:solidFill>
                <a:schemeClr val="dk1"/>
              </a:solidFill>
              <a:latin typeface="Calibri"/>
              <a:ea typeface="Calibri"/>
              <a:cs typeface="Calibri"/>
              <a:sym typeface="Calibri"/>
            </a:endParaRPr>
          </a:p>
        </p:txBody>
      </p:sp>
      <p:pic>
        <p:nvPicPr>
          <p:cNvPr id="35" name="Google Shape;35;p33" descr="Logo&#10;&#10;Description automatically generated"/>
          <p:cNvPicPr preferRelativeResize="0"/>
          <p:nvPr/>
        </p:nvPicPr>
        <p:blipFill rotWithShape="1">
          <a:blip r:embed="rId2">
            <a:alphaModFix/>
          </a:blip>
          <a:srcRect/>
          <a:stretch/>
        </p:blipFill>
        <p:spPr>
          <a:xfrm>
            <a:off x="60325" y="6420079"/>
            <a:ext cx="534759" cy="534759"/>
          </a:xfrm>
          <a:prstGeom prst="rect">
            <a:avLst/>
          </a:prstGeom>
          <a:noFill/>
          <a:ln>
            <a:noFill/>
          </a:ln>
        </p:spPr>
      </p:pic>
      <p:pic>
        <p:nvPicPr>
          <p:cNvPr id="36" name="Google Shape;36;p33"/>
          <p:cNvPicPr preferRelativeResize="0"/>
          <p:nvPr/>
        </p:nvPicPr>
        <p:blipFill rotWithShape="1">
          <a:blip r:embed="rId3">
            <a:alphaModFix/>
          </a:blip>
          <a:srcRect/>
          <a:stretch/>
        </p:blipFill>
        <p:spPr>
          <a:xfrm>
            <a:off x="11059886" y="0"/>
            <a:ext cx="1132114" cy="1132114"/>
          </a:xfrm>
          <a:prstGeom prst="rect">
            <a:avLst/>
          </a:prstGeom>
          <a:noFill/>
          <a:ln>
            <a:noFill/>
          </a:ln>
        </p:spPr>
      </p:pic>
      <p:sp>
        <p:nvSpPr>
          <p:cNvPr id="37" name="Google Shape;37;p33"/>
          <p:cNvSpPr txBox="1">
            <a:spLocks noGrp="1"/>
          </p:cNvSpPr>
          <p:nvPr>
            <p:ph type="title"/>
          </p:nvPr>
        </p:nvSpPr>
        <p:spPr>
          <a:xfrm>
            <a:off x="595084" y="185171"/>
            <a:ext cx="10464802" cy="589529"/>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38"/>
        <p:cNvGrpSpPr/>
        <p:nvPr/>
      </p:nvGrpSpPr>
      <p:grpSpPr>
        <a:xfrm>
          <a:off x="0" y="0"/>
          <a:ext cx="0" cy="0"/>
          <a:chOff x="0" y="0"/>
          <a:chExt cx="0" cy="0"/>
        </a:xfrm>
      </p:grpSpPr>
      <p:sp>
        <p:nvSpPr>
          <p:cNvPr id="39" name="Google Shape;3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pic>
        <p:nvPicPr>
          <p:cNvPr id="43" name="Google Shape;43;p35"/>
          <p:cNvPicPr preferRelativeResize="0"/>
          <p:nvPr/>
        </p:nvPicPr>
        <p:blipFill rotWithShape="1">
          <a:blip r:embed="rId2">
            <a:alphaModFix/>
          </a:blip>
          <a:srcRect/>
          <a:stretch/>
        </p:blipFill>
        <p:spPr>
          <a:xfrm>
            <a:off x="11059886" y="0"/>
            <a:ext cx="1132114" cy="1132114"/>
          </a:xfrm>
          <a:prstGeom prst="rect">
            <a:avLst/>
          </a:prstGeom>
          <a:noFill/>
          <a:ln>
            <a:noFill/>
          </a:ln>
        </p:spPr>
      </p:pic>
      <p:sp>
        <p:nvSpPr>
          <p:cNvPr id="44" name="Google Shape;44;p35"/>
          <p:cNvSpPr/>
          <p:nvPr/>
        </p:nvSpPr>
        <p:spPr>
          <a:xfrm>
            <a:off x="0" y="6489134"/>
            <a:ext cx="12192000" cy="368866"/>
          </a:xfrm>
          <a:prstGeom prst="rect">
            <a:avLst/>
          </a:prstGeom>
          <a:solidFill>
            <a:srgbClr val="D6C0E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nl-NL" sz="1200" b="0" i="0" u="none" strike="noStrike" cap="none">
                <a:solidFill>
                  <a:schemeClr val="dk1"/>
                </a:solidFill>
                <a:latin typeface="Calibri"/>
                <a:ea typeface="Calibri"/>
                <a:cs typeface="Calibri"/>
                <a:sym typeface="Calibri"/>
              </a:rPr>
              <a:t>www.odeuropa.eu</a:t>
            </a:r>
            <a:endParaRPr sz="1200" b="0" i="0" u="none" strike="noStrike" cap="none">
              <a:solidFill>
                <a:schemeClr val="dk1"/>
              </a:solidFill>
              <a:latin typeface="Calibri"/>
              <a:ea typeface="Calibri"/>
              <a:cs typeface="Calibri"/>
              <a:sym typeface="Calibri"/>
            </a:endParaRPr>
          </a:p>
        </p:txBody>
      </p:sp>
      <p:pic>
        <p:nvPicPr>
          <p:cNvPr id="45" name="Google Shape;45;p35" descr="Logo&#10;&#10;Description automatically generated"/>
          <p:cNvPicPr preferRelativeResize="0"/>
          <p:nvPr/>
        </p:nvPicPr>
        <p:blipFill rotWithShape="1">
          <a:blip r:embed="rId3">
            <a:alphaModFix/>
          </a:blip>
          <a:srcRect/>
          <a:stretch/>
        </p:blipFill>
        <p:spPr>
          <a:xfrm>
            <a:off x="60325" y="6420079"/>
            <a:ext cx="534759" cy="5347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_LARGE" type="secHead">
  <p:cSld name="SECTION_HEADER">
    <p:spTree>
      <p:nvGrpSpPr>
        <p:cNvPr id="1" name="Shape 46"/>
        <p:cNvGrpSpPr/>
        <p:nvPr/>
      </p:nvGrpSpPr>
      <p:grpSpPr>
        <a:xfrm>
          <a:off x="0" y="0"/>
          <a:ext cx="0" cy="0"/>
          <a:chOff x="0" y="0"/>
          <a:chExt cx="0" cy="0"/>
        </a:xfrm>
      </p:grpSpPr>
      <p:sp>
        <p:nvSpPr>
          <p:cNvPr id="47" name="Google Shape;47;p36"/>
          <p:cNvSpPr txBox="1">
            <a:spLocks noGrp="1"/>
          </p:cNvSpPr>
          <p:nvPr>
            <p:ph type="title"/>
          </p:nvPr>
        </p:nvSpPr>
        <p:spPr>
          <a:xfrm>
            <a:off x="415599" y="2867799"/>
            <a:ext cx="11360800" cy="1122400"/>
          </a:xfrm>
          <a:prstGeom prst="rect">
            <a:avLst/>
          </a:prstGeom>
          <a:noFill/>
          <a:ln>
            <a:noFill/>
          </a:ln>
        </p:spPr>
        <p:txBody>
          <a:bodyPr spcFirstLastPara="1" wrap="square" lIns="91400" tIns="91400" rIns="91400" bIns="91400" anchor="ctr" anchorCtr="0">
            <a:normAutofit/>
          </a:bodyPr>
          <a:lstStyle>
            <a:lvl1pPr lvl="0" algn="ctr">
              <a:lnSpc>
                <a:spcPct val="100000"/>
              </a:lnSpc>
              <a:spcBef>
                <a:spcPts val="0"/>
              </a:spcBef>
              <a:spcAft>
                <a:spcPts val="0"/>
              </a:spcAft>
              <a:buClr>
                <a:srgbClr val="65549C"/>
              </a:buClr>
              <a:buSzPts val="5200"/>
              <a:buFont typeface="EB Garamond"/>
              <a:buNone/>
              <a:defRPr sz="6933">
                <a:solidFill>
                  <a:srgbClr val="65549C"/>
                </a:solidFill>
                <a:latin typeface="EB Garamond"/>
                <a:ea typeface="EB Garamond"/>
                <a:cs typeface="EB Garamond"/>
                <a:sym typeface="EB Garamond"/>
              </a:defRPr>
            </a:lvl1pPr>
            <a:lvl2pPr lvl="1" algn="l">
              <a:lnSpc>
                <a:spcPct val="100000"/>
              </a:lnSpc>
              <a:spcBef>
                <a:spcPts val="0"/>
              </a:spcBef>
              <a:spcAft>
                <a:spcPts val="0"/>
              </a:spcAft>
              <a:buClr>
                <a:srgbClr val="65549C"/>
              </a:buClr>
              <a:buSzPts val="3400"/>
              <a:buFont typeface="EB Garamond"/>
              <a:buNone/>
              <a:defRPr sz="5867">
                <a:solidFill>
                  <a:srgbClr val="65549C"/>
                </a:solidFill>
                <a:latin typeface="EB Garamond"/>
                <a:ea typeface="EB Garamond"/>
                <a:cs typeface="EB Garamond"/>
                <a:sym typeface="EB Garamond"/>
              </a:defRPr>
            </a:lvl2pPr>
            <a:lvl3pPr lvl="2" algn="l">
              <a:lnSpc>
                <a:spcPct val="100000"/>
              </a:lnSpc>
              <a:spcBef>
                <a:spcPts val="0"/>
              </a:spcBef>
              <a:spcAft>
                <a:spcPts val="0"/>
              </a:spcAft>
              <a:buClr>
                <a:srgbClr val="65549C"/>
              </a:buClr>
              <a:buSzPts val="3400"/>
              <a:buFont typeface="EB Garamond"/>
              <a:buNone/>
              <a:defRPr sz="5867">
                <a:solidFill>
                  <a:srgbClr val="65549C"/>
                </a:solidFill>
                <a:latin typeface="EB Garamond"/>
                <a:ea typeface="EB Garamond"/>
                <a:cs typeface="EB Garamond"/>
                <a:sym typeface="EB Garamond"/>
              </a:defRPr>
            </a:lvl3pPr>
            <a:lvl4pPr lvl="3" algn="l">
              <a:lnSpc>
                <a:spcPct val="100000"/>
              </a:lnSpc>
              <a:spcBef>
                <a:spcPts val="0"/>
              </a:spcBef>
              <a:spcAft>
                <a:spcPts val="0"/>
              </a:spcAft>
              <a:buClr>
                <a:srgbClr val="65549C"/>
              </a:buClr>
              <a:buSzPts val="3400"/>
              <a:buFont typeface="EB Garamond"/>
              <a:buNone/>
              <a:defRPr sz="5867">
                <a:solidFill>
                  <a:srgbClr val="65549C"/>
                </a:solidFill>
                <a:latin typeface="EB Garamond"/>
                <a:ea typeface="EB Garamond"/>
                <a:cs typeface="EB Garamond"/>
                <a:sym typeface="EB Garamond"/>
              </a:defRPr>
            </a:lvl4pPr>
            <a:lvl5pPr lvl="4" algn="l">
              <a:lnSpc>
                <a:spcPct val="100000"/>
              </a:lnSpc>
              <a:spcBef>
                <a:spcPts val="0"/>
              </a:spcBef>
              <a:spcAft>
                <a:spcPts val="0"/>
              </a:spcAft>
              <a:buClr>
                <a:srgbClr val="65549C"/>
              </a:buClr>
              <a:buSzPts val="3400"/>
              <a:buFont typeface="EB Garamond"/>
              <a:buNone/>
              <a:defRPr sz="5867">
                <a:solidFill>
                  <a:srgbClr val="65549C"/>
                </a:solidFill>
                <a:latin typeface="EB Garamond"/>
                <a:ea typeface="EB Garamond"/>
                <a:cs typeface="EB Garamond"/>
                <a:sym typeface="EB Garamond"/>
              </a:defRPr>
            </a:lvl5pPr>
            <a:lvl6pPr lvl="5" algn="l">
              <a:lnSpc>
                <a:spcPct val="100000"/>
              </a:lnSpc>
              <a:spcBef>
                <a:spcPts val="0"/>
              </a:spcBef>
              <a:spcAft>
                <a:spcPts val="0"/>
              </a:spcAft>
              <a:buClr>
                <a:srgbClr val="65549C"/>
              </a:buClr>
              <a:buSzPts val="3400"/>
              <a:buFont typeface="EB Garamond"/>
              <a:buNone/>
              <a:defRPr sz="5867">
                <a:solidFill>
                  <a:srgbClr val="65549C"/>
                </a:solidFill>
                <a:latin typeface="EB Garamond"/>
                <a:ea typeface="EB Garamond"/>
                <a:cs typeface="EB Garamond"/>
                <a:sym typeface="EB Garamond"/>
              </a:defRPr>
            </a:lvl6pPr>
            <a:lvl7pPr lvl="6" algn="l">
              <a:lnSpc>
                <a:spcPct val="100000"/>
              </a:lnSpc>
              <a:spcBef>
                <a:spcPts val="0"/>
              </a:spcBef>
              <a:spcAft>
                <a:spcPts val="0"/>
              </a:spcAft>
              <a:buClr>
                <a:srgbClr val="65549C"/>
              </a:buClr>
              <a:buSzPts val="3400"/>
              <a:buFont typeface="EB Garamond"/>
              <a:buNone/>
              <a:defRPr sz="5867">
                <a:solidFill>
                  <a:srgbClr val="65549C"/>
                </a:solidFill>
                <a:latin typeface="EB Garamond"/>
                <a:ea typeface="EB Garamond"/>
                <a:cs typeface="EB Garamond"/>
                <a:sym typeface="EB Garamond"/>
              </a:defRPr>
            </a:lvl7pPr>
            <a:lvl8pPr lvl="7" algn="l">
              <a:lnSpc>
                <a:spcPct val="100000"/>
              </a:lnSpc>
              <a:spcBef>
                <a:spcPts val="0"/>
              </a:spcBef>
              <a:spcAft>
                <a:spcPts val="0"/>
              </a:spcAft>
              <a:buClr>
                <a:srgbClr val="65549C"/>
              </a:buClr>
              <a:buSzPts val="3400"/>
              <a:buFont typeface="EB Garamond"/>
              <a:buNone/>
              <a:defRPr sz="5867">
                <a:solidFill>
                  <a:srgbClr val="65549C"/>
                </a:solidFill>
                <a:latin typeface="EB Garamond"/>
                <a:ea typeface="EB Garamond"/>
                <a:cs typeface="EB Garamond"/>
                <a:sym typeface="EB Garamond"/>
              </a:defRPr>
            </a:lvl8pPr>
            <a:lvl9pPr lvl="8" algn="l">
              <a:lnSpc>
                <a:spcPct val="100000"/>
              </a:lnSpc>
              <a:spcBef>
                <a:spcPts val="0"/>
              </a:spcBef>
              <a:spcAft>
                <a:spcPts val="0"/>
              </a:spcAft>
              <a:buClr>
                <a:srgbClr val="65549C"/>
              </a:buClr>
              <a:buSzPts val="3400"/>
              <a:buFont typeface="EB Garamond"/>
              <a:buNone/>
              <a:defRPr sz="5867">
                <a:solidFill>
                  <a:srgbClr val="65549C"/>
                </a:solidFill>
                <a:latin typeface="EB Garamond"/>
                <a:ea typeface="EB Garamond"/>
                <a:cs typeface="EB Garamond"/>
                <a:sym typeface="EB Garamond"/>
              </a:defRPr>
            </a:lvl9pPr>
          </a:lstStyle>
          <a:p>
            <a:endParaRPr/>
          </a:p>
        </p:txBody>
      </p:sp>
      <p:sp>
        <p:nvSpPr>
          <p:cNvPr id="48" name="Google Shape;48;p36"/>
          <p:cNvSpPr/>
          <p:nvPr/>
        </p:nvSpPr>
        <p:spPr>
          <a:xfrm>
            <a:off x="0" y="6485067"/>
            <a:ext cx="12192000" cy="330400"/>
          </a:xfrm>
          <a:prstGeom prst="rect">
            <a:avLst/>
          </a:prstGeom>
          <a:solidFill>
            <a:srgbClr val="E7D7F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 name="Google Shape;49;p36"/>
          <p:cNvSpPr/>
          <p:nvPr/>
        </p:nvSpPr>
        <p:spPr>
          <a:xfrm>
            <a:off x="0" y="6527800"/>
            <a:ext cx="12192000" cy="330400"/>
          </a:xfrm>
          <a:prstGeom prst="rect">
            <a:avLst/>
          </a:prstGeom>
          <a:solidFill>
            <a:srgbClr val="D6C0E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 name="Google Shape;50;p36"/>
          <p:cNvSpPr txBox="1">
            <a:spLocks noGrp="1"/>
          </p:cNvSpPr>
          <p:nvPr>
            <p:ph type="sldNum" idx="12"/>
          </p:nvPr>
        </p:nvSpPr>
        <p:spPr>
          <a:xfrm>
            <a:off x="11597951" y="6402238"/>
            <a:ext cx="430400" cy="553917"/>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900"/>
              <a:buFont typeface="Open Sans"/>
              <a:buNone/>
              <a:defRPr sz="1200" b="0" i="0" u="none" strike="noStrike" cap="none">
                <a:solidFill>
                  <a:srgbClr val="585858"/>
                </a:solidFill>
                <a:latin typeface="Open Sans"/>
                <a:ea typeface="Open Sans"/>
                <a:cs typeface="Open Sans"/>
                <a:sym typeface="Open Sans"/>
              </a:defRPr>
            </a:lvl1pPr>
            <a:lvl2pPr marL="0" marR="0" lvl="1" indent="0" algn="r">
              <a:lnSpc>
                <a:spcPct val="100000"/>
              </a:lnSpc>
              <a:spcBef>
                <a:spcPts val="0"/>
              </a:spcBef>
              <a:spcAft>
                <a:spcPts val="0"/>
              </a:spcAft>
              <a:buClr>
                <a:srgbClr val="585858"/>
              </a:buClr>
              <a:buSzPts val="900"/>
              <a:buFont typeface="Open Sans"/>
              <a:buNone/>
              <a:defRPr sz="1200" b="0" i="0" u="none" strike="noStrike" cap="none">
                <a:solidFill>
                  <a:srgbClr val="585858"/>
                </a:solidFill>
                <a:latin typeface="Open Sans"/>
                <a:ea typeface="Open Sans"/>
                <a:cs typeface="Open Sans"/>
                <a:sym typeface="Open Sans"/>
              </a:defRPr>
            </a:lvl2pPr>
            <a:lvl3pPr marL="0" marR="0" lvl="2" indent="0" algn="r">
              <a:lnSpc>
                <a:spcPct val="100000"/>
              </a:lnSpc>
              <a:spcBef>
                <a:spcPts val="0"/>
              </a:spcBef>
              <a:spcAft>
                <a:spcPts val="0"/>
              </a:spcAft>
              <a:buClr>
                <a:srgbClr val="585858"/>
              </a:buClr>
              <a:buSzPts val="900"/>
              <a:buFont typeface="Open Sans"/>
              <a:buNone/>
              <a:defRPr sz="1200" b="0" i="0" u="none" strike="noStrike" cap="none">
                <a:solidFill>
                  <a:srgbClr val="585858"/>
                </a:solidFill>
                <a:latin typeface="Open Sans"/>
                <a:ea typeface="Open Sans"/>
                <a:cs typeface="Open Sans"/>
                <a:sym typeface="Open Sans"/>
              </a:defRPr>
            </a:lvl3pPr>
            <a:lvl4pPr marL="0" marR="0" lvl="3" indent="0" algn="r">
              <a:lnSpc>
                <a:spcPct val="100000"/>
              </a:lnSpc>
              <a:spcBef>
                <a:spcPts val="0"/>
              </a:spcBef>
              <a:spcAft>
                <a:spcPts val="0"/>
              </a:spcAft>
              <a:buClr>
                <a:srgbClr val="585858"/>
              </a:buClr>
              <a:buSzPts val="900"/>
              <a:buFont typeface="Open Sans"/>
              <a:buNone/>
              <a:defRPr sz="1200" b="0" i="0" u="none" strike="noStrike" cap="none">
                <a:solidFill>
                  <a:srgbClr val="585858"/>
                </a:solidFill>
                <a:latin typeface="Open Sans"/>
                <a:ea typeface="Open Sans"/>
                <a:cs typeface="Open Sans"/>
                <a:sym typeface="Open Sans"/>
              </a:defRPr>
            </a:lvl4pPr>
            <a:lvl5pPr marL="0" marR="0" lvl="4" indent="0" algn="r">
              <a:lnSpc>
                <a:spcPct val="100000"/>
              </a:lnSpc>
              <a:spcBef>
                <a:spcPts val="0"/>
              </a:spcBef>
              <a:spcAft>
                <a:spcPts val="0"/>
              </a:spcAft>
              <a:buClr>
                <a:srgbClr val="585858"/>
              </a:buClr>
              <a:buSzPts val="900"/>
              <a:buFont typeface="Open Sans"/>
              <a:buNone/>
              <a:defRPr sz="1200" b="0" i="0" u="none" strike="noStrike" cap="none">
                <a:solidFill>
                  <a:srgbClr val="585858"/>
                </a:solidFill>
                <a:latin typeface="Open Sans"/>
                <a:ea typeface="Open Sans"/>
                <a:cs typeface="Open Sans"/>
                <a:sym typeface="Open Sans"/>
              </a:defRPr>
            </a:lvl5pPr>
            <a:lvl6pPr marL="0" marR="0" lvl="5" indent="0" algn="r">
              <a:lnSpc>
                <a:spcPct val="100000"/>
              </a:lnSpc>
              <a:spcBef>
                <a:spcPts val="0"/>
              </a:spcBef>
              <a:spcAft>
                <a:spcPts val="0"/>
              </a:spcAft>
              <a:buClr>
                <a:srgbClr val="585858"/>
              </a:buClr>
              <a:buSzPts val="900"/>
              <a:buFont typeface="Open Sans"/>
              <a:buNone/>
              <a:defRPr sz="1200" b="0" i="0" u="none" strike="noStrike" cap="none">
                <a:solidFill>
                  <a:srgbClr val="585858"/>
                </a:solidFill>
                <a:latin typeface="Open Sans"/>
                <a:ea typeface="Open Sans"/>
                <a:cs typeface="Open Sans"/>
                <a:sym typeface="Open Sans"/>
              </a:defRPr>
            </a:lvl6pPr>
            <a:lvl7pPr marL="0" marR="0" lvl="6" indent="0" algn="r">
              <a:lnSpc>
                <a:spcPct val="100000"/>
              </a:lnSpc>
              <a:spcBef>
                <a:spcPts val="0"/>
              </a:spcBef>
              <a:spcAft>
                <a:spcPts val="0"/>
              </a:spcAft>
              <a:buClr>
                <a:srgbClr val="585858"/>
              </a:buClr>
              <a:buSzPts val="900"/>
              <a:buFont typeface="Open Sans"/>
              <a:buNone/>
              <a:defRPr sz="1200" b="0" i="0" u="none" strike="noStrike" cap="none">
                <a:solidFill>
                  <a:srgbClr val="585858"/>
                </a:solidFill>
                <a:latin typeface="Open Sans"/>
                <a:ea typeface="Open Sans"/>
                <a:cs typeface="Open Sans"/>
                <a:sym typeface="Open Sans"/>
              </a:defRPr>
            </a:lvl7pPr>
            <a:lvl8pPr marL="0" marR="0" lvl="7" indent="0" algn="r">
              <a:lnSpc>
                <a:spcPct val="100000"/>
              </a:lnSpc>
              <a:spcBef>
                <a:spcPts val="0"/>
              </a:spcBef>
              <a:spcAft>
                <a:spcPts val="0"/>
              </a:spcAft>
              <a:buClr>
                <a:srgbClr val="585858"/>
              </a:buClr>
              <a:buSzPts val="900"/>
              <a:buFont typeface="Open Sans"/>
              <a:buNone/>
              <a:defRPr sz="1200" b="0" i="0" u="none" strike="noStrike" cap="none">
                <a:solidFill>
                  <a:srgbClr val="585858"/>
                </a:solidFill>
                <a:latin typeface="Open Sans"/>
                <a:ea typeface="Open Sans"/>
                <a:cs typeface="Open Sans"/>
                <a:sym typeface="Open Sans"/>
              </a:defRPr>
            </a:lvl8pPr>
            <a:lvl9pPr marL="0" marR="0" lvl="8" indent="0" algn="r">
              <a:lnSpc>
                <a:spcPct val="100000"/>
              </a:lnSpc>
              <a:spcBef>
                <a:spcPts val="0"/>
              </a:spcBef>
              <a:spcAft>
                <a:spcPts val="0"/>
              </a:spcAft>
              <a:buClr>
                <a:srgbClr val="585858"/>
              </a:buClr>
              <a:buSzPts val="900"/>
              <a:buFont typeface="Open Sans"/>
              <a:buNone/>
              <a:defRPr sz="1200" b="0" i="0" u="none" strike="noStrike" cap="none">
                <a:solidFill>
                  <a:srgbClr val="58585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l-NL"/>
              <a:t>‹nr.›</a:t>
            </a:fld>
            <a:endParaRPr/>
          </a:p>
        </p:txBody>
      </p:sp>
      <p:pic>
        <p:nvPicPr>
          <p:cNvPr id="51" name="Google Shape;51;p36" descr="Google Shape;22;p4"/>
          <p:cNvPicPr preferRelativeResize="0"/>
          <p:nvPr/>
        </p:nvPicPr>
        <p:blipFill rotWithShape="1">
          <a:blip r:embed="rId2">
            <a:alphaModFix/>
          </a:blip>
          <a:srcRect/>
          <a:stretch/>
        </p:blipFill>
        <p:spPr>
          <a:xfrm>
            <a:off x="101600" y="6527600"/>
            <a:ext cx="330400" cy="330400"/>
          </a:xfrm>
          <a:prstGeom prst="rect">
            <a:avLst/>
          </a:prstGeom>
          <a:noFill/>
          <a:ln>
            <a:noFill/>
          </a:ln>
        </p:spPr>
      </p:pic>
      <p:sp>
        <p:nvSpPr>
          <p:cNvPr id="52" name="Google Shape;52;p36"/>
          <p:cNvSpPr txBox="1"/>
          <p:nvPr/>
        </p:nvSpPr>
        <p:spPr>
          <a:xfrm>
            <a:off x="415599" y="6477776"/>
            <a:ext cx="8512400" cy="430780"/>
          </a:xfrm>
          <a:prstGeom prst="rect">
            <a:avLst/>
          </a:prstGeom>
          <a:noFill/>
          <a:ln>
            <a:noFill/>
          </a:ln>
        </p:spPr>
        <p:txBody>
          <a:bodyPr spcFirstLastPara="1" wrap="square" lIns="121850" tIns="121850" rIns="121850" bIns="121850" anchor="ctr" anchorCtr="0">
            <a:spAutoFit/>
          </a:bodyPr>
          <a:lstStyle/>
          <a:p>
            <a:pPr marL="0" marR="0" lvl="0" indent="0" algn="l" rtl="0">
              <a:lnSpc>
                <a:spcPct val="100000"/>
              </a:lnSpc>
              <a:spcBef>
                <a:spcPts val="0"/>
              </a:spcBef>
              <a:spcAft>
                <a:spcPts val="0"/>
              </a:spcAft>
              <a:buClr>
                <a:srgbClr val="585858"/>
              </a:buClr>
              <a:buSzPts val="900"/>
              <a:buFont typeface="Open Sans"/>
              <a:buNone/>
            </a:pPr>
            <a:r>
              <a:rPr lang="nl-NL" sz="1200">
                <a:solidFill>
                  <a:srgbClr val="585858"/>
                </a:solidFill>
                <a:latin typeface="Open Sans"/>
                <a:ea typeface="Open Sans"/>
                <a:cs typeface="Open Sans"/>
                <a:sym typeface="Open Sans"/>
              </a:rPr>
              <a:t>odeuropa.eu</a:t>
            </a:r>
            <a:endParaRPr sz="1200">
              <a:solidFill>
                <a:srgbClr val="585858"/>
              </a:solidFill>
              <a:latin typeface="Open Sans"/>
              <a:ea typeface="Open Sans"/>
              <a:cs typeface="Open Sans"/>
              <a:sym typeface="Open Sans"/>
            </a:endParaRPr>
          </a:p>
        </p:txBody>
      </p:sp>
      <p:sp>
        <p:nvSpPr>
          <p:cNvPr id="53" name="Google Shape;53;p36"/>
          <p:cNvSpPr/>
          <p:nvPr/>
        </p:nvSpPr>
        <p:spPr>
          <a:xfrm>
            <a:off x="0" y="0"/>
            <a:ext cx="12192000" cy="59600"/>
          </a:xfrm>
          <a:prstGeom prst="rect">
            <a:avLst/>
          </a:prstGeom>
          <a:solidFill>
            <a:srgbClr val="E7D7F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AND_BODY" type="tx">
  <p:cSld name="TITLE_AND_BODY">
    <p:spTree>
      <p:nvGrpSpPr>
        <p:cNvPr id="1" name="Shape 54"/>
        <p:cNvGrpSpPr/>
        <p:nvPr/>
      </p:nvGrpSpPr>
      <p:grpSpPr>
        <a:xfrm>
          <a:off x="0" y="0"/>
          <a:ext cx="0" cy="0"/>
          <a:chOff x="0" y="0"/>
          <a:chExt cx="0" cy="0"/>
        </a:xfrm>
      </p:grpSpPr>
      <p:sp>
        <p:nvSpPr>
          <p:cNvPr id="55" name="Google Shape;55;p37"/>
          <p:cNvSpPr txBox="1">
            <a:spLocks noGrp="1"/>
          </p:cNvSpPr>
          <p:nvPr>
            <p:ph type="title"/>
          </p:nvPr>
        </p:nvSpPr>
        <p:spPr>
          <a:xfrm>
            <a:off x="415599" y="174267"/>
            <a:ext cx="11360800" cy="763600"/>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Font typeface="Calibri"/>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 name="Google Shape;56;p37"/>
          <p:cNvSpPr txBox="1">
            <a:spLocks noGrp="1"/>
          </p:cNvSpPr>
          <p:nvPr>
            <p:ph type="body" idx="1"/>
          </p:nvPr>
        </p:nvSpPr>
        <p:spPr>
          <a:xfrm>
            <a:off x="415599" y="1536633"/>
            <a:ext cx="11360800" cy="45552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Clr>
                <a:schemeClr val="dk1"/>
              </a:buClr>
              <a:buSzPts val="1800"/>
              <a:buChar char="●"/>
              <a:defRPr/>
            </a:lvl1pPr>
            <a:lvl2pPr marL="914400" lvl="1" indent="-342900" algn="l">
              <a:lnSpc>
                <a:spcPct val="115000"/>
              </a:lnSpc>
              <a:spcBef>
                <a:spcPts val="0"/>
              </a:spcBef>
              <a:spcAft>
                <a:spcPts val="0"/>
              </a:spcAft>
              <a:buClr>
                <a:schemeClr val="dk1"/>
              </a:buClr>
              <a:buSzPts val="1800"/>
              <a:buChar char="○"/>
              <a:defRPr/>
            </a:lvl2pPr>
            <a:lvl3pPr marL="1371600" lvl="2" indent="-342900" algn="l">
              <a:lnSpc>
                <a:spcPct val="115000"/>
              </a:lnSpc>
              <a:spcBef>
                <a:spcPts val="0"/>
              </a:spcBef>
              <a:spcAft>
                <a:spcPts val="0"/>
              </a:spcAft>
              <a:buClr>
                <a:schemeClr val="dk1"/>
              </a:buClr>
              <a:buSzPts val="1800"/>
              <a:buChar char="■"/>
              <a:defRPr/>
            </a:lvl3pPr>
            <a:lvl4pPr marL="1828800" lvl="3" indent="-342900" algn="l">
              <a:lnSpc>
                <a:spcPct val="115000"/>
              </a:lnSpc>
              <a:spcBef>
                <a:spcPts val="0"/>
              </a:spcBef>
              <a:spcAft>
                <a:spcPts val="0"/>
              </a:spcAft>
              <a:buClr>
                <a:schemeClr val="dk1"/>
              </a:buClr>
              <a:buSzPts val="1800"/>
              <a:buChar char="●"/>
              <a:defRPr/>
            </a:lvl4pPr>
            <a:lvl5pPr marL="2286000" lvl="4" indent="-342900" algn="l">
              <a:lnSpc>
                <a:spcPct val="115000"/>
              </a:lnSpc>
              <a:spcBef>
                <a:spcPts val="0"/>
              </a:spcBef>
              <a:spcAft>
                <a:spcPts val="0"/>
              </a:spcAft>
              <a:buClr>
                <a:schemeClr val="dk1"/>
              </a:buClr>
              <a:buSzPts val="1800"/>
              <a:buChar char="○"/>
              <a:defRPr/>
            </a:lvl5pPr>
            <a:lvl6pPr marL="2743200" lvl="5" indent="-342900" algn="l">
              <a:lnSpc>
                <a:spcPct val="115000"/>
              </a:lnSpc>
              <a:spcBef>
                <a:spcPts val="0"/>
              </a:spcBef>
              <a:spcAft>
                <a:spcPts val="0"/>
              </a:spcAft>
              <a:buClr>
                <a:schemeClr val="dk1"/>
              </a:buClr>
              <a:buSzPts val="1800"/>
              <a:buChar char="■"/>
              <a:defRPr/>
            </a:lvl6pPr>
            <a:lvl7pPr marL="3200400" lvl="6" indent="-342900" algn="l">
              <a:lnSpc>
                <a:spcPct val="115000"/>
              </a:lnSpc>
              <a:spcBef>
                <a:spcPts val="0"/>
              </a:spcBef>
              <a:spcAft>
                <a:spcPts val="0"/>
              </a:spcAft>
              <a:buClr>
                <a:schemeClr val="dk1"/>
              </a:buClr>
              <a:buSzPts val="1800"/>
              <a:buChar char="●"/>
              <a:defRPr/>
            </a:lvl7pPr>
            <a:lvl8pPr marL="3657600" lvl="7" indent="-342900" algn="l">
              <a:lnSpc>
                <a:spcPct val="115000"/>
              </a:lnSpc>
              <a:spcBef>
                <a:spcPts val="0"/>
              </a:spcBef>
              <a:spcAft>
                <a:spcPts val="0"/>
              </a:spcAft>
              <a:buClr>
                <a:schemeClr val="dk1"/>
              </a:buClr>
              <a:buSzPts val="1800"/>
              <a:buChar char="○"/>
              <a:defRPr/>
            </a:lvl8pPr>
            <a:lvl9pPr marL="4114800" lvl="8" indent="-342900" algn="l">
              <a:lnSpc>
                <a:spcPct val="115000"/>
              </a:lnSpc>
              <a:spcBef>
                <a:spcPts val="0"/>
              </a:spcBef>
              <a:spcAft>
                <a:spcPts val="0"/>
              </a:spcAft>
              <a:buClr>
                <a:schemeClr val="dk1"/>
              </a:buClr>
              <a:buSzPts val="1800"/>
              <a:buChar char="■"/>
              <a:defRPr/>
            </a:lvl9pPr>
          </a:lstStyle>
          <a:p>
            <a:endParaRPr/>
          </a:p>
        </p:txBody>
      </p:sp>
      <p:sp>
        <p:nvSpPr>
          <p:cNvPr id="57" name="Google Shape;57;p37"/>
          <p:cNvSpPr txBox="1">
            <a:spLocks noGrp="1"/>
          </p:cNvSpPr>
          <p:nvPr>
            <p:ph type="sldNum" idx="12"/>
          </p:nvPr>
        </p:nvSpPr>
        <p:spPr>
          <a:xfrm>
            <a:off x="11597951" y="6402238"/>
            <a:ext cx="430400" cy="553917"/>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900"/>
              <a:buFont typeface="Open Sans"/>
              <a:buNone/>
              <a:defRPr sz="1200">
                <a:solidFill>
                  <a:srgbClr val="585858"/>
                </a:solidFill>
                <a:latin typeface="Open Sans"/>
                <a:ea typeface="Open Sans"/>
                <a:cs typeface="Open Sans"/>
                <a:sym typeface="Open Sans"/>
              </a:defRPr>
            </a:lvl1pPr>
            <a:lvl2pPr marL="0" lvl="1" indent="0" algn="r">
              <a:lnSpc>
                <a:spcPct val="100000"/>
              </a:lnSpc>
              <a:spcBef>
                <a:spcPts val="0"/>
              </a:spcBef>
              <a:spcAft>
                <a:spcPts val="0"/>
              </a:spcAft>
              <a:buClr>
                <a:srgbClr val="585858"/>
              </a:buClr>
              <a:buSzPts val="900"/>
              <a:buFont typeface="Open Sans"/>
              <a:buNone/>
              <a:defRPr sz="1200">
                <a:solidFill>
                  <a:srgbClr val="585858"/>
                </a:solidFill>
                <a:latin typeface="Open Sans"/>
                <a:ea typeface="Open Sans"/>
                <a:cs typeface="Open Sans"/>
                <a:sym typeface="Open Sans"/>
              </a:defRPr>
            </a:lvl2pPr>
            <a:lvl3pPr marL="0" lvl="2" indent="0" algn="r">
              <a:lnSpc>
                <a:spcPct val="100000"/>
              </a:lnSpc>
              <a:spcBef>
                <a:spcPts val="0"/>
              </a:spcBef>
              <a:spcAft>
                <a:spcPts val="0"/>
              </a:spcAft>
              <a:buClr>
                <a:srgbClr val="585858"/>
              </a:buClr>
              <a:buSzPts val="900"/>
              <a:buFont typeface="Open Sans"/>
              <a:buNone/>
              <a:defRPr sz="1200">
                <a:solidFill>
                  <a:srgbClr val="585858"/>
                </a:solidFill>
                <a:latin typeface="Open Sans"/>
                <a:ea typeface="Open Sans"/>
                <a:cs typeface="Open Sans"/>
                <a:sym typeface="Open Sans"/>
              </a:defRPr>
            </a:lvl3pPr>
            <a:lvl4pPr marL="0" lvl="3" indent="0" algn="r">
              <a:lnSpc>
                <a:spcPct val="100000"/>
              </a:lnSpc>
              <a:spcBef>
                <a:spcPts val="0"/>
              </a:spcBef>
              <a:spcAft>
                <a:spcPts val="0"/>
              </a:spcAft>
              <a:buClr>
                <a:srgbClr val="585858"/>
              </a:buClr>
              <a:buSzPts val="900"/>
              <a:buFont typeface="Open Sans"/>
              <a:buNone/>
              <a:defRPr sz="1200">
                <a:solidFill>
                  <a:srgbClr val="585858"/>
                </a:solidFill>
                <a:latin typeface="Open Sans"/>
                <a:ea typeface="Open Sans"/>
                <a:cs typeface="Open Sans"/>
                <a:sym typeface="Open Sans"/>
              </a:defRPr>
            </a:lvl4pPr>
            <a:lvl5pPr marL="0" lvl="4" indent="0" algn="r">
              <a:lnSpc>
                <a:spcPct val="100000"/>
              </a:lnSpc>
              <a:spcBef>
                <a:spcPts val="0"/>
              </a:spcBef>
              <a:spcAft>
                <a:spcPts val="0"/>
              </a:spcAft>
              <a:buClr>
                <a:srgbClr val="585858"/>
              </a:buClr>
              <a:buSzPts val="900"/>
              <a:buFont typeface="Open Sans"/>
              <a:buNone/>
              <a:defRPr sz="1200">
                <a:solidFill>
                  <a:srgbClr val="585858"/>
                </a:solidFill>
                <a:latin typeface="Open Sans"/>
                <a:ea typeface="Open Sans"/>
                <a:cs typeface="Open Sans"/>
                <a:sym typeface="Open Sans"/>
              </a:defRPr>
            </a:lvl5pPr>
            <a:lvl6pPr marL="0" lvl="5" indent="0" algn="r">
              <a:lnSpc>
                <a:spcPct val="100000"/>
              </a:lnSpc>
              <a:spcBef>
                <a:spcPts val="0"/>
              </a:spcBef>
              <a:spcAft>
                <a:spcPts val="0"/>
              </a:spcAft>
              <a:buClr>
                <a:srgbClr val="585858"/>
              </a:buClr>
              <a:buSzPts val="900"/>
              <a:buFont typeface="Open Sans"/>
              <a:buNone/>
              <a:defRPr sz="1200">
                <a:solidFill>
                  <a:srgbClr val="585858"/>
                </a:solidFill>
                <a:latin typeface="Open Sans"/>
                <a:ea typeface="Open Sans"/>
                <a:cs typeface="Open Sans"/>
                <a:sym typeface="Open Sans"/>
              </a:defRPr>
            </a:lvl6pPr>
            <a:lvl7pPr marL="0" lvl="6" indent="0" algn="r">
              <a:lnSpc>
                <a:spcPct val="100000"/>
              </a:lnSpc>
              <a:spcBef>
                <a:spcPts val="0"/>
              </a:spcBef>
              <a:spcAft>
                <a:spcPts val="0"/>
              </a:spcAft>
              <a:buClr>
                <a:srgbClr val="585858"/>
              </a:buClr>
              <a:buSzPts val="900"/>
              <a:buFont typeface="Open Sans"/>
              <a:buNone/>
              <a:defRPr sz="1200">
                <a:solidFill>
                  <a:srgbClr val="585858"/>
                </a:solidFill>
                <a:latin typeface="Open Sans"/>
                <a:ea typeface="Open Sans"/>
                <a:cs typeface="Open Sans"/>
                <a:sym typeface="Open Sans"/>
              </a:defRPr>
            </a:lvl7pPr>
            <a:lvl8pPr marL="0" lvl="7" indent="0" algn="r">
              <a:lnSpc>
                <a:spcPct val="100000"/>
              </a:lnSpc>
              <a:spcBef>
                <a:spcPts val="0"/>
              </a:spcBef>
              <a:spcAft>
                <a:spcPts val="0"/>
              </a:spcAft>
              <a:buClr>
                <a:srgbClr val="585858"/>
              </a:buClr>
              <a:buSzPts val="900"/>
              <a:buFont typeface="Open Sans"/>
              <a:buNone/>
              <a:defRPr sz="1200">
                <a:solidFill>
                  <a:srgbClr val="585858"/>
                </a:solidFill>
                <a:latin typeface="Open Sans"/>
                <a:ea typeface="Open Sans"/>
                <a:cs typeface="Open Sans"/>
                <a:sym typeface="Open Sans"/>
              </a:defRPr>
            </a:lvl8pPr>
            <a:lvl9pPr marL="0" lvl="8" indent="0" algn="r">
              <a:lnSpc>
                <a:spcPct val="100000"/>
              </a:lnSpc>
              <a:spcBef>
                <a:spcPts val="0"/>
              </a:spcBef>
              <a:spcAft>
                <a:spcPts val="0"/>
              </a:spcAft>
              <a:buClr>
                <a:srgbClr val="585858"/>
              </a:buClr>
              <a:buSzPts val="900"/>
              <a:buFont typeface="Open Sans"/>
              <a:buNone/>
              <a:defRPr sz="1200">
                <a:solidFill>
                  <a:srgbClr val="58585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59"/>
        <p:cNvGrpSpPr/>
        <p:nvPr/>
      </p:nvGrpSpPr>
      <p:grpSpPr>
        <a:xfrm>
          <a:off x="0" y="0"/>
          <a:ext cx="0" cy="0"/>
          <a:chOff x="0" y="0"/>
          <a:chExt cx="0" cy="0"/>
        </a:xfrm>
      </p:grpSpPr>
      <p:sp>
        <p:nvSpPr>
          <p:cNvPr id="60" name="Google Shape;60;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2" name="Google Shape;6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ekop">
  <p:cSld name="Sectiekop">
    <p:spTree>
      <p:nvGrpSpPr>
        <p:cNvPr id="1" name="Shape 65"/>
        <p:cNvGrpSpPr/>
        <p:nvPr/>
      </p:nvGrpSpPr>
      <p:grpSpPr>
        <a:xfrm>
          <a:off x="0" y="0"/>
          <a:ext cx="0" cy="0"/>
          <a:chOff x="0" y="0"/>
          <a:chExt cx="0" cy="0"/>
        </a:xfrm>
      </p:grpSpPr>
      <p:sp>
        <p:nvSpPr>
          <p:cNvPr id="66" name="Google Shape;66;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8" name="Google Shape;6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gif"/></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2.png"/><Relationship Id="rId39" Type="http://schemas.openxmlformats.org/officeDocument/2006/relationships/image" Target="../media/image95.png"/><Relationship Id="rId3" Type="http://schemas.openxmlformats.org/officeDocument/2006/relationships/image" Target="../media/image59.png"/><Relationship Id="rId21" Type="http://schemas.openxmlformats.org/officeDocument/2006/relationships/image" Target="../media/image77.png"/><Relationship Id="rId34" Type="http://schemas.openxmlformats.org/officeDocument/2006/relationships/image" Target="../media/image90.png"/><Relationship Id="rId42" Type="http://schemas.openxmlformats.org/officeDocument/2006/relationships/image" Target="../media/image98.png"/><Relationship Id="rId47" Type="http://schemas.openxmlformats.org/officeDocument/2006/relationships/image" Target="../media/image103.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81.png"/><Relationship Id="rId33" Type="http://schemas.openxmlformats.org/officeDocument/2006/relationships/image" Target="../media/image89.png"/><Relationship Id="rId38" Type="http://schemas.openxmlformats.org/officeDocument/2006/relationships/image" Target="../media/image94.png"/><Relationship Id="rId46" Type="http://schemas.openxmlformats.org/officeDocument/2006/relationships/image" Target="../media/image102.png"/><Relationship Id="rId2" Type="http://schemas.openxmlformats.org/officeDocument/2006/relationships/notesSlide" Target="../notesSlides/notesSlide8.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png"/><Relationship Id="rId41"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24" Type="http://schemas.openxmlformats.org/officeDocument/2006/relationships/image" Target="../media/image80.png"/><Relationship Id="rId32" Type="http://schemas.openxmlformats.org/officeDocument/2006/relationships/image" Target="../media/image88.png"/><Relationship Id="rId37" Type="http://schemas.openxmlformats.org/officeDocument/2006/relationships/image" Target="../media/image93.png"/><Relationship Id="rId40" Type="http://schemas.openxmlformats.org/officeDocument/2006/relationships/image" Target="../media/image96.png"/><Relationship Id="rId45" Type="http://schemas.openxmlformats.org/officeDocument/2006/relationships/image" Target="../media/image101.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28" Type="http://schemas.openxmlformats.org/officeDocument/2006/relationships/image" Target="../media/image84.png"/><Relationship Id="rId36" Type="http://schemas.openxmlformats.org/officeDocument/2006/relationships/image" Target="../media/image92.png"/><Relationship Id="rId10" Type="http://schemas.openxmlformats.org/officeDocument/2006/relationships/image" Target="../media/image66.png"/><Relationship Id="rId19" Type="http://schemas.openxmlformats.org/officeDocument/2006/relationships/image" Target="../media/image75.png"/><Relationship Id="rId31" Type="http://schemas.openxmlformats.org/officeDocument/2006/relationships/image" Target="../media/image87.png"/><Relationship Id="rId44" Type="http://schemas.openxmlformats.org/officeDocument/2006/relationships/image" Target="../media/image100.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png"/><Relationship Id="rId30" Type="http://schemas.openxmlformats.org/officeDocument/2006/relationships/image" Target="../media/image86.png"/><Relationship Id="rId35" Type="http://schemas.openxmlformats.org/officeDocument/2006/relationships/image" Target="../media/image91.png"/><Relationship Id="rId43" Type="http://schemas.openxmlformats.org/officeDocument/2006/relationships/image" Target="../media/image99.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explorer.odeuropa.eu"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jpeg"/></Relationships>
</file>

<file path=ppt/slides/_rels/slide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tiff"/><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3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3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tiff"/></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49.png"/></Relationships>
</file>

<file path=ppt/slides/_rels/slide4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52.png"/></Relationships>
</file>

<file path=ppt/slides/_rels/slide49.xml.rels><?xml version="1.0" encoding="UTF-8" standalone="yes"?>
<Relationships xmlns="http://schemas.openxmlformats.org/package/2006/relationships"><Relationship Id="rId3" Type="http://schemas.openxmlformats.org/officeDocument/2006/relationships/hyperlink" Target="https://liveuclac-my.sharepoint.com/personal/utnvaah_ucl_ac_uk/_layouts/15/onedrive.aspx?id=/personal/utnvaah_ucl_ac_uk/Documents/08MarchAudio/Tascam/Edit01.wav&amp;parent=/personal/utnvaah_ucl_ac_uk/Documents/08MarchAudio/Tascam&amp;ga=1" TargetMode="External"/><Relationship Id="rId7" Type="http://schemas.openxmlformats.org/officeDocument/2006/relationships/image" Target="../media/image153.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49.png"/><Relationship Id="rId5" Type="http://schemas.openxmlformats.org/officeDocument/2006/relationships/hyperlink" Target="https://drive.google.com/file/d/1_hSBZot_66HkJ2Ig3pHdwNT_4oczquvr/view?usp=sharing" TargetMode="External"/><Relationship Id="rId4" Type="http://schemas.openxmlformats.org/officeDocument/2006/relationships/hyperlink" Target="https://livekentac-my.sharepoint.com/:p:/g/personal/km757_kent_ac_uk/EdUxOZVZwoRHtB4trErBEQ8Bs2tF3yuu3BMS-Ry9aNlu3w?rtime=zTc2ushr2k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5.tiff"/><Relationship Id="rId2" Type="http://schemas.openxmlformats.org/officeDocument/2006/relationships/image" Target="../media/image154.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2" name="Picture 1">
            <a:extLst>
              <a:ext uri="{FF2B5EF4-FFF2-40B4-BE49-F238E27FC236}">
                <a16:creationId xmlns:a16="http://schemas.microsoft.com/office/drawing/2014/main" xmlns="" id="{D62967D3-2557-28E2-47CB-71CB2EC656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907"/>
            <a:ext cx="5029200" cy="6550599"/>
          </a:xfrm>
          <a:prstGeom prst="rect">
            <a:avLst/>
          </a:prstGeom>
        </p:spPr>
      </p:pic>
      <p:pic>
        <p:nvPicPr>
          <p:cNvPr id="8" name="Picture 7">
            <a:extLst>
              <a:ext uri="{FF2B5EF4-FFF2-40B4-BE49-F238E27FC236}">
                <a16:creationId xmlns:a16="http://schemas.microsoft.com/office/drawing/2014/main" xmlns="" id="{7BE30BA2-52D5-7D6A-3698-42C868402A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2107" y="-28112"/>
            <a:ext cx="2713486" cy="6561804"/>
          </a:xfrm>
          <a:prstGeom prst="rect">
            <a:avLst/>
          </a:prstGeom>
        </p:spPr>
      </p:pic>
      <p:pic>
        <p:nvPicPr>
          <p:cNvPr id="3" name="Picture 2">
            <a:extLst>
              <a:ext uri="{FF2B5EF4-FFF2-40B4-BE49-F238E27FC236}">
                <a16:creationId xmlns:a16="http://schemas.microsoft.com/office/drawing/2014/main" xmlns="" id="{0E074411-71F0-6896-BEF9-D828EE0C36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5594" y="-16907"/>
            <a:ext cx="4496405" cy="6550600"/>
          </a:xfrm>
          <a:prstGeom prst="rect">
            <a:avLst/>
          </a:prstGeom>
        </p:spPr>
      </p:pic>
      <p:pic>
        <p:nvPicPr>
          <p:cNvPr id="122" name="Google Shape;122;p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58898" y="6447692"/>
            <a:ext cx="590214" cy="410308"/>
          </a:xfrm>
          <a:prstGeom prst="rect">
            <a:avLst/>
          </a:prstGeom>
          <a:noFill/>
          <a:ln>
            <a:noFill/>
          </a:ln>
        </p:spPr>
      </p:pic>
      <p:sp>
        <p:nvSpPr>
          <p:cNvPr id="123" name="Google Shape;123;p1"/>
          <p:cNvSpPr/>
          <p:nvPr/>
        </p:nvSpPr>
        <p:spPr>
          <a:xfrm>
            <a:off x="1339040" y="6533693"/>
            <a:ext cx="97038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dirty="0" err="1">
                <a:solidFill>
                  <a:srgbClr val="000000"/>
                </a:solidFill>
                <a:latin typeface="Calibri"/>
                <a:ea typeface="Calibri"/>
                <a:cs typeface="Calibri"/>
                <a:sym typeface="Calibri"/>
              </a:rPr>
              <a:t>This</a:t>
            </a:r>
            <a:r>
              <a:rPr lang="nl-NL" sz="1200" b="0" i="0" u="none" strike="noStrike" cap="none" dirty="0">
                <a:solidFill>
                  <a:srgbClr val="000000"/>
                </a:solidFill>
                <a:latin typeface="Calibri"/>
                <a:ea typeface="Calibri"/>
                <a:cs typeface="Calibri"/>
                <a:sym typeface="Calibri"/>
              </a:rPr>
              <a:t> project has </a:t>
            </a:r>
            <a:r>
              <a:rPr lang="nl-NL" sz="1200" b="0" i="0" u="none" strike="noStrike" cap="none" dirty="0" err="1">
                <a:solidFill>
                  <a:srgbClr val="000000"/>
                </a:solidFill>
                <a:latin typeface="Calibri"/>
                <a:ea typeface="Calibri"/>
                <a:cs typeface="Calibri"/>
                <a:sym typeface="Calibri"/>
              </a:rPr>
              <a:t>received</a:t>
            </a:r>
            <a:r>
              <a:rPr lang="nl-NL" sz="1200" b="0" i="0" u="none" strike="noStrike" cap="none" dirty="0">
                <a:solidFill>
                  <a:srgbClr val="000000"/>
                </a:solidFill>
                <a:latin typeface="Calibri"/>
                <a:ea typeface="Calibri"/>
                <a:cs typeface="Calibri"/>
                <a:sym typeface="Calibri"/>
              </a:rPr>
              <a:t> </a:t>
            </a:r>
            <a:r>
              <a:rPr lang="nl-NL" sz="1200" b="0" i="0" u="none" strike="noStrike" cap="none" dirty="0" err="1">
                <a:solidFill>
                  <a:srgbClr val="000000"/>
                </a:solidFill>
                <a:latin typeface="Calibri"/>
                <a:ea typeface="Calibri"/>
                <a:cs typeface="Calibri"/>
                <a:sym typeface="Calibri"/>
              </a:rPr>
              <a:t>funding</a:t>
            </a:r>
            <a:r>
              <a:rPr lang="nl-NL" sz="1200" b="0" i="0" u="none" strike="noStrike" cap="none" dirty="0">
                <a:solidFill>
                  <a:srgbClr val="000000"/>
                </a:solidFill>
                <a:latin typeface="Calibri"/>
                <a:ea typeface="Calibri"/>
                <a:cs typeface="Calibri"/>
                <a:sym typeface="Calibri"/>
              </a:rPr>
              <a:t> </a:t>
            </a:r>
            <a:r>
              <a:rPr lang="nl-NL" sz="1200" b="0" i="0" u="none" strike="noStrike" cap="none" dirty="0" err="1">
                <a:solidFill>
                  <a:srgbClr val="000000"/>
                </a:solidFill>
                <a:latin typeface="Calibri"/>
                <a:ea typeface="Calibri"/>
                <a:cs typeface="Calibri"/>
                <a:sym typeface="Calibri"/>
              </a:rPr>
              <a:t>from</a:t>
            </a:r>
            <a:r>
              <a:rPr lang="nl-NL" sz="1200" b="0" i="0" u="none" strike="noStrike" cap="none" dirty="0">
                <a:solidFill>
                  <a:srgbClr val="000000"/>
                </a:solidFill>
                <a:latin typeface="Calibri"/>
                <a:ea typeface="Calibri"/>
                <a:cs typeface="Calibri"/>
                <a:sym typeface="Calibri"/>
              </a:rPr>
              <a:t> </a:t>
            </a:r>
            <a:r>
              <a:rPr lang="nl-NL" sz="1200" b="0" i="0" u="none" strike="noStrike" cap="none" dirty="0" err="1">
                <a:solidFill>
                  <a:srgbClr val="000000"/>
                </a:solidFill>
                <a:latin typeface="Calibri"/>
                <a:ea typeface="Calibri"/>
                <a:cs typeface="Calibri"/>
                <a:sym typeface="Calibri"/>
              </a:rPr>
              <a:t>the</a:t>
            </a:r>
            <a:r>
              <a:rPr lang="nl-NL" sz="1200" b="0" i="0" u="none" strike="noStrike" cap="none" dirty="0">
                <a:solidFill>
                  <a:srgbClr val="000000"/>
                </a:solidFill>
                <a:latin typeface="Calibri"/>
                <a:ea typeface="Calibri"/>
                <a:cs typeface="Calibri"/>
                <a:sym typeface="Calibri"/>
              </a:rPr>
              <a:t> European </a:t>
            </a:r>
            <a:r>
              <a:rPr lang="nl-NL" sz="1200" b="0" i="0" u="none" strike="noStrike" cap="none" dirty="0" err="1">
                <a:solidFill>
                  <a:srgbClr val="000000"/>
                </a:solidFill>
                <a:latin typeface="Calibri"/>
                <a:ea typeface="Calibri"/>
                <a:cs typeface="Calibri"/>
                <a:sym typeface="Calibri"/>
              </a:rPr>
              <a:t>Union’s</a:t>
            </a:r>
            <a:r>
              <a:rPr lang="nl-NL" sz="1200" b="0" i="0" u="none" strike="noStrike" cap="none" dirty="0">
                <a:solidFill>
                  <a:srgbClr val="000000"/>
                </a:solidFill>
                <a:latin typeface="Calibri"/>
                <a:ea typeface="Calibri"/>
                <a:cs typeface="Calibri"/>
                <a:sym typeface="Calibri"/>
              </a:rPr>
              <a:t> Horizon 2020 research </a:t>
            </a:r>
            <a:r>
              <a:rPr lang="nl-NL" sz="1200" b="0" i="0" u="none" strike="noStrike" cap="none" dirty="0" err="1">
                <a:solidFill>
                  <a:srgbClr val="000000"/>
                </a:solidFill>
                <a:latin typeface="Calibri"/>
                <a:ea typeface="Calibri"/>
                <a:cs typeface="Calibri"/>
                <a:sym typeface="Calibri"/>
              </a:rPr>
              <a:t>and</a:t>
            </a:r>
            <a:r>
              <a:rPr lang="nl-NL" sz="1200" b="0" i="0" u="none" strike="noStrike" cap="none" dirty="0">
                <a:solidFill>
                  <a:srgbClr val="000000"/>
                </a:solidFill>
                <a:latin typeface="Calibri"/>
                <a:ea typeface="Calibri"/>
                <a:cs typeface="Calibri"/>
                <a:sym typeface="Calibri"/>
              </a:rPr>
              <a:t> </a:t>
            </a:r>
            <a:r>
              <a:rPr lang="nl-NL" sz="1200" b="0" i="0" u="none" strike="noStrike" cap="none" dirty="0" err="1">
                <a:solidFill>
                  <a:srgbClr val="000000"/>
                </a:solidFill>
                <a:latin typeface="Calibri"/>
                <a:ea typeface="Calibri"/>
                <a:cs typeface="Calibri"/>
                <a:sym typeface="Calibri"/>
              </a:rPr>
              <a:t>innovation</a:t>
            </a:r>
            <a:r>
              <a:rPr lang="nl-NL" sz="1200" b="0" i="0" u="none" strike="noStrike" cap="none" dirty="0">
                <a:solidFill>
                  <a:srgbClr val="000000"/>
                </a:solidFill>
                <a:latin typeface="Calibri"/>
                <a:ea typeface="Calibri"/>
                <a:cs typeface="Calibri"/>
                <a:sym typeface="Calibri"/>
              </a:rPr>
              <a:t> </a:t>
            </a:r>
            <a:r>
              <a:rPr lang="nl-NL" sz="1200" b="0" i="0" u="none" strike="noStrike" cap="none" dirty="0" err="1">
                <a:solidFill>
                  <a:srgbClr val="000000"/>
                </a:solidFill>
                <a:latin typeface="Calibri"/>
                <a:ea typeface="Calibri"/>
                <a:cs typeface="Calibri"/>
                <a:sym typeface="Calibri"/>
              </a:rPr>
              <a:t>programme</a:t>
            </a:r>
            <a:r>
              <a:rPr lang="nl-NL" sz="1200" b="0" i="0" u="none" strike="noStrike" cap="none" dirty="0">
                <a:solidFill>
                  <a:srgbClr val="000000"/>
                </a:solidFill>
                <a:latin typeface="Calibri"/>
                <a:ea typeface="Calibri"/>
                <a:cs typeface="Calibri"/>
                <a:sym typeface="Calibri"/>
              </a:rPr>
              <a:t> </a:t>
            </a:r>
            <a:r>
              <a:rPr lang="nl-NL" sz="1200" b="0" i="0" u="none" strike="noStrike" cap="none" dirty="0" err="1">
                <a:solidFill>
                  <a:srgbClr val="000000"/>
                </a:solidFill>
                <a:latin typeface="Calibri"/>
                <a:ea typeface="Calibri"/>
                <a:cs typeface="Calibri"/>
                <a:sym typeface="Calibri"/>
              </a:rPr>
              <a:t>under</a:t>
            </a:r>
            <a:r>
              <a:rPr lang="nl-NL" sz="1200" b="0" i="0" u="none" strike="noStrike" cap="none" dirty="0">
                <a:solidFill>
                  <a:srgbClr val="000000"/>
                </a:solidFill>
                <a:latin typeface="Calibri"/>
                <a:ea typeface="Calibri"/>
                <a:cs typeface="Calibri"/>
                <a:sym typeface="Calibri"/>
              </a:rPr>
              <a:t> </a:t>
            </a:r>
            <a:r>
              <a:rPr lang="nl-NL" sz="1200" b="0" i="0" u="none" strike="noStrike" cap="none" dirty="0" err="1">
                <a:solidFill>
                  <a:srgbClr val="000000"/>
                </a:solidFill>
                <a:latin typeface="Calibri"/>
                <a:ea typeface="Calibri"/>
                <a:cs typeface="Calibri"/>
                <a:sym typeface="Calibri"/>
              </a:rPr>
              <a:t>grant</a:t>
            </a:r>
            <a:r>
              <a:rPr lang="nl-NL" sz="1200" b="0" i="0" u="none" strike="noStrike" cap="none" dirty="0">
                <a:solidFill>
                  <a:srgbClr val="000000"/>
                </a:solidFill>
                <a:latin typeface="Calibri"/>
                <a:ea typeface="Calibri"/>
                <a:cs typeface="Calibri"/>
                <a:sym typeface="Calibri"/>
              </a:rPr>
              <a:t> agreement No 101004469.</a:t>
            </a:r>
            <a:endParaRPr sz="1200" b="0" i="0" u="none" strike="noStrike" cap="none" dirty="0">
              <a:solidFill>
                <a:schemeClr val="dk1"/>
              </a:solidFill>
              <a:latin typeface="Calibri"/>
              <a:ea typeface="Calibri"/>
              <a:cs typeface="Calibri"/>
              <a:sym typeface="Calibri"/>
            </a:endParaRPr>
          </a:p>
        </p:txBody>
      </p:sp>
      <p:sp>
        <p:nvSpPr>
          <p:cNvPr id="124" name="Google Shape;124;p1"/>
          <p:cNvSpPr txBox="1">
            <a:spLocks noGrp="1"/>
          </p:cNvSpPr>
          <p:nvPr>
            <p:ph type="ctrTitle" idx="4294967295"/>
          </p:nvPr>
        </p:nvSpPr>
        <p:spPr>
          <a:xfrm>
            <a:off x="1614487" y="3218221"/>
            <a:ext cx="9428402" cy="2068887"/>
          </a:xfrm>
          <a:prstGeom prst="rect">
            <a:avLst/>
          </a:prstGeom>
          <a:blipFill>
            <a:blip r:embed="rId7"/>
            <a:tile tx="0" ty="0" sx="100000" sy="100000" flip="none" algn="tl"/>
          </a:blip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2400" dirty="0">
                <a:effectLst/>
                <a:latin typeface="Corbel" panose="020B0503020204020204" pitchFamily="34" charset="0"/>
                <a:ea typeface="Corbel" panose="020B0503020204020204" pitchFamily="34" charset="0"/>
                <a:cs typeface="Corbel" panose="020B0503020204020204" pitchFamily="34" charset="0"/>
              </a:rPr>
              <a:t>Over het nut van </a:t>
            </a:r>
            <a:r>
              <a:rPr lang="en-US" sz="2400" dirty="0" err="1">
                <a:effectLst/>
                <a:latin typeface="Corbel" panose="020B0503020204020204" pitchFamily="34" charset="0"/>
                <a:ea typeface="Corbel" panose="020B0503020204020204" pitchFamily="34" charset="0"/>
                <a:cs typeface="Corbel" panose="020B0503020204020204" pitchFamily="34" charset="0"/>
              </a:rPr>
              <a:t>geurgeschiedenis</a:t>
            </a:r>
            <a:r>
              <a:rPr lang="en-US" sz="2400" dirty="0">
                <a:effectLst/>
                <a:latin typeface="Corbel" panose="020B0503020204020204" pitchFamily="34" charset="0"/>
                <a:ea typeface="Corbel" panose="020B0503020204020204" pitchFamily="34" charset="0"/>
                <a:cs typeface="Corbel" panose="020B0503020204020204" pitchFamily="34" charset="0"/>
              </a:rPr>
              <a:t> </a:t>
            </a:r>
            <a:r>
              <a:rPr lang="en-US" sz="2400" dirty="0" err="1">
                <a:effectLst/>
                <a:latin typeface="Corbel" panose="020B0503020204020204" pitchFamily="34" charset="0"/>
                <a:ea typeface="Corbel" panose="020B0503020204020204" pitchFamily="34" charset="0"/>
                <a:cs typeface="Corbel" panose="020B0503020204020204" pitchFamily="34" charset="0"/>
              </a:rPr>
              <a:t>en</a:t>
            </a:r>
            <a:r>
              <a:rPr lang="en-US" sz="2400" dirty="0">
                <a:effectLst/>
                <a:latin typeface="Corbel" panose="020B0503020204020204" pitchFamily="34" charset="0"/>
                <a:ea typeface="Corbel" panose="020B0503020204020204" pitchFamily="34" charset="0"/>
                <a:cs typeface="Corbel" panose="020B0503020204020204" pitchFamily="34" charset="0"/>
              </a:rPr>
              <a:t> </a:t>
            </a:r>
            <a:r>
              <a:rPr lang="en-US" sz="2400" dirty="0" err="1">
                <a:effectLst/>
                <a:latin typeface="Corbel" panose="020B0503020204020204" pitchFamily="34" charset="0"/>
                <a:ea typeface="Corbel" panose="020B0503020204020204" pitchFamily="34" charset="0"/>
                <a:cs typeface="Corbel" panose="020B0503020204020204" pitchFamily="34" charset="0"/>
              </a:rPr>
              <a:t>belichaamd</a:t>
            </a:r>
            <a:r>
              <a:rPr lang="en-US" sz="2400" dirty="0">
                <a:effectLst/>
                <a:latin typeface="Corbel" panose="020B0503020204020204" pitchFamily="34" charset="0"/>
                <a:ea typeface="Corbel" panose="020B0503020204020204" pitchFamily="34" charset="0"/>
                <a:cs typeface="Corbel" panose="020B0503020204020204" pitchFamily="34" charset="0"/>
              </a:rPr>
              <a:t> </a:t>
            </a:r>
            <a:r>
              <a:rPr lang="en-US" sz="2400" dirty="0" err="1">
                <a:effectLst/>
                <a:latin typeface="Corbel" panose="020B0503020204020204" pitchFamily="34" charset="0"/>
                <a:ea typeface="Corbel" panose="020B0503020204020204" pitchFamily="34" charset="0"/>
                <a:cs typeface="Corbel" panose="020B0503020204020204" pitchFamily="34" charset="0"/>
              </a:rPr>
              <a:t>leren</a:t>
            </a:r>
            <a:r>
              <a:rPr lang="en-US" sz="2400" dirty="0">
                <a:effectLst/>
                <a:latin typeface="Corbel" panose="020B0503020204020204" pitchFamily="34" charset="0"/>
                <a:ea typeface="Corbel" panose="020B0503020204020204" pitchFamily="34" charset="0"/>
                <a:cs typeface="Corbel" panose="020B0503020204020204" pitchFamily="34" charset="0"/>
              </a:rPr>
              <a:t> </a:t>
            </a:r>
            <a:br>
              <a:rPr lang="en-US" sz="2400" dirty="0">
                <a:effectLst/>
                <a:latin typeface="Corbel" panose="020B0503020204020204" pitchFamily="34" charset="0"/>
                <a:ea typeface="Corbel" panose="020B0503020204020204" pitchFamily="34" charset="0"/>
                <a:cs typeface="Corbel" panose="020B0503020204020204" pitchFamily="34" charset="0"/>
              </a:rPr>
            </a:br>
            <a:r>
              <a:rPr lang="en-US" sz="2400" dirty="0" err="1">
                <a:effectLst/>
                <a:latin typeface="Corbel" panose="020B0503020204020204" pitchFamily="34" charset="0"/>
                <a:ea typeface="Corbel" panose="020B0503020204020204" pitchFamily="34" charset="0"/>
                <a:cs typeface="Corbel" panose="020B0503020204020204" pitchFamily="34" charset="0"/>
              </a:rPr>
              <a:t>voor</a:t>
            </a:r>
            <a:r>
              <a:rPr lang="en-US" sz="2400" dirty="0">
                <a:effectLst/>
                <a:latin typeface="Corbel" panose="020B0503020204020204" pitchFamily="34" charset="0"/>
                <a:ea typeface="Corbel" panose="020B0503020204020204" pitchFamily="34" charset="0"/>
                <a:cs typeface="Corbel" panose="020B0503020204020204" pitchFamily="34" charset="0"/>
              </a:rPr>
              <a:t> het </a:t>
            </a:r>
            <a:r>
              <a:rPr lang="en-US" sz="2400" dirty="0" err="1">
                <a:effectLst/>
                <a:latin typeface="Corbel" panose="020B0503020204020204" pitchFamily="34" charset="0"/>
                <a:ea typeface="Corbel" panose="020B0503020204020204" pitchFamily="34" charset="0"/>
                <a:cs typeface="Corbel" panose="020B0503020204020204" pitchFamily="34" charset="0"/>
              </a:rPr>
              <a:t>onderwijs</a:t>
            </a:r>
            <a:r>
              <a:rPr lang="en-US" sz="2400" dirty="0">
                <a:effectLst/>
                <a:latin typeface="Corbel" panose="020B0503020204020204" pitchFamily="34" charset="0"/>
                <a:ea typeface="Corbel" panose="020B0503020204020204" pitchFamily="34" charset="0"/>
                <a:cs typeface="Corbel" panose="020B0503020204020204" pitchFamily="34" charset="0"/>
              </a:rPr>
              <a:t> </a:t>
            </a:r>
            <a:r>
              <a:rPr lang="en-US" sz="2400" dirty="0" err="1">
                <a:effectLst/>
                <a:latin typeface="Corbel" panose="020B0503020204020204" pitchFamily="34" charset="0"/>
                <a:ea typeface="Corbel" panose="020B0503020204020204" pitchFamily="34" charset="0"/>
                <a:cs typeface="Corbel" panose="020B0503020204020204" pitchFamily="34" charset="0"/>
              </a:rPr>
              <a:t>Nederlands</a:t>
            </a:r>
            <a:r>
              <a:rPr lang="en-US" sz="2400" b="1" dirty="0">
                <a:effectLst/>
                <a:latin typeface="Corbel" panose="020B0503020204020204" pitchFamily="34" charset="0"/>
                <a:ea typeface="Corbel" panose="020B0503020204020204" pitchFamily="34" charset="0"/>
                <a:cs typeface="Corbel" panose="020B0503020204020204" pitchFamily="34" charset="0"/>
              </a:rPr>
              <a:t/>
            </a:r>
            <a:br>
              <a:rPr lang="en-US" sz="2400" b="1" dirty="0">
                <a:effectLst/>
                <a:latin typeface="Corbel" panose="020B0503020204020204" pitchFamily="34" charset="0"/>
                <a:ea typeface="Corbel" panose="020B0503020204020204" pitchFamily="34" charset="0"/>
                <a:cs typeface="Corbel" panose="020B0503020204020204" pitchFamily="34" charset="0"/>
              </a:rPr>
            </a:br>
            <a:r>
              <a:rPr lang="en-US" sz="2400" b="1" dirty="0">
                <a:effectLst/>
                <a:latin typeface="Corbel" panose="020B0503020204020204" pitchFamily="34" charset="0"/>
                <a:ea typeface="Corbel" panose="020B0503020204020204" pitchFamily="34" charset="0"/>
                <a:cs typeface="Corbel" panose="020B0503020204020204" pitchFamily="34" charset="0"/>
              </a:rPr>
              <a:t/>
            </a:r>
            <a:br>
              <a:rPr lang="en-US" sz="2400" b="1" dirty="0">
                <a:effectLst/>
                <a:latin typeface="Corbel" panose="020B0503020204020204" pitchFamily="34" charset="0"/>
                <a:ea typeface="Corbel" panose="020B0503020204020204" pitchFamily="34" charset="0"/>
                <a:cs typeface="Corbel" panose="020B0503020204020204" pitchFamily="34" charset="0"/>
              </a:rPr>
            </a:br>
            <a:r>
              <a:rPr lang="en-US" sz="2400" b="1" dirty="0">
                <a:effectLst/>
                <a:latin typeface="Corbel" panose="020B0503020204020204" pitchFamily="34" charset="0"/>
                <a:ea typeface="Corbel" panose="020B0503020204020204" pitchFamily="34" charset="0"/>
                <a:cs typeface="Corbel" panose="020B0503020204020204" pitchFamily="34" charset="0"/>
              </a:rPr>
              <a:t>Inger </a:t>
            </a:r>
            <a:r>
              <a:rPr lang="en-US" sz="2400" b="1" dirty="0" err="1">
                <a:effectLst/>
                <a:latin typeface="Corbel" panose="020B0503020204020204" pitchFamily="34" charset="0"/>
                <a:ea typeface="Corbel" panose="020B0503020204020204" pitchFamily="34" charset="0"/>
                <a:cs typeface="Corbel" panose="020B0503020204020204" pitchFamily="34" charset="0"/>
              </a:rPr>
              <a:t>Leemans</a:t>
            </a:r>
            <a:r>
              <a:rPr lang="en-US" sz="2400" b="1" dirty="0">
                <a:effectLst/>
                <a:latin typeface="Corbel" panose="020B0503020204020204" pitchFamily="34" charset="0"/>
                <a:ea typeface="Corbel" panose="020B0503020204020204" pitchFamily="34" charset="0"/>
                <a:cs typeface="Corbel" panose="020B0503020204020204" pitchFamily="34" charset="0"/>
              </a:rPr>
              <a:t> (KNAW, VU)</a:t>
            </a:r>
            <a:endParaRPr sz="4000" dirty="0"/>
          </a:p>
        </p:txBody>
      </p:sp>
      <p:sp>
        <p:nvSpPr>
          <p:cNvPr id="125" name="Google Shape;125;p1"/>
          <p:cNvSpPr txBox="1"/>
          <p:nvPr/>
        </p:nvSpPr>
        <p:spPr>
          <a:xfrm>
            <a:off x="1614487" y="2936556"/>
            <a:ext cx="9428402" cy="830956"/>
          </a:xfrm>
          <a:prstGeom prst="rect">
            <a:avLst/>
          </a:prstGeom>
          <a:blipFill>
            <a:blip r:embed="rId7"/>
            <a:tile tx="0" ty="0" sx="100000" sy="100000" flip="none" algn="tl"/>
          </a:blip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effectLst/>
                <a:latin typeface="Corbel" panose="020B0503020204020204" pitchFamily="34" charset="0"/>
                <a:ea typeface="Corbel" panose="020B0503020204020204" pitchFamily="34" charset="0"/>
                <a:cs typeface="Corbel" panose="020B0503020204020204" pitchFamily="34" charset="0"/>
              </a:rPr>
              <a:t>NeusWijs</a:t>
            </a:r>
            <a:endParaRPr sz="4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0B30F4E-0425-207C-FAE0-ADFDC147D7FA}"/>
              </a:ext>
            </a:extLst>
          </p:cNvPr>
          <p:cNvSpPr>
            <a:spLocks noGrp="1"/>
          </p:cNvSpPr>
          <p:nvPr>
            <p:ph type="body" idx="1"/>
          </p:nvPr>
        </p:nvSpPr>
        <p:spPr>
          <a:xfrm>
            <a:off x="5624945" y="-1"/>
            <a:ext cx="5791199" cy="6331527"/>
          </a:xfrm>
        </p:spPr>
        <p:txBody>
          <a:bodyPr/>
          <a:lstStyle/>
          <a:p>
            <a:pPr marL="5080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Couperus heeft liever grachtenstank dan parfums:</a:t>
            </a:r>
          </a:p>
          <a:p>
            <a:pPr marL="50800" indent="0">
              <a:buNone/>
            </a:pPr>
            <a:endParaRPr lang="nl-NL" sz="2400" dirty="0">
              <a:latin typeface="Calibri" panose="020F0502020204030204" pitchFamily="34" charset="0"/>
              <a:ea typeface="Calibri" panose="020F0502020204030204" pitchFamily="34" charset="0"/>
              <a:cs typeface="Times New Roman" panose="02020603050405020304" pitchFamily="18" charset="0"/>
            </a:endParaRPr>
          </a:p>
          <a:p>
            <a:pPr marL="5080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“Wat mij betreft, </a:t>
            </a:r>
            <a:r>
              <a:rPr lang="nl-NL" sz="2400" b="1" dirty="0">
                <a:effectLst/>
                <a:latin typeface="Calibri" panose="020F0502020204030204" pitchFamily="34" charset="0"/>
                <a:ea typeface="Calibri" panose="020F0502020204030204" pitchFamily="34" charset="0"/>
                <a:cs typeface="Times New Roman" panose="02020603050405020304" pitchFamily="18" charset="0"/>
              </a:rPr>
              <a:t>ik min een ander parfum</a:t>
            </a:r>
            <a:r>
              <a:rPr lang="nl-NL" sz="2400" dirty="0">
                <a:effectLst/>
                <a:latin typeface="Calibri" panose="020F0502020204030204" pitchFamily="34" charset="0"/>
                <a:ea typeface="Calibri" panose="020F0502020204030204" pitchFamily="34" charset="0"/>
                <a:cs typeface="Times New Roman" panose="02020603050405020304" pitchFamily="18" charset="0"/>
              </a:rPr>
              <a:t>. Ik heb lief </a:t>
            </a:r>
            <a:r>
              <a:rPr lang="nl-NL" sz="2400" b="1" dirty="0">
                <a:effectLst/>
                <a:latin typeface="Calibri" panose="020F0502020204030204" pitchFamily="34" charset="0"/>
                <a:ea typeface="Calibri" panose="020F0502020204030204" pitchFamily="34" charset="0"/>
                <a:cs typeface="Times New Roman" panose="02020603050405020304" pitchFamily="18" charset="0"/>
              </a:rPr>
              <a:t>den onzegbaar </a:t>
            </a:r>
            <a:r>
              <a:rPr lang="nl-NL" sz="2400" b="1" dirty="0" err="1">
                <a:effectLst/>
                <a:latin typeface="Calibri" panose="020F0502020204030204" pitchFamily="34" charset="0"/>
                <a:ea typeface="Calibri" panose="020F0502020204030204" pitchFamily="34" charset="0"/>
                <a:cs typeface="Times New Roman" panose="02020603050405020304" pitchFamily="18" charset="0"/>
              </a:rPr>
              <a:t>teederen</a:t>
            </a:r>
            <a:r>
              <a:rPr lang="nl-NL" sz="2400" b="1" dirty="0">
                <a:effectLst/>
                <a:latin typeface="Calibri" panose="020F0502020204030204" pitchFamily="34" charset="0"/>
                <a:ea typeface="Calibri" panose="020F0502020204030204" pitchFamily="34" charset="0"/>
                <a:cs typeface="Times New Roman" panose="02020603050405020304" pitchFamily="18" charset="0"/>
              </a:rPr>
              <a:t>, zacht groen </a:t>
            </a:r>
            <a:r>
              <a:rPr lang="nl-NL" sz="2400" b="1" dirty="0" err="1">
                <a:effectLst/>
                <a:latin typeface="Calibri" panose="020F0502020204030204" pitchFamily="34" charset="0"/>
                <a:ea typeface="Calibri" panose="020F0502020204030204" pitchFamily="34" charset="0"/>
                <a:cs typeface="Times New Roman" panose="02020603050405020304" pitchFamily="18" charset="0"/>
              </a:rPr>
              <a:t>aandoenden</a:t>
            </a:r>
            <a:r>
              <a:rPr lang="nl-NL" sz="2400" b="1" dirty="0">
                <a:effectLst/>
                <a:latin typeface="Calibri" panose="020F0502020204030204" pitchFamily="34" charset="0"/>
                <a:ea typeface="Calibri" panose="020F0502020204030204" pitchFamily="34" charset="0"/>
                <a:cs typeface="Times New Roman" panose="02020603050405020304" pitchFamily="18" charset="0"/>
              </a:rPr>
              <a:t> geur, die reeds om mijn wieg, aan een Haagsche gracht heeft gewasemd</a:t>
            </a:r>
            <a:r>
              <a:rPr lang="nl-NL" sz="2400" dirty="0">
                <a:effectLst/>
                <a:latin typeface="Calibri" panose="020F0502020204030204" pitchFamily="34" charset="0"/>
                <a:ea typeface="Calibri" panose="020F0502020204030204" pitchFamily="34" charset="0"/>
                <a:cs typeface="Times New Roman" panose="02020603050405020304" pitchFamily="18" charset="0"/>
              </a:rPr>
              <a:t>. Ik ben blij, na jaren afwezigheid, wederom aan </a:t>
            </a:r>
            <a:r>
              <a:rPr lang="nl-NL" sz="2400" b="1" dirty="0">
                <a:effectLst/>
                <a:latin typeface="Calibri" panose="020F0502020204030204" pitchFamily="34" charset="0"/>
                <a:ea typeface="Calibri" panose="020F0502020204030204" pitchFamily="34" charset="0"/>
                <a:cs typeface="Times New Roman" panose="02020603050405020304" pitchFamily="18" charset="0"/>
              </a:rPr>
              <a:t>emanatie-rijke Haagsche gracht</a:t>
            </a:r>
            <a:r>
              <a:rPr lang="nl-NL" sz="2400" dirty="0">
                <a:effectLst/>
                <a:latin typeface="Calibri" panose="020F0502020204030204" pitchFamily="34" charset="0"/>
                <a:ea typeface="Calibri" panose="020F0502020204030204" pitchFamily="34" charset="0"/>
                <a:cs typeface="Times New Roman" panose="02020603050405020304" pitchFamily="18" charset="0"/>
              </a:rPr>
              <a:t> te wonen. Nu weet ik, waarheen in den vreemde mijn heimwee ging. Naar u, </a:t>
            </a:r>
            <a:r>
              <a:rPr lang="nl-NL" sz="2400" b="1" dirty="0">
                <a:effectLst/>
                <a:latin typeface="Calibri" panose="020F0502020204030204" pitchFamily="34" charset="0"/>
                <a:ea typeface="Calibri" panose="020F0502020204030204" pitchFamily="34" charset="0"/>
                <a:cs typeface="Times New Roman" panose="02020603050405020304" pitchFamily="18" charset="0"/>
              </a:rPr>
              <a:t>o lieflijke wasem van traag het </a:t>
            </a:r>
            <a:r>
              <a:rPr lang="nl-NL" sz="2400" b="1" dirty="0" err="1">
                <a:effectLst/>
                <a:latin typeface="Calibri" panose="020F0502020204030204" pitchFamily="34" charset="0"/>
                <a:ea typeface="Calibri" panose="020F0502020204030204" pitchFamily="34" charset="0"/>
                <a:cs typeface="Times New Roman" panose="02020603050405020304" pitchFamily="18" charset="0"/>
              </a:rPr>
              <a:t>Ververschingskanaal</a:t>
            </a:r>
            <a:r>
              <a:rPr lang="nl-NL" sz="2400" b="1" dirty="0">
                <a:effectLst/>
                <a:latin typeface="Calibri" panose="020F0502020204030204" pitchFamily="34" charset="0"/>
                <a:ea typeface="Calibri" panose="020F0502020204030204" pitchFamily="34" charset="0"/>
                <a:cs typeface="Times New Roman" panose="02020603050405020304" pitchFamily="18" charset="0"/>
              </a:rPr>
              <a:t> toe glijdende Haagsche grachtenwateren</a:t>
            </a:r>
            <a:r>
              <a:rPr lang="nl-NL" sz="2400" dirty="0">
                <a:effectLst/>
                <a:latin typeface="Calibri" panose="020F0502020204030204" pitchFamily="34" charset="0"/>
                <a:ea typeface="Calibri" panose="020F0502020204030204" pitchFamily="34" charset="0"/>
                <a:cs typeface="Times New Roman" panose="02020603050405020304" pitchFamily="18" charset="0"/>
              </a:rPr>
              <a:t>! Naar u, o wonder mij mijne jeugd herinnerende en mijn rijperen leeftijd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doordringenden</a:t>
            </a:r>
            <a:r>
              <a:rPr lang="nl-NL" sz="2400" dirty="0">
                <a:effectLst/>
                <a:latin typeface="Calibri" panose="020F0502020204030204" pitchFamily="34" charset="0"/>
                <a:ea typeface="Calibri" panose="020F0502020204030204" pitchFamily="34" charset="0"/>
                <a:cs typeface="Times New Roman" panose="02020603050405020304" pitchFamily="18" charset="0"/>
              </a:rPr>
              <a:t> geur!”</a:t>
            </a:r>
          </a:p>
          <a:p>
            <a:pPr marL="50800" indent="0">
              <a:buNone/>
            </a:pPr>
            <a:endParaRPr lang="x-non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sz="2400" dirty="0"/>
          </a:p>
        </p:txBody>
      </p:sp>
      <p:pic>
        <p:nvPicPr>
          <p:cNvPr id="4" name="Picture 3">
            <a:extLst>
              <a:ext uri="{FF2B5EF4-FFF2-40B4-BE49-F238E27FC236}">
                <a16:creationId xmlns:a16="http://schemas.microsoft.com/office/drawing/2014/main" xmlns="" id="{1B94E3E4-D657-2039-3C0D-79AD665E84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50389" cy="6858000"/>
          </a:xfrm>
          <a:prstGeom prst="rect">
            <a:avLst/>
          </a:prstGeom>
        </p:spPr>
      </p:pic>
    </p:spTree>
    <p:extLst>
      <p:ext uri="{BB962C8B-B14F-4D97-AF65-F5344CB8AC3E}">
        <p14:creationId xmlns:p14="http://schemas.microsoft.com/office/powerpoint/2010/main" val="1380235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1c73ddb4785_0_0"/>
          <p:cNvSpPr txBox="1"/>
          <p:nvPr/>
        </p:nvSpPr>
        <p:spPr>
          <a:xfrm>
            <a:off x="170475" y="1509475"/>
            <a:ext cx="5857500"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2400" b="1" dirty="0">
                <a:solidFill>
                  <a:schemeClr val="dk1"/>
                </a:solidFill>
                <a:latin typeface="Calibri"/>
                <a:ea typeface="Calibri"/>
                <a:cs typeface="Calibri"/>
                <a:sym typeface="Calibri"/>
              </a:rPr>
              <a:t>Tijd om neuswijzer te worden!</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b="0" i="0" u="none" strike="noStrike" dirty="0">
              <a:solidFill>
                <a:srgbClr val="000000"/>
              </a:solidFill>
              <a:latin typeface="Calibri"/>
              <a:ea typeface="Calibri"/>
              <a:cs typeface="Calibri"/>
              <a:sym typeface="Calibri"/>
            </a:endParaRPr>
          </a:p>
          <a:p>
            <a:pPr marL="0" marR="0" lvl="0" indent="0" algn="l" rtl="0">
              <a:spcBef>
                <a:spcPts val="0"/>
              </a:spcBef>
              <a:spcAft>
                <a:spcPts val="0"/>
              </a:spcAft>
              <a:buNone/>
            </a:pPr>
            <a:r>
              <a:rPr lang="nl-NL" sz="2200" dirty="0">
                <a:latin typeface="Calibri"/>
                <a:ea typeface="Calibri"/>
                <a:cs typeface="Calibri"/>
                <a:sym typeface="Calibri"/>
              </a:rPr>
              <a:t>Ruik de </a:t>
            </a:r>
            <a:r>
              <a:rPr lang="nl-NL" sz="2200" dirty="0" err="1">
                <a:latin typeface="Calibri"/>
                <a:ea typeface="Calibri"/>
                <a:cs typeface="Calibri"/>
                <a:sym typeface="Calibri"/>
              </a:rPr>
              <a:t>blotter</a:t>
            </a:r>
            <a:endParaRPr lang="nl-NL" sz="2200" dirty="0">
              <a:latin typeface="Calibri"/>
              <a:ea typeface="Calibri"/>
              <a:cs typeface="Calibri"/>
              <a:sym typeface="Calibri"/>
            </a:endParaRPr>
          </a:p>
          <a:p>
            <a:pPr marL="0" marR="0" lvl="0" indent="0" algn="l" rtl="0">
              <a:spcBef>
                <a:spcPts val="0"/>
              </a:spcBef>
              <a:spcAft>
                <a:spcPts val="0"/>
              </a:spcAft>
              <a:buNone/>
            </a:pPr>
            <a:r>
              <a:rPr lang="nl-NL" sz="2200" dirty="0">
                <a:latin typeface="Calibri"/>
                <a:ea typeface="Calibri"/>
                <a:cs typeface="Calibri"/>
                <a:sym typeface="Calibri"/>
              </a:rPr>
              <a:t>Probeer niet meteen te bepalen welke geur u ruikt, maar beantwoordt volgende vragen:</a:t>
            </a:r>
            <a:endParaRPr sz="2200" dirty="0">
              <a:latin typeface="Calibri"/>
              <a:ea typeface="Calibri"/>
              <a:cs typeface="Calibri"/>
              <a:sym typeface="Calibri"/>
            </a:endParaRPr>
          </a:p>
          <a:p>
            <a:pPr marL="0" marR="0" lvl="0" indent="0" algn="l" rtl="0">
              <a:spcBef>
                <a:spcPts val="0"/>
              </a:spcBef>
              <a:spcAft>
                <a:spcPts val="0"/>
              </a:spcAft>
              <a:buNone/>
            </a:pPr>
            <a:endParaRPr sz="2200" dirty="0">
              <a:latin typeface="Calibri"/>
              <a:ea typeface="Calibri"/>
              <a:cs typeface="Calibri"/>
              <a:sym typeface="Calibri"/>
            </a:endParaRPr>
          </a:p>
          <a:p>
            <a:pPr marL="457200" marR="0" lvl="0" indent="-368300" algn="l" rtl="0">
              <a:spcBef>
                <a:spcPts val="0"/>
              </a:spcBef>
              <a:spcAft>
                <a:spcPts val="0"/>
              </a:spcAft>
              <a:buSzPts val="2200"/>
              <a:buFont typeface="Calibri"/>
              <a:buAutoNum type="arabicPeriod"/>
            </a:pPr>
            <a:r>
              <a:rPr lang="nl-NL" sz="2000" dirty="0">
                <a:latin typeface="Calibri"/>
                <a:ea typeface="Calibri"/>
                <a:cs typeface="Calibri"/>
                <a:sym typeface="Calibri"/>
              </a:rPr>
              <a:t>Welke herinneringen, emoties, plaatsen of andere betekenissen roept deze geur bij u op? </a:t>
            </a:r>
          </a:p>
          <a:p>
            <a:pPr marL="457200" marR="0" lvl="0" indent="-368300" algn="l" rtl="0">
              <a:spcBef>
                <a:spcPts val="0"/>
              </a:spcBef>
              <a:spcAft>
                <a:spcPts val="0"/>
              </a:spcAft>
              <a:buSzPts val="2200"/>
              <a:buFont typeface="Calibri"/>
              <a:buAutoNum type="arabicPeriod"/>
            </a:pPr>
            <a:r>
              <a:rPr lang="nl-NL" sz="2000" dirty="0">
                <a:solidFill>
                  <a:schemeClr val="dk1"/>
                </a:solidFill>
                <a:latin typeface="Calibri"/>
                <a:ea typeface="Calibri"/>
                <a:cs typeface="Calibri"/>
                <a:sym typeface="Calibri"/>
              </a:rPr>
              <a:t>Hoe zou u de geur karakteriseren? (bijv. scherp / zoet, intens/ niet intense, houtig / fruitachtig / bloemachtig / dierlijk)?</a:t>
            </a:r>
            <a:endParaRPr sz="2000" dirty="0">
              <a:latin typeface="Calibri"/>
              <a:ea typeface="Calibri"/>
              <a:cs typeface="Calibri"/>
              <a:sym typeface="Calibri"/>
            </a:endParaRPr>
          </a:p>
          <a:p>
            <a:pPr marL="457200" marR="0" lvl="0" indent="-368300" algn="l" rtl="0">
              <a:spcBef>
                <a:spcPts val="0"/>
              </a:spcBef>
              <a:spcAft>
                <a:spcPts val="0"/>
              </a:spcAft>
              <a:buSzPts val="2200"/>
              <a:buFont typeface="Calibri"/>
              <a:buAutoNum type="arabicPeriod"/>
            </a:pPr>
            <a:r>
              <a:rPr lang="nl-NL" sz="2000" dirty="0">
                <a:latin typeface="Calibri"/>
                <a:ea typeface="Calibri"/>
                <a:cs typeface="Calibri"/>
                <a:sym typeface="Calibri"/>
              </a:rPr>
              <a:t>Met wat voor geschiedenissen / verhalen denkt u dat deze geur is verbonden?</a:t>
            </a:r>
            <a:endParaRPr sz="2000" dirty="0">
              <a:latin typeface="Calibri"/>
              <a:ea typeface="Calibri"/>
              <a:cs typeface="Calibri"/>
              <a:sym typeface="Calibri"/>
            </a:endParaRPr>
          </a:p>
        </p:txBody>
      </p:sp>
      <p:pic>
        <p:nvPicPr>
          <p:cNvPr id="114" name="Google Shape;114;g1c73ddb4785_0_0"/>
          <p:cNvPicPr preferRelativeResize="0"/>
          <p:nvPr/>
        </p:nvPicPr>
        <p:blipFill>
          <a:blip r:embed="rId3">
            <a:alphaModFix amt="68000"/>
          </a:blip>
          <a:stretch>
            <a:fillRect/>
          </a:stretch>
        </p:blipFill>
        <p:spPr>
          <a:xfrm>
            <a:off x="6636327" y="549695"/>
            <a:ext cx="4257325" cy="5758610"/>
          </a:xfrm>
          <a:prstGeom prst="rect">
            <a:avLst/>
          </a:prstGeom>
          <a:noFill/>
          <a:ln>
            <a:noFill/>
          </a:ln>
          <a:effectLst>
            <a:outerShdw blurRad="428625" dist="419100" dir="2100000" algn="bl" rotWithShape="0">
              <a:srgbClr val="000000">
                <a:alpha val="2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892083E-873A-2124-DF61-26FD47B29665}"/>
              </a:ext>
            </a:extLst>
          </p:cNvPr>
          <p:cNvSpPr>
            <a:spLocks noGrp="1"/>
          </p:cNvSpPr>
          <p:nvPr>
            <p:ph type="title"/>
          </p:nvPr>
        </p:nvSpPr>
        <p:spPr>
          <a:xfrm>
            <a:off x="4350326" y="185171"/>
            <a:ext cx="6709559" cy="589529"/>
          </a:xfrm>
        </p:spPr>
        <p:txBody>
          <a:bodyPr/>
          <a:lstStyle/>
          <a:p>
            <a:r>
              <a:rPr lang="x-none" dirty="0"/>
              <a:t>Mirre</a:t>
            </a:r>
          </a:p>
        </p:txBody>
      </p:sp>
      <p:pic>
        <p:nvPicPr>
          <p:cNvPr id="6" name="Google Shape;115;g1c73ddb4785_0_0">
            <a:extLst>
              <a:ext uri="{FF2B5EF4-FFF2-40B4-BE49-F238E27FC236}">
                <a16:creationId xmlns:a16="http://schemas.microsoft.com/office/drawing/2014/main" xmlns="" id="{DE11F799-B717-F11F-0EC0-FC7F66D0558A}"/>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4128655" cy="6483927"/>
          </a:xfrm>
          <a:prstGeom prst="rect">
            <a:avLst/>
          </a:prstGeom>
          <a:noFill/>
          <a:ln>
            <a:noFill/>
          </a:ln>
        </p:spPr>
      </p:pic>
      <p:pic>
        <p:nvPicPr>
          <p:cNvPr id="2" name="Picture 1">
            <a:extLst>
              <a:ext uri="{FF2B5EF4-FFF2-40B4-BE49-F238E27FC236}">
                <a16:creationId xmlns:a16="http://schemas.microsoft.com/office/drawing/2014/main" xmlns="" id="{4C01DA7B-B21F-A4AE-11E7-1C1B388B8281}"/>
              </a:ext>
            </a:extLst>
          </p:cNvPr>
          <p:cNvPicPr>
            <a:picLocks noChangeAspect="1"/>
          </p:cNvPicPr>
          <p:nvPr/>
        </p:nvPicPr>
        <p:blipFill>
          <a:blip r:embed="rId3"/>
          <a:stretch>
            <a:fillRect/>
          </a:stretch>
        </p:blipFill>
        <p:spPr>
          <a:xfrm>
            <a:off x="5840963" y="-36645"/>
            <a:ext cx="6351037" cy="6520572"/>
          </a:xfrm>
          <a:prstGeom prst="rect">
            <a:avLst/>
          </a:prstGeom>
        </p:spPr>
      </p:pic>
    </p:spTree>
    <p:extLst>
      <p:ext uri="{BB962C8B-B14F-4D97-AF65-F5344CB8AC3E}">
        <p14:creationId xmlns:p14="http://schemas.microsoft.com/office/powerpoint/2010/main" val="248614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1D5328A-A432-39D9-62EF-E251FDA29A0F}"/>
              </a:ext>
            </a:extLst>
          </p:cNvPr>
          <p:cNvSpPr>
            <a:spLocks noGrp="1"/>
          </p:cNvSpPr>
          <p:nvPr>
            <p:ph type="body" idx="1"/>
          </p:nvPr>
        </p:nvSpPr>
        <p:spPr>
          <a:xfrm>
            <a:off x="250771" y="427293"/>
            <a:ext cx="8048101" cy="5208397"/>
          </a:xfrm>
        </p:spPr>
        <p:txBody>
          <a:bodyPr/>
          <a:lstStyle/>
          <a:p>
            <a:pPr marL="50800" indent="0">
              <a:buNone/>
            </a:pPr>
            <a:r>
              <a:rPr lang="nl-NL" sz="2400" b="1" dirty="0">
                <a:effectLst/>
                <a:latin typeface="Calibri" panose="020F0502020204030204" pitchFamily="34" charset="0"/>
                <a:ea typeface="Calibri" panose="020F0502020204030204" pitchFamily="34" charset="0"/>
                <a:cs typeface="Times New Roman" panose="02020603050405020304" pitchFamily="18" charset="0"/>
              </a:rPr>
              <a:t>De Ouden beminden de geuren</a:t>
            </a:r>
            <a:r>
              <a:rPr lang="nl-NL" sz="2400" dirty="0">
                <a:effectLst/>
                <a:latin typeface="Calibri" panose="020F0502020204030204" pitchFamily="34" charset="0"/>
                <a:ea typeface="Calibri" panose="020F0502020204030204" pitchFamily="34" charset="0"/>
                <a:cs typeface="Times New Roman" panose="02020603050405020304" pitchFamily="18" charset="0"/>
              </a:rPr>
              <a:t>; zij </a:t>
            </a:r>
            <a:r>
              <a:rPr lang="nl-NL" sz="2400" b="1" dirty="0">
                <a:effectLst/>
                <a:latin typeface="Calibri" panose="020F0502020204030204" pitchFamily="34" charset="0"/>
                <a:ea typeface="Calibri" panose="020F0502020204030204" pitchFamily="34" charset="0"/>
                <a:cs typeface="Times New Roman" panose="02020603050405020304" pitchFamily="18" charset="0"/>
              </a:rPr>
              <a:t>brandden op gloeiende schalen nardus en </a:t>
            </a:r>
            <a:r>
              <a:rPr lang="nl-NL" sz="2400" b="1" dirty="0" err="1">
                <a:effectLst/>
                <a:latin typeface="Calibri" panose="020F0502020204030204" pitchFamily="34" charset="0"/>
                <a:ea typeface="Calibri" panose="020F0502020204030204" pitchFamily="34" charset="0"/>
                <a:cs typeface="Times New Roman" panose="02020603050405020304" pitchFamily="18" charset="0"/>
              </a:rPr>
              <a:t>cinnamoon</a:t>
            </a:r>
            <a:r>
              <a:rPr lang="nl-NL" sz="2400" dirty="0">
                <a:effectLst/>
                <a:latin typeface="Calibri" panose="020F0502020204030204" pitchFamily="34" charset="0"/>
                <a:ea typeface="Calibri" panose="020F0502020204030204" pitchFamily="34" charset="0"/>
                <a:cs typeface="Times New Roman" panose="02020603050405020304" pitchFamily="18" charset="0"/>
              </a:rPr>
              <a:t>; zij wreven zich na hun gecompliceerde bad in met essences van </a:t>
            </a:r>
            <a:r>
              <a:rPr lang="nl-NL" sz="2400" b="1" dirty="0" err="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myrrhe</a:t>
            </a:r>
            <a:r>
              <a:rPr lang="nl-NL" sz="2400" b="1" dirty="0">
                <a:effectLst/>
                <a:latin typeface="Calibri" panose="020F0502020204030204" pitchFamily="34" charset="0"/>
                <a:ea typeface="Calibri" panose="020F0502020204030204" pitchFamily="34" charset="0"/>
                <a:cs typeface="Times New Roman" panose="02020603050405020304" pitchFamily="18" charset="0"/>
              </a:rPr>
              <a:t> en iris </a:t>
            </a:r>
            <a:r>
              <a:rPr lang="nl-NL" sz="2400" dirty="0">
                <a:effectLst/>
                <a:latin typeface="Calibri" panose="020F0502020204030204" pitchFamily="34" charset="0"/>
                <a:ea typeface="Calibri" panose="020F0502020204030204" pitchFamily="34" charset="0"/>
                <a:cs typeface="Times New Roman" panose="02020603050405020304" pitchFamily="18" charset="0"/>
              </a:rPr>
              <a:t>van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Illyrie</a:t>
            </a:r>
            <a:r>
              <a:rPr lang="nl-NL" sz="2400" dirty="0">
                <a:effectLst/>
                <a:latin typeface="Calibri" panose="020F0502020204030204" pitchFamily="34" charset="0"/>
                <a:ea typeface="Calibri" panose="020F0502020204030204" pitchFamily="34" charset="0"/>
                <a:cs typeface="Times New Roman" panose="02020603050405020304" pitchFamily="18" charset="0"/>
              </a:rPr>
              <a:t> en alle </a:t>
            </a:r>
            <a:r>
              <a:rPr lang="nl-NL" sz="2400" b="1" dirty="0">
                <a:effectLst/>
                <a:latin typeface="Calibri" panose="020F0502020204030204" pitchFamily="34" charset="0"/>
                <a:ea typeface="Calibri" panose="020F0502020204030204" pitchFamily="34" charset="0"/>
                <a:cs typeface="Times New Roman" panose="02020603050405020304" pitchFamily="18" charset="0"/>
              </a:rPr>
              <a:t>de aromaten van Gelukkig </a:t>
            </a:r>
            <a:r>
              <a:rPr lang="nl-NL" sz="2400" b="1" dirty="0" err="1">
                <a:effectLst/>
                <a:latin typeface="Calibri" panose="020F0502020204030204" pitchFamily="34" charset="0"/>
                <a:ea typeface="Calibri" panose="020F0502020204030204" pitchFamily="34" charset="0"/>
                <a:cs typeface="Times New Roman" panose="02020603050405020304" pitchFamily="18" charset="0"/>
              </a:rPr>
              <a:t>Arabie</a:t>
            </a:r>
            <a:r>
              <a:rPr lang="nl-NL" sz="2400" b="1" dirty="0">
                <a:effectLst/>
                <a:latin typeface="Calibri" panose="020F0502020204030204" pitchFamily="34" charset="0"/>
                <a:ea typeface="Calibri" panose="020F0502020204030204" pitchFamily="34" charset="0"/>
                <a:cs typeface="Times New Roman" panose="02020603050405020304" pitchFamily="18" charset="0"/>
              </a:rPr>
              <a:t> en Saba benutten zij voor geurige verfijning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De antieke vrouwen droegen aan de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ooren</a:t>
            </a:r>
            <a:r>
              <a:rPr lang="nl-NL" sz="2400" dirty="0">
                <a:effectLst/>
                <a:latin typeface="Calibri" panose="020F0502020204030204" pitchFamily="34" charset="0"/>
                <a:ea typeface="Calibri" panose="020F0502020204030204" pitchFamily="34" charset="0"/>
                <a:cs typeface="Times New Roman" panose="02020603050405020304" pitchFamily="18" charset="0"/>
              </a:rPr>
              <a:t> holle peerparelen, die destilleerden telkens een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zwaren</a:t>
            </a:r>
            <a:r>
              <a:rPr lang="nl-NL" sz="2400" dirty="0">
                <a:effectLst/>
                <a:latin typeface="Calibri" panose="020F0502020204030204" pitchFamily="34" charset="0"/>
                <a:ea typeface="Calibri" panose="020F0502020204030204" pitchFamily="34" charset="0"/>
                <a:cs typeface="Times New Roman" panose="02020603050405020304" pitchFamily="18" charset="0"/>
              </a:rPr>
              <a:t> druppel van geur en de antieke mannen, voor een feestmaal, wreven met parfum hunne baarden in. In latere tijden bloeiden de boomgaarden van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Grasse</a:t>
            </a:r>
            <a:r>
              <a:rPr lang="nl-NL" sz="2400" dirty="0">
                <a:effectLst/>
                <a:latin typeface="Calibri" panose="020F0502020204030204" pitchFamily="34" charset="0"/>
                <a:ea typeface="Calibri" panose="020F0502020204030204" pitchFamily="34" charset="0"/>
                <a:cs typeface="Times New Roman" panose="02020603050405020304" pitchFamily="18" charset="0"/>
              </a:rPr>
              <a:t>, bij de gezegende Blauwe Kust, ten einde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Houbigant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Gellé</a:t>
            </a:r>
            <a:r>
              <a:rPr lang="nl-NL" sz="2400" dirty="0">
                <a:effectLst/>
                <a:latin typeface="Calibri" panose="020F0502020204030204" pitchFamily="34" charset="0"/>
                <a:ea typeface="Calibri" panose="020F0502020204030204" pitchFamily="34" charset="0"/>
                <a:cs typeface="Times New Roman" panose="02020603050405020304" pitchFamily="18" charset="0"/>
              </a:rPr>
              <a:t>, Roger-</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Gallet</a:t>
            </a:r>
            <a:r>
              <a:rPr lang="nl-NL" sz="2400" dirty="0">
                <a:effectLst/>
                <a:latin typeface="Calibri" panose="020F0502020204030204" pitchFamily="34" charset="0"/>
                <a:ea typeface="Calibri" panose="020F0502020204030204" pitchFamily="34" charset="0"/>
                <a:cs typeface="Times New Roman" panose="02020603050405020304" pitchFamily="18" charset="0"/>
              </a:rPr>
              <a:t> gelegenheid te geven </a:t>
            </a:r>
            <a:r>
              <a:rPr lang="nl-NL" sz="2400" b="1" dirty="0">
                <a:effectLst/>
                <a:latin typeface="Calibri" panose="020F0502020204030204" pitchFamily="34" charset="0"/>
                <a:ea typeface="Calibri" panose="020F0502020204030204" pitchFamily="34" charset="0"/>
                <a:cs typeface="Times New Roman" panose="02020603050405020304" pitchFamily="18" charset="0"/>
              </a:rPr>
              <a:t>roze-zieltjes, </a:t>
            </a:r>
            <a:r>
              <a:rPr lang="nl-NL" sz="2400" b="1" dirty="0" err="1">
                <a:effectLst/>
                <a:latin typeface="Calibri" panose="020F0502020204030204" pitchFamily="34" charset="0"/>
                <a:ea typeface="Calibri" panose="020F0502020204030204" pitchFamily="34" charset="0"/>
                <a:cs typeface="Times New Roman" panose="02020603050405020304" pitchFamily="18" charset="0"/>
              </a:rPr>
              <a:t>viole</a:t>
            </a:r>
            <a:r>
              <a:rPr lang="nl-NL" sz="2400" b="1" dirty="0">
                <a:effectLst/>
                <a:latin typeface="Calibri" panose="020F0502020204030204" pitchFamily="34" charset="0"/>
                <a:ea typeface="Calibri" panose="020F0502020204030204" pitchFamily="34" charset="0"/>
                <a:cs typeface="Times New Roman" panose="02020603050405020304" pitchFamily="18" charset="0"/>
              </a:rPr>
              <a:t>-tederheden en oranjebloesem-adem gevangen te houden in keurige flacons met gouden </a:t>
            </a:r>
            <a:r>
              <a:rPr lang="nl-NL" sz="2400" b="1" dirty="0" err="1">
                <a:effectLst/>
                <a:latin typeface="Calibri" panose="020F0502020204030204" pitchFamily="34" charset="0"/>
                <a:ea typeface="Calibri" panose="020F0502020204030204" pitchFamily="34" charset="0"/>
                <a:cs typeface="Times New Roman" panose="02020603050405020304" pitchFamily="18" charset="0"/>
              </a:rPr>
              <a:t>etiquetten</a:t>
            </a:r>
            <a:r>
              <a:rPr lang="nl-NL" sz="2400" b="1" dirty="0">
                <a:effectLst/>
                <a:latin typeface="Calibri" panose="020F0502020204030204" pitchFamily="34" charset="0"/>
                <a:ea typeface="Calibri" panose="020F0502020204030204" pitchFamily="34" charset="0"/>
                <a:cs typeface="Times New Roman" panose="02020603050405020304" pitchFamily="18" charset="0"/>
              </a:rPr>
              <a:t> en </a:t>
            </a:r>
            <a:r>
              <a:rPr lang="nl-NL" sz="2400" b="1" dirty="0" err="1">
                <a:effectLst/>
                <a:latin typeface="Calibri" panose="020F0502020204030204" pitchFamily="34" charset="0"/>
                <a:ea typeface="Calibri" panose="020F0502020204030204" pitchFamily="34" charset="0"/>
                <a:cs typeface="Times New Roman" panose="02020603050405020304" pitchFamily="18" charset="0"/>
              </a:rPr>
              <a:t>roode</a:t>
            </a:r>
            <a:r>
              <a:rPr lang="nl-NL" sz="2400" b="1" dirty="0">
                <a:effectLst/>
                <a:latin typeface="Calibri" panose="020F0502020204030204" pitchFamily="34" charset="0"/>
                <a:ea typeface="Calibri" panose="020F0502020204030204" pitchFamily="34" charset="0"/>
                <a:cs typeface="Times New Roman" panose="02020603050405020304" pitchFamily="18" charset="0"/>
              </a:rPr>
              <a:t> lintjes</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endParaRPr lang="x-none" sz="2400" dirty="0">
              <a:effectLst/>
              <a:latin typeface="Calibri" panose="020F0502020204030204" pitchFamily="34" charset="0"/>
              <a:ea typeface="Calibri" panose="020F0502020204030204" pitchFamily="34" charset="0"/>
              <a:cs typeface="Times New Roman" panose="02020603050405020304" pitchFamily="18" charset="0"/>
            </a:endParaRPr>
          </a:p>
          <a:p>
            <a:pPr marL="5080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Louis Couperus, </a:t>
            </a:r>
            <a:r>
              <a:rPr lang="nl-NL" sz="2400" i="1" dirty="0">
                <a:effectLst/>
                <a:latin typeface="Calibri" panose="020F0502020204030204" pitchFamily="34" charset="0"/>
                <a:ea typeface="Calibri" panose="020F0502020204030204" pitchFamily="34" charset="0"/>
                <a:cs typeface="Times New Roman" panose="02020603050405020304" pitchFamily="18" charset="0"/>
              </a:rPr>
              <a:t>Ongebundeld werk</a:t>
            </a:r>
            <a:r>
              <a:rPr lang="x-none" sz="3600" i="1" dirty="0">
                <a:effectLst/>
              </a:rPr>
              <a:t> </a:t>
            </a:r>
            <a:endParaRPr lang="x-none" sz="3600" i="1" dirty="0"/>
          </a:p>
        </p:txBody>
      </p:sp>
      <p:pic>
        <p:nvPicPr>
          <p:cNvPr id="8194" name="Picture 2" descr="Mirre - Wikipedia">
            <a:extLst>
              <a:ext uri="{FF2B5EF4-FFF2-40B4-BE49-F238E27FC236}">
                <a16:creationId xmlns:a16="http://schemas.microsoft.com/office/drawing/2014/main" xmlns="" id="{E81A0930-A344-8A3D-9557-21186A3BAFE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39400" y="0"/>
            <a:ext cx="1752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ummer} {sleutelwoord} de Foto's van de Voorraad - de Vrije &amp; Royalty-Vrije  Foto's van de Voorraad van Dreamweaver">
            <a:extLst>
              <a:ext uri="{FF2B5EF4-FFF2-40B4-BE49-F238E27FC236}">
                <a16:creationId xmlns:a16="http://schemas.microsoft.com/office/drawing/2014/main" xmlns="" id="{A1925C10-ED25-4447-A5EA-252CC18315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93150" y="2396836"/>
            <a:ext cx="3492500" cy="233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E83958B-5D6B-4673-5082-3CA0EF770766}"/>
              </a:ext>
            </a:extLst>
          </p:cNvPr>
          <p:cNvSpPr txBox="1"/>
          <p:nvPr/>
        </p:nvSpPr>
        <p:spPr>
          <a:xfrm>
            <a:off x="3872753" y="5694925"/>
            <a:ext cx="7321719" cy="461665"/>
          </a:xfrm>
          <a:prstGeom prst="rect">
            <a:avLst/>
          </a:prstGeom>
          <a:noFill/>
        </p:spPr>
        <p:txBody>
          <a:bodyPr wrap="square" rtlCol="0">
            <a:spAutoFit/>
          </a:bodyPr>
          <a:lstStyle/>
          <a:p>
            <a:r>
              <a:rPr lang="x-none" sz="2400" dirty="0">
                <a:highlight>
                  <a:srgbClr val="00FF00"/>
                </a:highlight>
                <a:latin typeface="Calibri" panose="020F0502020204030204" pitchFamily="34" charset="0"/>
                <a:cs typeface="Calibri" panose="020F0502020204030204" pitchFamily="34" charset="0"/>
                <a:sym typeface="Wingdings" pitchFamily="2" charset="2"/>
              </a:rPr>
              <a:t> Geurspoorzoeken met leerlingen</a:t>
            </a:r>
            <a:r>
              <a:rPr lang="x-none" sz="2400" dirty="0">
                <a:highlight>
                  <a:srgbClr val="00FF00"/>
                </a:highlight>
                <a:latin typeface="Calibri" panose="020F0502020204030204" pitchFamily="34" charset="0"/>
                <a:cs typeface="Calibri" panose="020F0502020204030204" pitchFamily="34" charset="0"/>
              </a:rPr>
              <a:t>!</a:t>
            </a:r>
            <a:endParaRPr lang="x-none" dirty="0">
              <a:highlight>
                <a:srgbClr val="00FF00"/>
              </a:highlight>
            </a:endParaRPr>
          </a:p>
        </p:txBody>
      </p:sp>
    </p:spTree>
    <p:extLst>
      <p:ext uri="{BB962C8B-B14F-4D97-AF65-F5344CB8AC3E}">
        <p14:creationId xmlns:p14="http://schemas.microsoft.com/office/powerpoint/2010/main" val="3543191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36E5653-7D9D-1FD9-E377-E6176A8ACF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2670" y="-153957"/>
            <a:ext cx="4667753" cy="6666724"/>
          </a:xfrm>
          <a:prstGeom prst="rect">
            <a:avLst/>
          </a:prstGeom>
        </p:spPr>
      </p:pic>
      <p:sp>
        <p:nvSpPr>
          <p:cNvPr id="3" name="Text Placeholder 2">
            <a:extLst>
              <a:ext uri="{FF2B5EF4-FFF2-40B4-BE49-F238E27FC236}">
                <a16:creationId xmlns:a16="http://schemas.microsoft.com/office/drawing/2014/main" xmlns="" id="{25EE41BB-1868-0E84-A4C3-0E77F37CBF6C}"/>
              </a:ext>
            </a:extLst>
          </p:cNvPr>
          <p:cNvSpPr>
            <a:spLocks noGrp="1"/>
          </p:cNvSpPr>
          <p:nvPr>
            <p:ph type="body" idx="1"/>
          </p:nvPr>
        </p:nvSpPr>
        <p:spPr>
          <a:xfrm>
            <a:off x="284677" y="185171"/>
            <a:ext cx="8791512" cy="2249859"/>
          </a:xfrm>
        </p:spPr>
        <p:txBody>
          <a:bodyPr/>
          <a:lstStyle/>
          <a:p>
            <a:pPr marL="50800" indent="0">
              <a:buNone/>
            </a:pPr>
            <a:r>
              <a:rPr lang="en-GB" sz="2400" b="0" i="1" u="none" strike="noStrike" dirty="0" err="1">
                <a:effectLst/>
                <a:latin typeface="Calibri" panose="020F0502020204030204" pitchFamily="34" charset="0"/>
                <a:cs typeface="Calibri" panose="020F0502020204030204" pitchFamily="34" charset="0"/>
              </a:rPr>
              <a:t>Schatten</a:t>
            </a:r>
            <a:r>
              <a:rPr lang="en-GB" sz="2400" b="0" i="1" u="none" strike="noStrike" dirty="0">
                <a:effectLst/>
                <a:latin typeface="Calibri" panose="020F0502020204030204" pitchFamily="34" charset="0"/>
                <a:cs typeface="Calibri" panose="020F0502020204030204" pitchFamily="34" charset="0"/>
              </a:rPr>
              <a:t> der </a:t>
            </a:r>
            <a:r>
              <a:rPr lang="en-GB" sz="2400" b="0" i="1" u="none" strike="noStrike" dirty="0" err="1">
                <a:effectLst/>
                <a:latin typeface="Calibri" panose="020F0502020204030204" pitchFamily="34" charset="0"/>
                <a:cs typeface="Calibri" panose="020F0502020204030204" pitchFamily="34" charset="0"/>
              </a:rPr>
              <a:t>Oostindiche</a:t>
            </a:r>
            <a:r>
              <a:rPr lang="en-GB" sz="2400" b="0" i="1" u="none" strike="noStrike" dirty="0">
                <a:effectLst/>
                <a:latin typeface="Calibri" panose="020F0502020204030204" pitchFamily="34" charset="0"/>
                <a:cs typeface="Calibri" panose="020F0502020204030204" pitchFamily="34" charset="0"/>
              </a:rPr>
              <a:t> </a:t>
            </a:r>
            <a:r>
              <a:rPr lang="en-GB" sz="2400" b="0" i="1" u="none" strike="noStrike" dirty="0" err="1">
                <a:effectLst/>
                <a:latin typeface="Calibri" panose="020F0502020204030204" pitchFamily="34" charset="0"/>
                <a:cs typeface="Calibri" panose="020F0502020204030204" pitchFamily="34" charset="0"/>
              </a:rPr>
              <a:t>Maetschappy</a:t>
            </a:r>
            <a:r>
              <a:rPr lang="en-GB" sz="2400" b="0" i="1" u="none" strike="noStrike" dirty="0">
                <a:effectLst/>
                <a:latin typeface="Calibri" panose="020F0502020204030204" pitchFamily="34" charset="0"/>
                <a:cs typeface="Calibri" panose="020F0502020204030204" pitchFamily="34" charset="0"/>
              </a:rPr>
              <a:t> in </a:t>
            </a:r>
            <a:r>
              <a:rPr lang="en-GB" sz="2400" b="0" i="1" u="none" strike="noStrike" dirty="0" err="1">
                <a:effectLst/>
                <a:latin typeface="Calibri" panose="020F0502020204030204" pitchFamily="34" charset="0"/>
                <a:cs typeface="Calibri" panose="020F0502020204030204" pitchFamily="34" charset="0"/>
              </a:rPr>
              <a:t>Indien</a:t>
            </a:r>
            <a:r>
              <a:rPr lang="en-GB" sz="2400" b="0" i="1" u="none" strike="noStrike" dirty="0">
                <a:effectLst/>
                <a:latin typeface="Calibri" panose="020F0502020204030204" pitchFamily="34" charset="0"/>
                <a:cs typeface="Calibri" panose="020F0502020204030204" pitchFamily="34" charset="0"/>
              </a:rPr>
              <a:t>. </a:t>
            </a:r>
          </a:p>
          <a:p>
            <a:pPr marL="50800" indent="0">
              <a:buNone/>
            </a:pPr>
            <a:r>
              <a:rPr lang="en-GB" sz="2400" b="0" i="0" u="none" strike="noStrike" dirty="0" err="1">
                <a:solidFill>
                  <a:srgbClr val="000000"/>
                </a:solidFill>
                <a:effectLst/>
                <a:latin typeface="Calibri" panose="020F0502020204030204" pitchFamily="34" charset="0"/>
                <a:cs typeface="Calibri" panose="020F0502020204030204" pitchFamily="34" charset="0"/>
              </a:rPr>
              <a:t>Zy</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0" i="0" u="none" strike="noStrike" dirty="0" err="1">
                <a:solidFill>
                  <a:srgbClr val="000000"/>
                </a:solidFill>
                <a:effectLst/>
                <a:latin typeface="Calibri" panose="020F0502020204030204" pitchFamily="34" charset="0"/>
                <a:cs typeface="Calibri" panose="020F0502020204030204" pitchFamily="34" charset="0"/>
              </a:rPr>
              <a:t>schenkt</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0" i="0" u="none" strike="noStrike" dirty="0" err="1">
                <a:solidFill>
                  <a:srgbClr val="000000"/>
                </a:solidFill>
                <a:effectLst/>
                <a:latin typeface="Calibri" panose="020F0502020204030204" pitchFamily="34" charset="0"/>
                <a:cs typeface="Calibri" panose="020F0502020204030204" pitchFamily="34" charset="0"/>
              </a:rPr>
              <a:t>ons</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1" i="0" u="none" strike="noStrike" dirty="0" err="1">
                <a:solidFill>
                  <a:srgbClr val="000000"/>
                </a:solidFill>
                <a:effectLst/>
                <a:highlight>
                  <a:srgbClr val="00FF00"/>
                </a:highlight>
                <a:latin typeface="Calibri" panose="020F0502020204030204" pitchFamily="34" charset="0"/>
                <a:cs typeface="Calibri" panose="020F0502020204030204" pitchFamily="34" charset="0"/>
              </a:rPr>
              <a:t>Benzoïn</a:t>
            </a:r>
            <a:r>
              <a:rPr lang="en-GB" sz="2400" b="0" i="0" u="none" strike="noStrike" dirty="0">
                <a:solidFill>
                  <a:srgbClr val="000000"/>
                </a:solidFill>
                <a:effectLst/>
                <a:latin typeface="Calibri" panose="020F0502020204030204" pitchFamily="34" charset="0"/>
                <a:cs typeface="Calibri" panose="020F0502020204030204" pitchFamily="34" charset="0"/>
              </a:rPr>
              <a:t>, zoo </a:t>
            </a:r>
            <a:r>
              <a:rPr lang="en-GB" sz="2400" b="0" i="0" u="none" strike="noStrike" dirty="0" err="1">
                <a:solidFill>
                  <a:srgbClr val="000000"/>
                </a:solidFill>
                <a:effectLst/>
                <a:latin typeface="Calibri" panose="020F0502020204030204" pitchFamily="34" charset="0"/>
                <a:cs typeface="Calibri" panose="020F0502020204030204" pitchFamily="34" charset="0"/>
              </a:rPr>
              <a:t>liefelyk</a:t>
            </a:r>
            <a:r>
              <a:rPr lang="en-GB" sz="2400" b="0" i="0" u="none" strike="noStrike" dirty="0">
                <a:solidFill>
                  <a:srgbClr val="000000"/>
                </a:solidFill>
                <a:effectLst/>
                <a:latin typeface="Calibri" panose="020F0502020204030204" pitchFamily="34" charset="0"/>
                <a:cs typeface="Calibri" panose="020F0502020204030204" pitchFamily="34" charset="0"/>
              </a:rPr>
              <a:t> van </a:t>
            </a:r>
            <a:r>
              <a:rPr lang="en-GB" sz="2400" b="0" i="0" u="none" strike="noStrike" dirty="0" err="1">
                <a:solidFill>
                  <a:srgbClr val="000000"/>
                </a:solidFill>
                <a:effectLst/>
                <a:latin typeface="Calibri" panose="020F0502020204030204" pitchFamily="34" charset="0"/>
                <a:cs typeface="Calibri" panose="020F0502020204030204" pitchFamily="34" charset="0"/>
              </a:rPr>
              <a:t>reuk</a:t>
            </a:r>
            <a:r>
              <a:rPr lang="en-GB" sz="2400" b="0" i="0" u="none" strike="noStrike" dirty="0">
                <a:solidFill>
                  <a:srgbClr val="000000"/>
                </a:solidFill>
                <a:effectLst/>
                <a:latin typeface="Calibri" panose="020F0502020204030204" pitchFamily="34" charset="0"/>
                <a:cs typeface="Calibri" panose="020F0502020204030204" pitchFamily="34" charset="0"/>
              </a:rPr>
              <a:t>,</a:t>
            </a:r>
            <a:r>
              <a:rPr lang="en-GB" sz="2400" dirty="0">
                <a:latin typeface="Calibri" panose="020F0502020204030204" pitchFamily="34" charset="0"/>
                <a:cs typeface="Calibri" panose="020F0502020204030204" pitchFamily="34" charset="0"/>
              </a:rPr>
              <a:t/>
            </a:r>
            <a:br>
              <a:rPr lang="en-GB" sz="2400" dirty="0">
                <a:latin typeface="Calibri" panose="020F0502020204030204" pitchFamily="34" charset="0"/>
                <a:cs typeface="Calibri" panose="020F0502020204030204" pitchFamily="34" charset="0"/>
              </a:rPr>
            </a:br>
            <a:r>
              <a:rPr lang="en-GB" sz="2400" b="0" i="0" u="none" strike="noStrike" dirty="0" err="1">
                <a:solidFill>
                  <a:srgbClr val="000000"/>
                </a:solidFill>
                <a:effectLst/>
                <a:latin typeface="Calibri" panose="020F0502020204030204" pitchFamily="34" charset="0"/>
                <a:cs typeface="Calibri" panose="020F0502020204030204" pitchFamily="34" charset="0"/>
              </a:rPr>
              <a:t>Dat</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0" i="0" u="none" strike="noStrike" dirty="0" err="1">
                <a:solidFill>
                  <a:srgbClr val="000000"/>
                </a:solidFill>
                <a:effectLst/>
                <a:latin typeface="Calibri" panose="020F0502020204030204" pitchFamily="34" charset="0"/>
                <a:cs typeface="Calibri" panose="020F0502020204030204" pitchFamily="34" charset="0"/>
              </a:rPr>
              <a:t>onze</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0" i="0" u="none" strike="noStrike" dirty="0" err="1">
                <a:solidFill>
                  <a:srgbClr val="000000"/>
                </a:solidFill>
                <a:effectLst/>
                <a:latin typeface="Calibri" panose="020F0502020204030204" pitchFamily="34" charset="0"/>
                <a:cs typeface="Calibri" panose="020F0502020204030204" pitchFamily="34" charset="0"/>
              </a:rPr>
              <a:t>krachten</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0" i="0" u="none" strike="noStrike" dirty="0" err="1">
                <a:solidFill>
                  <a:srgbClr val="000000"/>
                </a:solidFill>
                <a:effectLst/>
                <a:latin typeface="Calibri" panose="020F0502020204030204" pitchFamily="34" charset="0"/>
                <a:cs typeface="Calibri" panose="020F0502020204030204" pitchFamily="34" charset="0"/>
              </a:rPr>
              <a:t>zalft</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0" i="0" u="none" strike="noStrike" dirty="0" err="1">
                <a:solidFill>
                  <a:srgbClr val="000000"/>
                </a:solidFill>
                <a:effectLst/>
                <a:latin typeface="Calibri" panose="020F0502020204030204" pitchFamily="34" charset="0"/>
                <a:cs typeface="Calibri" panose="020F0502020204030204" pitchFamily="34" charset="0"/>
              </a:rPr>
              <a:t>en</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0" i="0" u="none" strike="noStrike" dirty="0" err="1">
                <a:solidFill>
                  <a:srgbClr val="000000"/>
                </a:solidFill>
                <a:effectLst/>
                <a:latin typeface="Calibri" panose="020F0502020204030204" pitchFamily="34" charset="0"/>
                <a:cs typeface="Calibri" panose="020F0502020204030204" pitchFamily="34" charset="0"/>
              </a:rPr>
              <a:t>wederhout</a:t>
            </a:r>
            <a:r>
              <a:rPr lang="en-GB" sz="2400" b="0" i="0" u="none" strike="noStrike" dirty="0">
                <a:solidFill>
                  <a:srgbClr val="000000"/>
                </a:solidFill>
                <a:effectLst/>
                <a:latin typeface="Calibri" panose="020F0502020204030204" pitchFamily="34" charset="0"/>
                <a:cs typeface="Calibri" panose="020F0502020204030204" pitchFamily="34" charset="0"/>
              </a:rPr>
              <a:t> de </a:t>
            </a:r>
            <a:r>
              <a:rPr lang="en-GB" sz="2400" b="0" i="0" u="none" strike="noStrike" dirty="0" err="1">
                <a:solidFill>
                  <a:srgbClr val="000000"/>
                </a:solidFill>
                <a:effectLst/>
                <a:latin typeface="Calibri" panose="020F0502020204030204" pitchFamily="34" charset="0"/>
                <a:cs typeface="Calibri" panose="020F0502020204030204" pitchFamily="34" charset="0"/>
              </a:rPr>
              <a:t>kreuk</a:t>
            </a:r>
            <a:r>
              <a:rPr lang="en-GB" sz="2400" dirty="0">
                <a:latin typeface="Calibri" panose="020F0502020204030204" pitchFamily="34" charset="0"/>
                <a:cs typeface="Calibri" panose="020F0502020204030204" pitchFamily="34" charset="0"/>
              </a:rPr>
              <a:t/>
            </a:r>
            <a:br>
              <a:rPr lang="en-GB" sz="2400" dirty="0">
                <a:latin typeface="Calibri" panose="020F0502020204030204" pitchFamily="34" charset="0"/>
                <a:cs typeface="Calibri" panose="020F0502020204030204" pitchFamily="34" charset="0"/>
              </a:rPr>
            </a:br>
            <a:r>
              <a:rPr lang="en-GB" sz="2400" b="0" i="0" u="none" strike="noStrike" dirty="0">
                <a:solidFill>
                  <a:srgbClr val="000000"/>
                </a:solidFill>
                <a:effectLst/>
                <a:latin typeface="Calibri" panose="020F0502020204030204" pitchFamily="34" charset="0"/>
                <a:cs typeface="Calibri" panose="020F0502020204030204" pitchFamily="34" charset="0"/>
              </a:rPr>
              <a:t>Des </a:t>
            </a:r>
            <a:r>
              <a:rPr lang="en-GB" sz="2400" b="0" i="0" u="none" strike="noStrike" dirty="0" err="1">
                <a:solidFill>
                  <a:srgbClr val="000000"/>
                </a:solidFill>
                <a:effectLst/>
                <a:latin typeface="Calibri" panose="020F0502020204030204" pitchFamily="34" charset="0"/>
                <a:cs typeface="Calibri" panose="020F0502020204030204" pitchFamily="34" charset="0"/>
              </a:rPr>
              <a:t>ouderdoms</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0" i="0" u="none" strike="noStrike" dirty="0" err="1">
                <a:solidFill>
                  <a:srgbClr val="000000"/>
                </a:solidFill>
                <a:effectLst/>
                <a:latin typeface="Calibri" panose="020F0502020204030204" pitchFamily="34" charset="0"/>
                <a:cs typeface="Calibri" panose="020F0502020204030204" pitchFamily="34" charset="0"/>
              </a:rPr>
              <a:t>en</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0" i="0" u="none" strike="noStrike" dirty="0" err="1">
                <a:solidFill>
                  <a:srgbClr val="000000"/>
                </a:solidFill>
                <a:effectLst/>
                <a:latin typeface="Calibri" panose="020F0502020204030204" pitchFamily="34" charset="0"/>
                <a:cs typeface="Calibri" panose="020F0502020204030204" pitchFamily="34" charset="0"/>
              </a:rPr>
              <a:t>naeuw</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0" i="0" u="none" strike="noStrike" dirty="0" err="1">
                <a:solidFill>
                  <a:srgbClr val="000000"/>
                </a:solidFill>
                <a:effectLst/>
                <a:latin typeface="Calibri" panose="020F0502020204030204" pitchFamily="34" charset="0"/>
                <a:cs typeface="Calibri" panose="020F0502020204030204" pitchFamily="34" charset="0"/>
              </a:rPr>
              <a:t>vergadert</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0" i="0" u="none" strike="noStrike" dirty="0" err="1">
                <a:solidFill>
                  <a:srgbClr val="000000"/>
                </a:solidFill>
                <a:effectLst/>
                <a:latin typeface="Calibri" panose="020F0502020204030204" pitchFamily="34" charset="0"/>
                <a:cs typeface="Calibri" panose="020F0502020204030204" pitchFamily="34" charset="0"/>
              </a:rPr>
              <a:t>uit</a:t>
            </a:r>
            <a:r>
              <a:rPr lang="en-GB" sz="2400" b="0" i="0" u="none" strike="noStrike" dirty="0">
                <a:solidFill>
                  <a:srgbClr val="000000"/>
                </a:solidFill>
                <a:effectLst/>
                <a:latin typeface="Calibri" panose="020F0502020204030204" pitchFamily="34" charset="0"/>
                <a:cs typeface="Calibri" panose="020F0502020204030204" pitchFamily="34" charset="0"/>
              </a:rPr>
              <a:t> de hoven</a:t>
            </a:r>
            <a:r>
              <a:rPr lang="en-GB" sz="2400" dirty="0">
                <a:latin typeface="Calibri" panose="020F0502020204030204" pitchFamily="34" charset="0"/>
                <a:cs typeface="Calibri" panose="020F0502020204030204" pitchFamily="34" charset="0"/>
              </a:rPr>
              <a:t/>
            </a:r>
            <a:br>
              <a:rPr lang="en-GB" sz="2400" dirty="0">
                <a:latin typeface="Calibri" panose="020F0502020204030204" pitchFamily="34" charset="0"/>
                <a:cs typeface="Calibri" panose="020F0502020204030204" pitchFamily="34" charset="0"/>
              </a:rPr>
            </a:br>
            <a:r>
              <a:rPr lang="en-GB" sz="2400" b="0" i="0" u="none" strike="noStrike" dirty="0">
                <a:solidFill>
                  <a:srgbClr val="000000"/>
                </a:solidFill>
                <a:effectLst/>
                <a:latin typeface="Calibri" panose="020F0502020204030204" pitchFamily="34" charset="0"/>
                <a:cs typeface="Calibri" panose="020F0502020204030204" pitchFamily="34" charset="0"/>
              </a:rPr>
              <a:t>In </a:t>
            </a:r>
            <a:r>
              <a:rPr lang="en-GB" sz="2400" b="0" i="0" u="none" strike="noStrike" dirty="0" err="1">
                <a:solidFill>
                  <a:srgbClr val="000000"/>
                </a:solidFill>
                <a:effectLst/>
                <a:latin typeface="Calibri" panose="020F0502020204030204" pitchFamily="34" charset="0"/>
                <a:cs typeface="Calibri" panose="020F0502020204030204" pitchFamily="34" charset="0"/>
              </a:rPr>
              <a:t>zyn</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0" i="0" u="none" strike="noStrike" dirty="0" err="1">
                <a:solidFill>
                  <a:srgbClr val="000000"/>
                </a:solidFill>
                <a:effectLst/>
                <a:latin typeface="Calibri" panose="020F0502020204030204" pitchFamily="34" charset="0"/>
                <a:cs typeface="Calibri" panose="020F0502020204030204" pitchFamily="34" charset="0"/>
              </a:rPr>
              <a:t>saizoen</a:t>
            </a:r>
            <a:r>
              <a:rPr lang="en-GB" sz="2400" b="0" i="0" u="none" strike="noStrike" dirty="0">
                <a:solidFill>
                  <a:srgbClr val="000000"/>
                </a:solidFill>
                <a:effectLst/>
                <a:latin typeface="Calibri" panose="020F0502020204030204" pitchFamily="34" charset="0"/>
                <a:cs typeface="Calibri" panose="020F0502020204030204" pitchFamily="34" charset="0"/>
              </a:rPr>
              <a:t>, </a:t>
            </a:r>
            <a:r>
              <a:rPr lang="en-GB" sz="2400" b="1" i="0" u="none" strike="noStrike" dirty="0" err="1">
                <a:solidFill>
                  <a:srgbClr val="000000"/>
                </a:solidFill>
                <a:effectLst/>
                <a:latin typeface="Calibri" panose="020F0502020204030204" pitchFamily="34" charset="0"/>
                <a:cs typeface="Calibri" panose="020F0502020204030204" pitchFamily="34" charset="0"/>
              </a:rPr>
              <a:t>gaet</a:t>
            </a:r>
            <a:r>
              <a:rPr lang="en-GB" sz="2400" b="1" i="0" u="none" strike="noStrike" dirty="0">
                <a:solidFill>
                  <a:srgbClr val="000000"/>
                </a:solidFill>
                <a:effectLst/>
                <a:latin typeface="Calibri" panose="020F0502020204030204" pitchFamily="34" charset="0"/>
                <a:cs typeface="Calibri" panose="020F0502020204030204" pitchFamily="34" charset="0"/>
              </a:rPr>
              <a:t> </a:t>
            </a:r>
            <a:r>
              <a:rPr lang="en-GB" sz="2400" b="1" i="0" u="none" strike="noStrike" dirty="0" err="1">
                <a:solidFill>
                  <a:srgbClr val="000000"/>
                </a:solidFill>
                <a:effectLst/>
                <a:highlight>
                  <a:srgbClr val="00FF00"/>
                </a:highlight>
                <a:latin typeface="Calibri" panose="020F0502020204030204" pitchFamily="34" charset="0"/>
                <a:cs typeface="Calibri" panose="020F0502020204030204" pitchFamily="34" charset="0"/>
              </a:rPr>
              <a:t>Myrrhe</a:t>
            </a:r>
            <a:r>
              <a:rPr lang="en-GB" sz="2400" b="1" i="0" u="none" strike="noStrike" dirty="0">
                <a:solidFill>
                  <a:srgbClr val="000000"/>
                </a:solidFill>
                <a:effectLst/>
                <a:highlight>
                  <a:srgbClr val="00FF00"/>
                </a:highlight>
                <a:latin typeface="Calibri" panose="020F0502020204030204" pitchFamily="34" charset="0"/>
                <a:cs typeface="Calibri" panose="020F0502020204030204" pitchFamily="34" charset="0"/>
              </a:rPr>
              <a:t> </a:t>
            </a:r>
            <a:r>
              <a:rPr lang="en-GB" sz="2400" b="1" i="0" u="none" strike="noStrike" dirty="0" err="1">
                <a:solidFill>
                  <a:srgbClr val="000000"/>
                </a:solidFill>
                <a:effectLst/>
                <a:highlight>
                  <a:srgbClr val="00FF00"/>
                </a:highlight>
                <a:latin typeface="Calibri" panose="020F0502020204030204" pitchFamily="34" charset="0"/>
                <a:cs typeface="Calibri" panose="020F0502020204030204" pitchFamily="34" charset="0"/>
              </a:rPr>
              <a:t>en</a:t>
            </a:r>
            <a:r>
              <a:rPr lang="en-GB" sz="2400" b="1" i="0" u="none" strike="noStrike" dirty="0">
                <a:solidFill>
                  <a:srgbClr val="000000"/>
                </a:solidFill>
                <a:effectLst/>
                <a:highlight>
                  <a:srgbClr val="00FF00"/>
                </a:highlight>
                <a:latin typeface="Calibri" panose="020F0502020204030204" pitchFamily="34" charset="0"/>
                <a:cs typeface="Calibri" panose="020F0502020204030204" pitchFamily="34" charset="0"/>
              </a:rPr>
              <a:t> </a:t>
            </a:r>
            <a:r>
              <a:rPr lang="en-GB" sz="2400" b="1" i="0" u="none" strike="noStrike" dirty="0" err="1">
                <a:solidFill>
                  <a:srgbClr val="000000"/>
                </a:solidFill>
                <a:effectLst/>
                <a:highlight>
                  <a:srgbClr val="00FF00"/>
                </a:highlight>
                <a:latin typeface="Calibri" panose="020F0502020204030204" pitchFamily="34" charset="0"/>
                <a:cs typeface="Calibri" panose="020F0502020204030204" pitchFamily="34" charset="0"/>
              </a:rPr>
              <a:t>Wierookgeur</a:t>
            </a:r>
            <a:r>
              <a:rPr lang="en-GB" sz="2400" b="1" i="0" u="none" strike="noStrike" dirty="0">
                <a:solidFill>
                  <a:srgbClr val="000000"/>
                </a:solidFill>
                <a:effectLst/>
                <a:highlight>
                  <a:srgbClr val="00FF00"/>
                </a:highlight>
                <a:latin typeface="Calibri" panose="020F0502020204030204" pitchFamily="34" charset="0"/>
                <a:cs typeface="Calibri" panose="020F0502020204030204" pitchFamily="34" charset="0"/>
              </a:rPr>
              <a:t> </a:t>
            </a:r>
            <a:r>
              <a:rPr lang="en-GB" sz="2400" b="1" i="0" u="none" strike="noStrike" dirty="0" err="1">
                <a:solidFill>
                  <a:srgbClr val="000000"/>
                </a:solidFill>
                <a:effectLst/>
                <a:latin typeface="Calibri" panose="020F0502020204030204" pitchFamily="34" charset="0"/>
                <a:cs typeface="Calibri" panose="020F0502020204030204" pitchFamily="34" charset="0"/>
              </a:rPr>
              <a:t>te</a:t>
            </a:r>
            <a:r>
              <a:rPr lang="en-GB" sz="2400" b="1" i="0" u="none" strike="noStrike" dirty="0">
                <a:solidFill>
                  <a:srgbClr val="000000"/>
                </a:solidFill>
                <a:effectLst/>
                <a:latin typeface="Calibri" panose="020F0502020204030204" pitchFamily="34" charset="0"/>
                <a:cs typeface="Calibri" panose="020F0502020204030204" pitchFamily="34" charset="0"/>
              </a:rPr>
              <a:t> </a:t>
            </a:r>
            <a:r>
              <a:rPr lang="en-GB" sz="2400" b="1" i="0" u="none" strike="noStrike" dirty="0" err="1">
                <a:solidFill>
                  <a:srgbClr val="000000"/>
                </a:solidFill>
                <a:effectLst/>
                <a:latin typeface="Calibri" panose="020F0502020204030204" pitchFamily="34" charset="0"/>
                <a:cs typeface="Calibri" panose="020F0502020204030204" pitchFamily="34" charset="0"/>
              </a:rPr>
              <a:t>boven</a:t>
            </a:r>
            <a:r>
              <a:rPr lang="en-GB" sz="2400" b="0" i="0" u="none" strike="noStrike" dirty="0">
                <a:solidFill>
                  <a:srgbClr val="000000"/>
                </a:solidFill>
                <a:effectLst/>
                <a:latin typeface="Calibri" panose="020F0502020204030204" pitchFamily="34" charset="0"/>
                <a:cs typeface="Calibri" panose="020F0502020204030204" pitchFamily="34" charset="0"/>
              </a:rPr>
              <a:t>.</a:t>
            </a:r>
          </a:p>
          <a:p>
            <a:pPr marL="50800" indent="0">
              <a:buNone/>
            </a:pPr>
            <a:r>
              <a:rPr lang="en-GB" sz="2400" dirty="0">
                <a:solidFill>
                  <a:srgbClr val="000000"/>
                </a:solidFill>
                <a:latin typeface="Calibri" panose="020F0502020204030204" pitchFamily="34" charset="0"/>
                <a:cs typeface="Calibri" panose="020F0502020204030204" pitchFamily="34" charset="0"/>
              </a:rPr>
              <a:t>	</a:t>
            </a:r>
            <a:r>
              <a:rPr lang="en-GB" sz="2400" dirty="0" err="1">
                <a:solidFill>
                  <a:srgbClr val="000000"/>
                </a:solidFill>
                <a:latin typeface="Calibri" panose="020F0502020204030204" pitchFamily="34" charset="0"/>
                <a:cs typeface="Calibri" panose="020F0502020204030204" pitchFamily="34" charset="0"/>
              </a:rPr>
              <a:t>Antonides</a:t>
            </a:r>
            <a:r>
              <a:rPr lang="en-GB" sz="2400" dirty="0">
                <a:solidFill>
                  <a:srgbClr val="000000"/>
                </a:solidFill>
                <a:latin typeface="Calibri" panose="020F0502020204030204" pitchFamily="34" charset="0"/>
                <a:cs typeface="Calibri" panose="020F0502020204030204" pitchFamily="34" charset="0"/>
              </a:rPr>
              <a:t> van der Goes, </a:t>
            </a:r>
            <a:r>
              <a:rPr lang="en-GB" sz="2400" i="1" dirty="0">
                <a:solidFill>
                  <a:srgbClr val="000000"/>
                </a:solidFill>
                <a:latin typeface="Calibri" panose="020F0502020204030204" pitchFamily="34" charset="0"/>
                <a:cs typeface="Calibri" panose="020F0502020204030204" pitchFamily="34" charset="0"/>
              </a:rPr>
              <a:t>De </a:t>
            </a:r>
            <a:r>
              <a:rPr lang="en-GB" sz="2400" i="1" dirty="0" err="1">
                <a:solidFill>
                  <a:srgbClr val="000000"/>
                </a:solidFill>
                <a:latin typeface="Calibri" panose="020F0502020204030204" pitchFamily="34" charset="0"/>
                <a:cs typeface="Calibri" panose="020F0502020204030204" pitchFamily="34" charset="0"/>
              </a:rPr>
              <a:t>Ystroom</a:t>
            </a:r>
            <a:r>
              <a:rPr lang="en-GB" sz="2400" i="1" dirty="0">
                <a:solidFill>
                  <a:srgbClr val="000000"/>
                </a:solidFill>
                <a:latin typeface="Calibri" panose="020F0502020204030204" pitchFamily="34" charset="0"/>
                <a:cs typeface="Calibri" panose="020F0502020204030204" pitchFamily="34" charset="0"/>
              </a:rPr>
              <a:t> </a:t>
            </a:r>
            <a:r>
              <a:rPr lang="en-GB" sz="2400" dirty="0">
                <a:solidFill>
                  <a:srgbClr val="000000"/>
                </a:solidFill>
                <a:latin typeface="Calibri" panose="020F0502020204030204" pitchFamily="34" charset="0"/>
                <a:cs typeface="Calibri" panose="020F0502020204030204" pitchFamily="34" charset="0"/>
              </a:rPr>
              <a:t>(1685)</a:t>
            </a:r>
            <a:endParaRPr lang="x-none" sz="24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EBDB4D88-BEEE-26E5-3805-A093D7EE0B94}"/>
              </a:ext>
            </a:extLst>
          </p:cNvPr>
          <p:cNvSpPr txBox="1"/>
          <p:nvPr/>
        </p:nvSpPr>
        <p:spPr>
          <a:xfrm>
            <a:off x="253575" y="3429000"/>
            <a:ext cx="7604570" cy="3046988"/>
          </a:xfrm>
          <a:prstGeom prst="rect">
            <a:avLst/>
          </a:prstGeom>
          <a:noFill/>
        </p:spPr>
        <p:txBody>
          <a:bodyPr wrap="square" rtlCol="0">
            <a:spAutoFit/>
          </a:bodyPr>
          <a:lstStyle/>
          <a:p>
            <a:r>
              <a:rPr lang="x-none" sz="2400" i="1" dirty="0">
                <a:latin typeface="Calibri" panose="020F0502020204030204" pitchFamily="34" charset="0"/>
                <a:cs typeface="Calibri" panose="020F0502020204030204" pitchFamily="34" charset="0"/>
              </a:rPr>
              <a:t>Bilderdijk over ‘</a:t>
            </a:r>
            <a:r>
              <a:rPr lang="en-GB" sz="2400" i="1" dirty="0" err="1">
                <a:effectLst/>
                <a:latin typeface="Calibri" panose="020F0502020204030204" pitchFamily="34" charset="0"/>
                <a:cs typeface="Calibri" panose="020F0502020204030204" pitchFamily="34" charset="0"/>
              </a:rPr>
              <a:t>Verblindend</a:t>
            </a:r>
            <a:r>
              <a:rPr lang="en-GB" sz="2400" i="1" dirty="0">
                <a:effectLst/>
                <a:latin typeface="Calibri" panose="020F0502020204030204" pitchFamily="34" charset="0"/>
                <a:cs typeface="Calibri" panose="020F0502020204030204" pitchFamily="34" charset="0"/>
              </a:rPr>
              <a:t> </a:t>
            </a:r>
            <a:r>
              <a:rPr lang="en-GB" sz="2400" i="1" dirty="0" err="1">
                <a:effectLst/>
                <a:latin typeface="Calibri" panose="020F0502020204030204" pitchFamily="34" charset="0"/>
                <a:cs typeface="Calibri" panose="020F0502020204030204" pitchFamily="34" charset="0"/>
              </a:rPr>
              <a:t>Bygeloof</a:t>
            </a:r>
            <a:r>
              <a:rPr lang="en-GB" sz="2400" dirty="0">
                <a:effectLst/>
                <a:latin typeface="Calibri" panose="020F0502020204030204" pitchFamily="34" charset="0"/>
                <a:cs typeface="Calibri" panose="020F0502020204030204" pitchFamily="34" charset="0"/>
              </a:rPr>
              <a:t>:</a:t>
            </a:r>
            <a:endParaRPr lang="en-GB" sz="2400" i="1" dirty="0">
              <a:latin typeface="Calibri" panose="020F0502020204030204" pitchFamily="34" charset="0"/>
              <a:cs typeface="Calibri" panose="020F0502020204030204" pitchFamily="34" charset="0"/>
            </a:endParaRPr>
          </a:p>
          <a:p>
            <a:r>
              <a:rPr lang="en-GB" sz="2400" dirty="0">
                <a:effectLst/>
                <a:latin typeface="Calibri" panose="020F0502020204030204" pitchFamily="34" charset="0"/>
                <a:cs typeface="Calibri" panose="020F0502020204030204" pitchFamily="34" charset="0"/>
              </a:rPr>
              <a:t>Men </a:t>
            </a:r>
            <a:r>
              <a:rPr lang="en-GB" sz="2400" dirty="0" err="1">
                <a:effectLst/>
                <a:latin typeface="Calibri" panose="020F0502020204030204" pitchFamily="34" charset="0"/>
                <a:cs typeface="Calibri" panose="020F0502020204030204" pitchFamily="34" charset="0"/>
              </a:rPr>
              <a:t>plengt</a:t>
            </a:r>
            <a:r>
              <a:rPr lang="en-GB" sz="2400" dirty="0">
                <a:effectLst/>
                <a:latin typeface="Calibri" panose="020F0502020204030204" pitchFamily="34" charset="0"/>
                <a:cs typeface="Calibri" panose="020F0502020204030204" pitchFamily="34" charset="0"/>
              </a:rPr>
              <a:t> er </a:t>
            </a:r>
            <a:r>
              <a:rPr lang="en-GB" sz="2400" dirty="0" err="1">
                <a:effectLst/>
                <a:latin typeface="Calibri" panose="020F0502020204030204" pitchFamily="34" charset="0"/>
                <a:cs typeface="Calibri" panose="020F0502020204030204" pitchFamily="34" charset="0"/>
              </a:rPr>
              <a:t>olie</a:t>
            </a:r>
            <a:r>
              <a:rPr lang="en-GB" sz="2400" dirty="0">
                <a:effectLst/>
                <a:latin typeface="Calibri" panose="020F0502020204030204" pitchFamily="34" charset="0"/>
                <a:cs typeface="Calibri" panose="020F0502020204030204" pitchFamily="34" charset="0"/>
              </a:rPr>
              <a:t> by, </a:t>
            </a:r>
            <a:r>
              <a:rPr lang="en-GB" sz="2400" dirty="0" err="1">
                <a:effectLst/>
                <a:latin typeface="Calibri" panose="020F0502020204030204" pitchFamily="34" charset="0"/>
                <a:cs typeface="Calibri" panose="020F0502020204030204" pitchFamily="34" charset="0"/>
              </a:rPr>
              <a:t>en</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melk</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en</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kroont</a:t>
            </a:r>
            <a:r>
              <a:rPr lang="en-GB" sz="2400" dirty="0">
                <a:effectLst/>
                <a:latin typeface="Calibri" panose="020F0502020204030204" pitchFamily="34" charset="0"/>
                <a:cs typeface="Calibri" panose="020F0502020204030204" pitchFamily="34" charset="0"/>
              </a:rPr>
              <a:t> het offer Met </a:t>
            </a:r>
            <a:r>
              <a:rPr lang="en-GB" sz="2400" dirty="0" err="1">
                <a:effectLst/>
                <a:latin typeface="Calibri" panose="020F0502020204030204" pitchFamily="34" charset="0"/>
                <a:cs typeface="Calibri" panose="020F0502020204030204" pitchFamily="34" charset="0"/>
              </a:rPr>
              <a:t>specery</a:t>
            </a:r>
            <a:r>
              <a:rPr lang="en-GB" sz="2400" dirty="0">
                <a:effectLst/>
                <a:latin typeface="Calibri" panose="020F0502020204030204" pitchFamily="34" charset="0"/>
                <a:cs typeface="Calibri" panose="020F0502020204030204" pitchFamily="34" charset="0"/>
              </a:rPr>
              <a:t> van </a:t>
            </a:r>
            <a:r>
              <a:rPr lang="en-GB" sz="2400" dirty="0" err="1">
                <a:effectLst/>
                <a:latin typeface="Calibri" panose="020F0502020204030204" pitchFamily="34" charset="0"/>
                <a:cs typeface="Calibri" panose="020F0502020204030204" pitchFamily="34" charset="0"/>
              </a:rPr>
              <a:t>Chus</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uit</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gouden</a:t>
            </a:r>
            <a:r>
              <a:rPr lang="en-GB" sz="2400" dirty="0">
                <a:effectLst/>
                <a:latin typeface="Calibri" panose="020F0502020204030204" pitchFamily="34" charset="0"/>
                <a:cs typeface="Calibri" panose="020F0502020204030204" pitchFamily="34" charset="0"/>
              </a:rPr>
              <a:t>' </a:t>
            </a:r>
            <a:r>
              <a:rPr lang="en-GB" sz="2400" b="1" dirty="0" err="1">
                <a:effectLst/>
                <a:highlight>
                  <a:srgbClr val="00FF00"/>
                </a:highlight>
                <a:latin typeface="Calibri" panose="020F0502020204030204" pitchFamily="34" charset="0"/>
                <a:cs typeface="Calibri" panose="020F0502020204030204" pitchFamily="34" charset="0"/>
              </a:rPr>
              <a:t>wierookkoffer</a:t>
            </a:r>
            <a:r>
              <a:rPr lang="en-GB" sz="2400" dirty="0">
                <a:effectLst/>
                <a:latin typeface="Calibri" panose="020F0502020204030204" pitchFamily="34" charset="0"/>
                <a:cs typeface="Calibri" panose="020F0502020204030204" pitchFamily="34" charset="0"/>
              </a:rPr>
              <a:t>, </a:t>
            </a:r>
            <a:endParaRPr lang="en-GB" sz="2400" dirty="0">
              <a:latin typeface="Calibri" panose="020F0502020204030204" pitchFamily="34" charset="0"/>
              <a:cs typeface="Calibri" panose="020F0502020204030204" pitchFamily="34" charset="0"/>
            </a:endParaRPr>
          </a:p>
          <a:p>
            <a:r>
              <a:rPr lang="en-GB" sz="2400" dirty="0">
                <a:effectLst/>
                <a:latin typeface="Calibri" panose="020F0502020204030204" pitchFamily="34" charset="0"/>
                <a:cs typeface="Calibri" panose="020F0502020204030204" pitchFamily="34" charset="0"/>
              </a:rPr>
              <a:t>Of </a:t>
            </a:r>
            <a:r>
              <a:rPr lang="en-GB" sz="2400" b="1" dirty="0" err="1">
                <a:effectLst/>
                <a:highlight>
                  <a:srgbClr val="00FF00"/>
                </a:highlight>
                <a:latin typeface="Calibri" panose="020F0502020204030204" pitchFamily="34" charset="0"/>
                <a:cs typeface="Calibri" panose="020F0502020204030204" pitchFamily="34" charset="0"/>
              </a:rPr>
              <a:t>lauwerbezie</a:t>
            </a:r>
            <a:r>
              <a:rPr lang="en-GB" sz="2400" b="1" dirty="0">
                <a:effectLst/>
                <a:highlight>
                  <a:srgbClr val="00FF00"/>
                </a:highlight>
                <a:latin typeface="Calibri" panose="020F0502020204030204" pitchFamily="34" charset="0"/>
                <a:cs typeface="Calibri" panose="020F0502020204030204" pitchFamily="34" charset="0"/>
              </a:rPr>
              <a:t>̂</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en</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welriekend</a:t>
            </a:r>
            <a:r>
              <a:rPr lang="en-GB" sz="2400" dirty="0">
                <a:effectLst/>
                <a:latin typeface="Calibri" panose="020F0502020204030204" pitchFamily="34" charset="0"/>
                <a:cs typeface="Calibri" panose="020F0502020204030204" pitchFamily="34" charset="0"/>
              </a:rPr>
              <a:t> </a:t>
            </a:r>
            <a:r>
              <a:rPr lang="en-GB" sz="2400" b="1" dirty="0" err="1">
                <a:effectLst/>
                <a:highlight>
                  <a:srgbClr val="00FF00"/>
                </a:highlight>
                <a:latin typeface="Calibri" panose="020F0502020204030204" pitchFamily="34" charset="0"/>
                <a:cs typeface="Calibri" panose="020F0502020204030204" pitchFamily="34" charset="0"/>
              </a:rPr>
              <a:t>styrax</a:t>
            </a:r>
            <a:r>
              <a:rPr lang="en-GB" sz="2400" b="1" dirty="0" err="1">
                <a:effectLst/>
                <a:latin typeface="Calibri" panose="020F0502020204030204" pitchFamily="34" charset="0"/>
                <a:cs typeface="Calibri" panose="020F0502020204030204" pitchFamily="34" charset="0"/>
              </a:rPr>
              <a:t>blad</a:t>
            </a:r>
            <a:r>
              <a:rPr lang="en-GB" sz="2400" dirty="0">
                <a:effectLst/>
                <a:latin typeface="Calibri" panose="020F0502020204030204" pitchFamily="34" charset="0"/>
                <a:cs typeface="Calibri" panose="020F0502020204030204" pitchFamily="34" charset="0"/>
              </a:rPr>
              <a:t>;</a:t>
            </a:r>
            <a:br>
              <a:rPr lang="en-GB" sz="2400" dirty="0">
                <a:effectLst/>
                <a:latin typeface="Calibri" panose="020F0502020204030204" pitchFamily="34" charset="0"/>
                <a:cs typeface="Calibri" panose="020F0502020204030204" pitchFamily="34" charset="0"/>
              </a:rPr>
            </a:br>
            <a:r>
              <a:rPr lang="en-GB" sz="2400" dirty="0" err="1">
                <a:effectLst/>
                <a:latin typeface="Calibri" panose="020F0502020204030204" pitchFamily="34" charset="0"/>
                <a:cs typeface="Calibri" panose="020F0502020204030204" pitchFamily="34" charset="0"/>
              </a:rPr>
              <a:t>En</a:t>
            </a:r>
            <a:r>
              <a:rPr lang="en-GB" sz="2400" dirty="0">
                <a:effectLst/>
                <a:latin typeface="Calibri" panose="020F0502020204030204" pitchFamily="34" charset="0"/>
                <a:cs typeface="Calibri" panose="020F0502020204030204" pitchFamily="34" charset="0"/>
              </a:rPr>
              <a:t> heft de </a:t>
            </a:r>
            <a:r>
              <a:rPr lang="en-GB" sz="2400" dirty="0" err="1">
                <a:effectLst/>
                <a:latin typeface="Calibri" panose="020F0502020204030204" pitchFamily="34" charset="0"/>
                <a:cs typeface="Calibri" panose="020F0502020204030204" pitchFamily="34" charset="0"/>
              </a:rPr>
              <a:t>handen</a:t>
            </a:r>
            <a:r>
              <a:rPr lang="en-GB" sz="2400" dirty="0">
                <a:effectLst/>
                <a:latin typeface="Calibri" panose="020F0502020204030204" pitchFamily="34" charset="0"/>
                <a:cs typeface="Calibri" panose="020F0502020204030204" pitchFamily="34" charset="0"/>
              </a:rPr>
              <a:t> op, van 't </a:t>
            </a:r>
            <a:r>
              <a:rPr lang="en-GB" sz="2400" dirty="0" err="1">
                <a:effectLst/>
                <a:latin typeface="Calibri" panose="020F0502020204030204" pitchFamily="34" charset="0"/>
                <a:cs typeface="Calibri" panose="020F0502020204030204" pitchFamily="34" charset="0"/>
              </a:rPr>
              <a:t>sprenklend</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bloed</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bespat</a:t>
            </a:r>
            <a:r>
              <a:rPr lang="en-GB" sz="2400" dirty="0">
                <a:effectLst/>
                <a:latin typeface="Calibri" panose="020F0502020204030204" pitchFamily="34" charset="0"/>
                <a:cs typeface="Calibri" panose="020F0502020204030204" pitchFamily="34" charset="0"/>
              </a:rPr>
              <a:t>.</a:t>
            </a:r>
            <a:br>
              <a:rPr lang="en-GB" sz="2400" dirty="0">
                <a:effectLst/>
                <a:latin typeface="Calibri" panose="020F0502020204030204" pitchFamily="34" charset="0"/>
                <a:cs typeface="Calibri" panose="020F0502020204030204" pitchFamily="34" charset="0"/>
              </a:rPr>
            </a:br>
            <a:r>
              <a:rPr lang="en-GB" sz="2400" dirty="0">
                <a:effectLst/>
                <a:latin typeface="Calibri" panose="020F0502020204030204" pitchFamily="34" charset="0"/>
                <a:cs typeface="Calibri" panose="020F0502020204030204" pitchFamily="34" charset="0"/>
              </a:rPr>
              <a:t>Nu </a:t>
            </a:r>
            <a:r>
              <a:rPr lang="en-GB" sz="2400" dirty="0" err="1">
                <a:effectLst/>
                <a:latin typeface="Calibri" panose="020F0502020204030204" pitchFamily="34" charset="0"/>
                <a:cs typeface="Calibri" panose="020F0502020204030204" pitchFamily="34" charset="0"/>
              </a:rPr>
              <a:t>prevelt</a:t>
            </a:r>
            <a:r>
              <a:rPr lang="en-GB" sz="2400" dirty="0">
                <a:effectLst/>
                <a:latin typeface="Calibri" panose="020F0502020204030204" pitchFamily="34" charset="0"/>
                <a:cs typeface="Calibri" panose="020F0502020204030204" pitchFamily="34" charset="0"/>
              </a:rPr>
              <a:t> men </a:t>
            </a:r>
            <a:r>
              <a:rPr lang="en-GB" sz="2400" dirty="0" err="1">
                <a:effectLst/>
                <a:latin typeface="Calibri" panose="020F0502020204030204" pitchFamily="34" charset="0"/>
                <a:cs typeface="Calibri" panose="020F0502020204030204" pitchFamily="34" charset="0"/>
              </a:rPr>
              <a:t>gebeên</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terwijl</a:t>
            </a:r>
            <a:r>
              <a:rPr lang="en-GB" sz="2400" dirty="0">
                <a:effectLst/>
                <a:latin typeface="Calibri" panose="020F0502020204030204" pitchFamily="34" charset="0"/>
                <a:cs typeface="Calibri" panose="020F0502020204030204" pitchFamily="34" charset="0"/>
              </a:rPr>
              <a:t> de </a:t>
            </a:r>
            <a:r>
              <a:rPr lang="en-GB" sz="2400" dirty="0" err="1">
                <a:effectLst/>
                <a:latin typeface="Calibri" panose="020F0502020204030204" pitchFamily="34" charset="0"/>
                <a:cs typeface="Calibri" panose="020F0502020204030204" pitchFamily="34" charset="0"/>
              </a:rPr>
              <a:t>vlammen</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steigeren</a:t>
            </a:r>
            <a:r>
              <a:rPr lang="en-GB" sz="2400" dirty="0">
                <a:effectLst/>
                <a:latin typeface="Calibri" panose="020F0502020204030204" pitchFamily="34" charset="0"/>
                <a:cs typeface="Calibri" panose="020F0502020204030204" pitchFamily="34" charset="0"/>
              </a:rPr>
              <a:t>,</a:t>
            </a:r>
            <a:br>
              <a:rPr lang="en-GB" sz="2400" dirty="0">
                <a:effectLst/>
                <a:latin typeface="Calibri" panose="020F0502020204030204" pitchFamily="34" charset="0"/>
                <a:cs typeface="Calibri" panose="020F0502020204030204" pitchFamily="34" charset="0"/>
              </a:rPr>
            </a:br>
            <a:r>
              <a:rPr lang="en-GB" sz="2400" dirty="0" err="1">
                <a:effectLst/>
                <a:latin typeface="Calibri" panose="020F0502020204030204" pitchFamily="34" charset="0"/>
                <a:cs typeface="Calibri" panose="020F0502020204030204" pitchFamily="34" charset="0"/>
              </a:rPr>
              <a:t>Roept</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vloek</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en</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neêrlaag</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uit</a:t>
            </a:r>
            <a:r>
              <a:rPr lang="en-GB" sz="2400" dirty="0">
                <a:effectLst/>
                <a:latin typeface="Calibri" panose="020F0502020204030204" pitchFamily="34" charset="0"/>
                <a:cs typeface="Calibri" panose="020F0502020204030204" pitchFamily="34" charset="0"/>
              </a:rPr>
              <a:t> op </a:t>
            </a:r>
            <a:r>
              <a:rPr lang="en-GB" sz="2400" dirty="0" err="1">
                <a:effectLst/>
                <a:latin typeface="Calibri" panose="020F0502020204030204" pitchFamily="34" charset="0"/>
                <a:cs typeface="Calibri" panose="020F0502020204030204" pitchFamily="34" charset="0"/>
              </a:rPr>
              <a:t>vijand</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en</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bedreigeren</a:t>
            </a:r>
            <a:r>
              <a:rPr lang="en-GB" sz="2400" dirty="0">
                <a:effectLst/>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64457A14-27BB-80EE-932E-0265175F2B23}"/>
              </a:ext>
            </a:extLst>
          </p:cNvPr>
          <p:cNvSpPr txBox="1"/>
          <p:nvPr/>
        </p:nvSpPr>
        <p:spPr>
          <a:xfrm>
            <a:off x="7561093" y="2802669"/>
            <a:ext cx="4649330" cy="1622835"/>
          </a:xfrm>
          <a:prstGeom prst="rect">
            <a:avLst/>
          </a:prstGeom>
          <a:blipFill>
            <a:blip r:embed="rId3"/>
            <a:tile tx="0" ty="0" sx="100000" sy="100000" flip="none" algn="tl"/>
          </a:blipFill>
        </p:spPr>
        <p:txBody>
          <a:bodyPr wrap="square">
            <a:spAutoFit/>
          </a:bodyPr>
          <a:lstStyle/>
          <a:p>
            <a:r>
              <a:rPr lang="nl-NL" sz="2000" dirty="0">
                <a:effectLst/>
                <a:latin typeface="Calibri" panose="020F0502020204030204" pitchFamily="34" charset="0"/>
                <a:ea typeface="Calibri" panose="020F0502020204030204" pitchFamily="34" charset="0"/>
                <a:cs typeface="Times New Roman" panose="02020603050405020304" pitchFamily="18" charset="0"/>
              </a:rPr>
              <a:t>Welaan, den moed hervat! </a:t>
            </a:r>
          </a:p>
          <a:p>
            <a:r>
              <a:rPr lang="nl-NL" sz="2000" dirty="0" err="1">
                <a:effectLst/>
                <a:latin typeface="Calibri" panose="020F0502020204030204" pitchFamily="34" charset="0"/>
                <a:ea typeface="Calibri" panose="020F0502020204030204" pitchFamily="34" charset="0"/>
                <a:cs typeface="Times New Roman" panose="02020603050405020304" pitchFamily="18" charset="0"/>
              </a:rPr>
              <a:t>weêr</a:t>
            </a:r>
            <a:r>
              <a:rPr lang="nl-NL" sz="2000" dirty="0">
                <a:effectLst/>
                <a:latin typeface="Calibri" panose="020F0502020204030204" pitchFamily="34" charset="0"/>
                <a:ea typeface="Calibri" panose="020F0502020204030204" pitchFamily="34" charset="0"/>
                <a:cs typeface="Times New Roman" panose="02020603050405020304" pitchFamily="18" charset="0"/>
              </a:rPr>
              <a:t> Hollands eer gewroken! </a:t>
            </a:r>
          </a:p>
          <a:p>
            <a:r>
              <a:rPr lang="nl-NL" sz="2000" dirty="0">
                <a:effectLst/>
                <a:latin typeface="Calibri" panose="020F0502020204030204" pitchFamily="34" charset="0"/>
                <a:ea typeface="Calibri" panose="020F0502020204030204" pitchFamily="34" charset="0"/>
                <a:cs typeface="Times New Roman" panose="02020603050405020304" pitchFamily="18" charset="0"/>
              </a:rPr>
              <a:t>Het heilig </a:t>
            </a:r>
            <a:r>
              <a:rPr lang="nl-NL" sz="2000" dirty="0" err="1">
                <a:effectLst/>
                <a:latin typeface="Calibri" panose="020F0502020204030204" pitchFamily="34" charset="0"/>
                <a:ea typeface="Calibri" panose="020F0502020204030204" pitchFamily="34" charset="0"/>
                <a:cs typeface="Times New Roman" panose="02020603050405020304" pitchFamily="18" charset="0"/>
              </a:rPr>
              <a:t>outer</a:t>
            </a:r>
            <a:r>
              <a:rPr lang="nl-NL" sz="2000" dirty="0">
                <a:effectLst/>
                <a:latin typeface="Calibri" panose="020F0502020204030204" pitchFamily="34" charset="0"/>
                <a:ea typeface="Calibri" panose="020F0502020204030204" pitchFamily="34" charset="0"/>
                <a:cs typeface="Times New Roman" panose="02020603050405020304" pitchFamily="18" charset="0"/>
              </a:rPr>
              <a:t> vlamt, </a:t>
            </a:r>
            <a:r>
              <a:rPr lang="nl-NL" sz="2000" b="1" dirty="0">
                <a:effectLst/>
                <a:latin typeface="Calibri" panose="020F0502020204030204" pitchFamily="34" charset="0"/>
                <a:ea typeface="Calibri" panose="020F0502020204030204" pitchFamily="34" charset="0"/>
                <a:cs typeface="Times New Roman" panose="02020603050405020304" pitchFamily="18" charset="0"/>
              </a:rPr>
              <a:t>het</a:t>
            </a:r>
            <a:r>
              <a:rPr lang="nl-NL"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reukwerk </a:t>
            </a:r>
            <a:r>
              <a:rPr lang="nl-NL" sz="2000" b="1" dirty="0">
                <a:effectLst/>
                <a:latin typeface="Calibri" panose="020F0502020204030204" pitchFamily="34" charset="0"/>
                <a:ea typeface="Calibri" panose="020F0502020204030204" pitchFamily="34" charset="0"/>
                <a:cs typeface="Times New Roman" panose="02020603050405020304" pitchFamily="18" charset="0"/>
              </a:rPr>
              <a:t>is ontstoken</a:t>
            </a:r>
            <a:r>
              <a:rPr lang="nl-NL" sz="20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2000" dirty="0">
                <a:effectLst/>
                <a:latin typeface="Calibri" panose="020F0502020204030204" pitchFamily="34" charset="0"/>
                <a:ea typeface="Calibri" panose="020F0502020204030204" pitchFamily="34" charset="0"/>
                <a:cs typeface="Times New Roman" panose="02020603050405020304" pitchFamily="18" charset="0"/>
              </a:rPr>
              <a:t>Helmers, Holl. N. 152 [ed. 1814].</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5346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AF3720D-AAA8-3634-1947-52197F29B997}"/>
              </a:ext>
            </a:extLst>
          </p:cNvPr>
          <p:cNvSpPr>
            <a:spLocks noGrp="1"/>
          </p:cNvSpPr>
          <p:nvPr>
            <p:ph type="title"/>
          </p:nvPr>
        </p:nvSpPr>
        <p:spPr/>
        <p:txBody>
          <a:bodyPr/>
          <a:lstStyle/>
          <a:p>
            <a:r>
              <a:rPr lang="x-none" dirty="0"/>
              <a:t>Wierook: een paapse en hoogmoedige afgoderij?</a:t>
            </a:r>
          </a:p>
        </p:txBody>
      </p:sp>
      <p:sp>
        <p:nvSpPr>
          <p:cNvPr id="4" name="TextBox 3">
            <a:extLst>
              <a:ext uri="{FF2B5EF4-FFF2-40B4-BE49-F238E27FC236}">
                <a16:creationId xmlns:a16="http://schemas.microsoft.com/office/drawing/2014/main" xmlns="" id="{0C9CA3A5-5855-ED55-21FE-2E5A4E83B217}"/>
              </a:ext>
            </a:extLst>
          </p:cNvPr>
          <p:cNvSpPr txBox="1"/>
          <p:nvPr/>
        </p:nvSpPr>
        <p:spPr>
          <a:xfrm>
            <a:off x="595084" y="2192481"/>
            <a:ext cx="6045200" cy="2862322"/>
          </a:xfrm>
          <a:prstGeom prst="rect">
            <a:avLst/>
          </a:prstGeom>
          <a:noFill/>
        </p:spPr>
        <p:txBody>
          <a:bodyPr wrap="square" rtlCol="0">
            <a:spAutoFit/>
          </a:bodyPr>
          <a:lstStyle/>
          <a:p>
            <a:pPr marL="50800" inden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50800" indent="0">
              <a:buNone/>
            </a:pPr>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pPr marL="50800" indent="0">
              <a:buNone/>
            </a:pPr>
            <a:r>
              <a:rPr lang="nl-NL" sz="1800" b="1" dirty="0">
                <a:effectLst/>
                <a:latin typeface="Calibri" panose="020F0502020204030204" pitchFamily="34" charset="0"/>
                <a:ea typeface="Calibri" panose="020F0502020204030204" pitchFamily="34" charset="0"/>
                <a:cs typeface="Times New Roman" panose="02020603050405020304" pitchFamily="18" charset="0"/>
              </a:rPr>
              <a:t>Uitzicht op mijn dood</a:t>
            </a:r>
          </a:p>
          <a:p>
            <a:pPr marL="5080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ander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zinke</a:t>
            </a:r>
            <a:r>
              <a:rPr lang="nl-NL" sz="1800" dirty="0">
                <a:effectLst/>
                <a:latin typeface="Calibri" panose="020F0502020204030204" pitchFamily="34" charset="0"/>
                <a:ea typeface="Calibri" panose="020F0502020204030204" pitchFamily="34" charset="0"/>
                <a:cs typeface="Times New Roman" panose="02020603050405020304" pitchFamily="18" charset="0"/>
              </a:rPr>
              <a:t> in 't graf, betreurd in Lijkgezangen,</a:t>
            </a:r>
          </a:p>
          <a:p>
            <a:pPr marL="5080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Door Redenaars geroemd, door Dichters half vergood!</a:t>
            </a:r>
          </a:p>
          <a:p>
            <a:pPr marL="50800" indent="0">
              <a:buNone/>
            </a:pPr>
            <a:r>
              <a:rPr lang="nl-NL" sz="1800" b="1" dirty="0">
                <a:effectLst/>
                <a:latin typeface="Calibri" panose="020F0502020204030204" pitchFamily="34" charset="0"/>
                <a:ea typeface="Calibri" panose="020F0502020204030204" pitchFamily="34" charset="0"/>
                <a:cs typeface="Times New Roman" panose="02020603050405020304" pitchFamily="18" charset="0"/>
              </a:rPr>
              <a:t>Voor </a:t>
            </a:r>
            <a:r>
              <a:rPr lang="nl-NL" sz="1800" b="1" dirty="0" err="1">
                <a:effectLst/>
                <a:latin typeface="Calibri" panose="020F0502020204030204" pitchFamily="34" charset="0"/>
                <a:ea typeface="Calibri" panose="020F0502020204030204" pitchFamily="34" charset="0"/>
                <a:cs typeface="Times New Roman" panose="02020603050405020304" pitchFamily="18" charset="0"/>
              </a:rPr>
              <a:t>my</a:t>
            </a:r>
            <a:r>
              <a:rPr lang="nl-NL" sz="1800" b="1" dirty="0">
                <a:effectLst/>
                <a:latin typeface="Calibri" panose="020F0502020204030204" pitchFamily="34" charset="0"/>
                <a:ea typeface="Calibri" panose="020F0502020204030204" pitchFamily="34" charset="0"/>
                <a:cs typeface="Times New Roman" panose="02020603050405020304" pitchFamily="18" charset="0"/>
              </a:rPr>
              <a:t> geen </a:t>
            </a:r>
            <a:r>
              <a:rPr lang="nl-NL"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wierookwalm</a:t>
            </a:r>
            <a:r>
              <a:rPr lang="nl-NL" sz="1800" b="1" dirty="0">
                <a:effectLst/>
                <a:latin typeface="Calibri" panose="020F0502020204030204" pitchFamily="34" charset="0"/>
                <a:ea typeface="Calibri" panose="020F0502020204030204" pitchFamily="34" charset="0"/>
                <a:cs typeface="Times New Roman" panose="02020603050405020304" pitchFamily="18" charset="0"/>
              </a:rPr>
              <a:t> die in de lucht blijft hangen,</a:t>
            </a:r>
          </a:p>
          <a:p>
            <a:pPr marL="50800" indent="0">
              <a:buNone/>
            </a:pPr>
            <a:r>
              <a:rPr lang="nl-NL" sz="1800" b="1" dirty="0">
                <a:effectLst/>
                <a:latin typeface="Calibri" panose="020F0502020204030204" pitchFamily="34" charset="0"/>
                <a:ea typeface="Calibri" panose="020F0502020204030204" pitchFamily="34" charset="0"/>
                <a:cs typeface="Times New Roman" panose="02020603050405020304" pitchFamily="18" charset="0"/>
              </a:rPr>
              <a:t>Voor </a:t>
            </a:r>
            <a:r>
              <a:rPr lang="nl-NL" sz="1800" b="1" dirty="0" err="1">
                <a:effectLst/>
                <a:latin typeface="Calibri" panose="020F0502020204030204" pitchFamily="34" charset="0"/>
                <a:ea typeface="Calibri" panose="020F0502020204030204" pitchFamily="34" charset="0"/>
                <a:cs typeface="Times New Roman" panose="02020603050405020304" pitchFamily="18" charset="0"/>
              </a:rPr>
              <a:t>my</a:t>
            </a:r>
            <a:r>
              <a:rPr lang="nl-NL" sz="1800" b="1" dirty="0">
                <a:effectLst/>
                <a:latin typeface="Calibri" panose="020F0502020204030204" pitchFamily="34" charset="0"/>
                <a:ea typeface="Calibri" panose="020F0502020204030204" pitchFamily="34" charset="0"/>
                <a:cs typeface="Times New Roman" panose="02020603050405020304" pitchFamily="18" charset="0"/>
              </a:rPr>
              <a:t> geen afgodsdienst, geen praalzucht </a:t>
            </a:r>
            <a:r>
              <a:rPr lang="nl-NL" sz="1800" b="1" dirty="0" err="1">
                <a:effectLst/>
                <a:latin typeface="Calibri" panose="020F0502020204030204" pitchFamily="34" charset="0"/>
                <a:ea typeface="Calibri" panose="020F0502020204030204" pitchFamily="34" charset="0"/>
                <a:cs typeface="Times New Roman" panose="02020603050405020304" pitchFamily="18" charset="0"/>
              </a:rPr>
              <a:t>by</a:t>
            </a:r>
            <a:r>
              <a:rPr lang="nl-NL" sz="1800" b="1" dirty="0">
                <a:effectLst/>
                <a:latin typeface="Calibri" panose="020F0502020204030204" pitchFamily="34" charset="0"/>
                <a:ea typeface="Calibri" panose="020F0502020204030204" pitchFamily="34" charset="0"/>
                <a:cs typeface="Times New Roman" panose="02020603050405020304" pitchFamily="18" charset="0"/>
              </a:rPr>
              <a:t> mijn dood!</a:t>
            </a:r>
          </a:p>
          <a:p>
            <a:endParaRPr lang="x-none" dirty="0"/>
          </a:p>
          <a:p>
            <a:r>
              <a:rPr lang="nl-NL" sz="2000" dirty="0">
                <a:effectLst/>
                <a:latin typeface="Calibri" panose="020F0502020204030204" pitchFamily="34" charset="0"/>
                <a:ea typeface="Calibri" panose="020F0502020204030204" pitchFamily="34" charset="0"/>
                <a:cs typeface="Times New Roman" panose="02020603050405020304" pitchFamily="18" charset="0"/>
              </a:rPr>
              <a:t>Willem Bilderdijk, </a:t>
            </a:r>
            <a:r>
              <a:rPr lang="nl-NL" sz="2000" i="1" dirty="0">
                <a:effectLst/>
                <a:latin typeface="Calibri" panose="020F0502020204030204" pitchFamily="34" charset="0"/>
                <a:ea typeface="Calibri" panose="020F0502020204030204" pitchFamily="34" charset="0"/>
                <a:cs typeface="Times New Roman" panose="02020603050405020304" pitchFamily="18" charset="0"/>
              </a:rPr>
              <a:t>Het </a:t>
            </a:r>
            <a:r>
              <a:rPr lang="nl-NL" sz="2000" i="1" dirty="0" err="1">
                <a:effectLst/>
                <a:latin typeface="Calibri" panose="020F0502020204030204" pitchFamily="34" charset="0"/>
                <a:ea typeface="Calibri" panose="020F0502020204030204" pitchFamily="34" charset="0"/>
                <a:cs typeface="Times New Roman" panose="02020603050405020304" pitchFamily="18" charset="0"/>
              </a:rPr>
              <a:t>nicotiaansche</a:t>
            </a:r>
            <a:r>
              <a:rPr lang="nl-NL" sz="2000" i="1" dirty="0">
                <a:effectLst/>
                <a:latin typeface="Calibri" panose="020F0502020204030204" pitchFamily="34" charset="0"/>
                <a:ea typeface="Calibri" panose="020F0502020204030204" pitchFamily="34" charset="0"/>
                <a:cs typeface="Times New Roman" panose="02020603050405020304" pitchFamily="18" charset="0"/>
              </a:rPr>
              <a:t> kruid en Uitzicht op mijn dood</a:t>
            </a:r>
            <a:r>
              <a:rPr lang="nl-NL" sz="2000" dirty="0">
                <a:effectLst/>
                <a:latin typeface="Calibri" panose="020F0502020204030204" pitchFamily="34" charset="0"/>
                <a:ea typeface="Calibri" panose="020F0502020204030204" pitchFamily="34" charset="0"/>
                <a:cs typeface="Times New Roman" panose="02020603050405020304" pitchFamily="18" charset="0"/>
              </a:rPr>
              <a:t>. A.F.H. Smit, Rotterdam 1832</a:t>
            </a:r>
            <a:endParaRPr lang="x-none" sz="2000" dirty="0"/>
          </a:p>
        </p:txBody>
      </p:sp>
      <p:pic>
        <p:nvPicPr>
          <p:cNvPr id="1026" name="Picture 2" descr="75 jaar doodsverlangen: het leven van Bilderdijk in vogelvlucht | KB, de  nationale bibliotheek">
            <a:extLst>
              <a:ext uri="{FF2B5EF4-FFF2-40B4-BE49-F238E27FC236}">
                <a16:creationId xmlns:a16="http://schemas.microsoft.com/office/drawing/2014/main" xmlns="" id="{26EFE5B2-79BF-584A-D633-712379121A3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904653" y="1792242"/>
            <a:ext cx="5287347" cy="399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923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AF3720D-AAA8-3634-1947-52197F29B997}"/>
              </a:ext>
            </a:extLst>
          </p:cNvPr>
          <p:cNvSpPr>
            <a:spLocks noGrp="1"/>
          </p:cNvSpPr>
          <p:nvPr>
            <p:ph type="title" idx="4294967295"/>
          </p:nvPr>
        </p:nvSpPr>
        <p:spPr>
          <a:xfrm>
            <a:off x="0" y="185738"/>
            <a:ext cx="10464800" cy="588962"/>
          </a:xfrm>
        </p:spPr>
        <p:txBody>
          <a:bodyPr>
            <a:normAutofit fontScale="90000"/>
          </a:bodyPr>
          <a:lstStyle/>
          <a:p>
            <a:r>
              <a:rPr lang="x-none" dirty="0"/>
              <a:t>Wierook</a:t>
            </a:r>
          </a:p>
        </p:txBody>
      </p:sp>
      <p:pic>
        <p:nvPicPr>
          <p:cNvPr id="12" name="Picture 11">
            <a:extLst>
              <a:ext uri="{FF2B5EF4-FFF2-40B4-BE49-F238E27FC236}">
                <a16:creationId xmlns:a16="http://schemas.microsoft.com/office/drawing/2014/main" xmlns="" id="{9E4CA65A-A481-ABDB-F70B-D287D30799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74440" y="2754580"/>
            <a:ext cx="3792293" cy="4161453"/>
          </a:xfrm>
          <a:prstGeom prst="rect">
            <a:avLst/>
          </a:prstGeom>
        </p:spPr>
      </p:pic>
      <p:pic>
        <p:nvPicPr>
          <p:cNvPr id="2" name="Picture 1">
            <a:extLst>
              <a:ext uri="{FF2B5EF4-FFF2-40B4-BE49-F238E27FC236}">
                <a16:creationId xmlns:a16="http://schemas.microsoft.com/office/drawing/2014/main" xmlns="" id="{BC7D2F37-DD08-CA70-4751-E4003CF1B2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9292"/>
            <a:ext cx="3993502" cy="5283610"/>
          </a:xfrm>
          <a:prstGeom prst="rect">
            <a:avLst/>
          </a:prstGeom>
        </p:spPr>
      </p:pic>
      <p:pic>
        <p:nvPicPr>
          <p:cNvPr id="5" name="Picture 4">
            <a:extLst>
              <a:ext uri="{FF2B5EF4-FFF2-40B4-BE49-F238E27FC236}">
                <a16:creationId xmlns:a16="http://schemas.microsoft.com/office/drawing/2014/main" xmlns="" id="{5F2925D8-2B6D-98BA-4C46-15AC12D007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7559" y="14695"/>
            <a:ext cx="4356881" cy="6858000"/>
          </a:xfrm>
          <a:prstGeom prst="rect">
            <a:avLst/>
          </a:prstGeom>
        </p:spPr>
      </p:pic>
    </p:spTree>
    <p:extLst>
      <p:ext uri="{BB962C8B-B14F-4D97-AF65-F5344CB8AC3E}">
        <p14:creationId xmlns:p14="http://schemas.microsoft.com/office/powerpoint/2010/main" val="3396602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Cinnamon sticks from Ceylon - Terre Exotique">
            <a:extLst>
              <a:ext uri="{FF2B5EF4-FFF2-40B4-BE49-F238E27FC236}">
                <a16:creationId xmlns:a16="http://schemas.microsoft.com/office/drawing/2014/main" xmlns="" id="{C6DBE866-B869-4040-90D2-13596E3388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579433">
            <a:off x="5263996" y="2596996"/>
            <a:ext cx="1664007" cy="166400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e stille kracht - Wikipedia">
            <a:extLst>
              <a:ext uri="{FF2B5EF4-FFF2-40B4-BE49-F238E27FC236}">
                <a16:creationId xmlns:a16="http://schemas.microsoft.com/office/drawing/2014/main" xmlns="" id="{F1FA8613-834C-0440-81AE-427A624B20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4870580" cy="65368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 Kleine Johannes - Frederik van Eeden (1885) - BoekMeter.nl">
            <a:extLst>
              <a:ext uri="{FF2B5EF4-FFF2-40B4-BE49-F238E27FC236}">
                <a16:creationId xmlns:a16="http://schemas.microsoft.com/office/drawing/2014/main" xmlns="" id="{E6BF8D02-D742-5648-A000-3A9205C6554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21420" y="-1"/>
            <a:ext cx="4870580" cy="652758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20 Tuberose drawings ideas | drawings, tuberose, botanical illustration">
            <a:extLst>
              <a:ext uri="{FF2B5EF4-FFF2-40B4-BE49-F238E27FC236}">
                <a16:creationId xmlns:a16="http://schemas.microsoft.com/office/drawing/2014/main" xmlns="" id="{65FF5A42-0E28-1A41-9B17-5CC862AD854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63997" y="0"/>
            <a:ext cx="1664006" cy="277334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ilde reseda - Reseda lutea - Gele wilde bloemen">
            <a:extLst>
              <a:ext uri="{FF2B5EF4-FFF2-40B4-BE49-F238E27FC236}">
                <a16:creationId xmlns:a16="http://schemas.microsoft.com/office/drawing/2014/main" xmlns="" id="{4A18BC47-1070-DF48-ACC9-E4C668113E4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63997" y="3915343"/>
            <a:ext cx="1664006" cy="249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626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2E4AF1-27BB-0F09-38F5-D53068E85F17}"/>
              </a:ext>
            </a:extLst>
          </p:cNvPr>
          <p:cNvSpPr txBox="1"/>
          <p:nvPr/>
        </p:nvSpPr>
        <p:spPr>
          <a:xfrm>
            <a:off x="595084" y="1600200"/>
            <a:ext cx="6688367" cy="3385542"/>
          </a:xfrm>
          <a:prstGeom prst="rect">
            <a:avLst/>
          </a:prstGeom>
          <a:noFill/>
        </p:spPr>
        <p:txBody>
          <a:bodyPr wrap="square">
            <a:spAutoFit/>
          </a:bodyPr>
          <a:lstStyle/>
          <a:p>
            <a:r>
              <a:rPr lang="en-GB" sz="2000" dirty="0">
                <a:effectLst/>
                <a:latin typeface="Calibri" panose="020F0502020204030204" pitchFamily="34" charset="0"/>
                <a:cs typeface="Calibri" panose="020F0502020204030204" pitchFamily="34" charset="0"/>
              </a:rPr>
              <a:t>27 </a:t>
            </a:r>
            <a:r>
              <a:rPr lang="en-GB" sz="2000" dirty="0" err="1">
                <a:effectLst/>
                <a:latin typeface="Calibri" panose="020F0502020204030204" pitchFamily="34" charset="0"/>
                <a:cs typeface="Calibri" panose="020F0502020204030204" pitchFamily="34" charset="0"/>
              </a:rPr>
              <a:t>januari</a:t>
            </a:r>
            <a:r>
              <a:rPr lang="en-GB" sz="2000" dirty="0">
                <a:effectLst/>
                <a:latin typeface="Calibri" panose="020F0502020204030204" pitchFamily="34" charset="0"/>
                <a:cs typeface="Calibri" panose="020F0502020204030204" pitchFamily="34" charset="0"/>
              </a:rPr>
              <a:t> 1895: </a:t>
            </a:r>
          </a:p>
          <a:p>
            <a:r>
              <a:rPr lang="en-GB" sz="2000" dirty="0">
                <a:effectLst/>
                <a:latin typeface="Calibri" panose="020F0502020204030204" pitchFamily="34" charset="0"/>
                <a:cs typeface="Calibri" panose="020F0502020204030204" pitchFamily="34" charset="0"/>
              </a:rPr>
              <a:t>‘</a:t>
            </a:r>
            <a:r>
              <a:rPr lang="en-GB" sz="2000" dirty="0" err="1">
                <a:effectLst/>
                <a:latin typeface="Calibri" panose="020F0502020204030204" pitchFamily="34" charset="0"/>
                <a:cs typeface="Calibri" panose="020F0502020204030204" pitchFamily="34" charset="0"/>
              </a:rPr>
              <a:t>Reukeloosheid</a:t>
            </a:r>
            <a:r>
              <a:rPr lang="en-GB" sz="2000" dirty="0">
                <a:effectLst/>
                <a:latin typeface="Calibri" panose="020F0502020204030204" pitchFamily="34" charset="0"/>
                <a:cs typeface="Calibri" panose="020F0502020204030204" pitchFamily="34" charset="0"/>
              </a:rPr>
              <a:t> 't </a:t>
            </a:r>
            <a:r>
              <a:rPr lang="en-GB" sz="2000" dirty="0" err="1">
                <a:effectLst/>
                <a:latin typeface="Calibri" panose="020F0502020204030204" pitchFamily="34" charset="0"/>
                <a:cs typeface="Calibri" panose="020F0502020204030204" pitchFamily="34" charset="0"/>
              </a:rPr>
              <a:t>zelfde</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Dat</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deprimeert</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zeer</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Ik</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kan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geen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verzen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schrijven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Gestadig</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een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eigenaardige</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reukverbeelding</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Iets</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als</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zeepsop</a:t>
            </a:r>
            <a:r>
              <a:rPr lang="en-GB" sz="2000" dirty="0">
                <a:effectLst/>
                <a:latin typeface="Calibri" panose="020F0502020204030204" pitchFamily="34" charset="0"/>
                <a:cs typeface="Calibri" panose="020F0502020204030204" pitchFamily="34" charset="0"/>
              </a:rPr>
              <a:t> of </a:t>
            </a:r>
            <a:r>
              <a:rPr lang="en-GB" sz="2000" dirty="0" err="1">
                <a:effectLst/>
                <a:latin typeface="Calibri" panose="020F0502020204030204" pitchFamily="34" charset="0"/>
                <a:cs typeface="Calibri" panose="020F0502020204030204" pitchFamily="34" charset="0"/>
              </a:rPr>
              <a:t>petroleumwalm</a:t>
            </a:r>
            <a:r>
              <a:rPr lang="en-GB" sz="2000" dirty="0">
                <a:effectLst/>
                <a:latin typeface="Calibri" panose="020F0502020204030204" pitchFamily="34" charset="0"/>
                <a:cs typeface="Calibri" panose="020F0502020204030204" pitchFamily="34" charset="0"/>
              </a:rPr>
              <a:t>.’</a:t>
            </a:r>
          </a:p>
          <a:p>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 1896</a:t>
            </a:r>
          </a:p>
          <a:p>
            <a:r>
              <a:rPr lang="en-GB" sz="2000" dirty="0">
                <a:effectLst/>
                <a:latin typeface="Calibri" panose="020F0502020204030204" pitchFamily="34" charset="0"/>
                <a:cs typeface="Calibri" panose="020F0502020204030204" pitchFamily="34" charset="0"/>
              </a:rPr>
              <a:t>‘Er is </a:t>
            </a:r>
            <a:r>
              <a:rPr lang="en-GB" sz="2000" dirty="0" err="1">
                <a:effectLst/>
                <a:latin typeface="Calibri" panose="020F0502020204030204" pitchFamily="34" charset="0"/>
                <a:cs typeface="Calibri" panose="020F0502020204030204" pitchFamily="34" charset="0"/>
              </a:rPr>
              <a:t>geen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somberheid</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geen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desolatie</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meer</a:t>
            </a:r>
            <a:r>
              <a:rPr lang="en-GB" sz="2000" dirty="0">
                <a:effectLst/>
                <a:latin typeface="Calibri" panose="020F0502020204030204" pitchFamily="34" charset="0"/>
                <a:cs typeface="Calibri" panose="020F0502020204030204" pitchFamily="34" charset="0"/>
              </a:rPr>
              <a:t>. Maar </a:t>
            </a:r>
            <a:r>
              <a:rPr lang="en-GB" sz="2000" dirty="0" err="1">
                <a:effectLst/>
                <a:latin typeface="Calibri" panose="020F0502020204030204" pitchFamily="34" charset="0"/>
                <a:cs typeface="Calibri" panose="020F0502020204030204" pitchFamily="34" charset="0"/>
              </a:rPr>
              <a:t>ik</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kan</a:t>
            </a:r>
            <a:r>
              <a:rPr lang="en-GB" sz="2000" dirty="0">
                <a:effectLst/>
                <a:latin typeface="Calibri" panose="020F0502020204030204" pitchFamily="34" charset="0"/>
                <a:cs typeface="Calibri" panose="020F0502020204030204" pitchFamily="34" charset="0"/>
              </a:rPr>
              <a:t> 't </a:t>
            </a:r>
            <a:r>
              <a:rPr lang="en-GB" sz="2000" dirty="0" err="1">
                <a:effectLst/>
                <a:latin typeface="Calibri" panose="020F0502020204030204" pitchFamily="34" charset="0"/>
                <a:cs typeface="Calibri" panose="020F0502020204030204" pitchFamily="34" charset="0"/>
              </a:rPr>
              <a:t>niet</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zeggen</a:t>
            </a:r>
            <a:r>
              <a:rPr lang="en-GB" sz="2000" dirty="0">
                <a:effectLst/>
                <a:latin typeface="Calibri" panose="020F0502020204030204" pitchFamily="34" charset="0"/>
                <a:cs typeface="Calibri" panose="020F0502020204030204" pitchFamily="34" charset="0"/>
              </a:rPr>
              <a:t>, er is met </a:t>
            </a:r>
            <a:r>
              <a:rPr lang="en-GB" sz="2000" dirty="0" err="1">
                <a:effectLst/>
                <a:latin typeface="Calibri" panose="020F0502020204030204" pitchFamily="34" charset="0"/>
                <a:cs typeface="Calibri" panose="020F0502020204030204" pitchFamily="34" charset="0"/>
              </a:rPr>
              <a:t>recht</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geen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geur</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meer</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voor</a:t>
            </a:r>
            <a:r>
              <a:rPr lang="en-GB" sz="2000" dirty="0">
                <a:effectLst/>
                <a:latin typeface="Calibri" panose="020F0502020204030204" pitchFamily="34" charset="0"/>
                <a:cs typeface="Calibri" panose="020F0502020204030204" pitchFamily="34" charset="0"/>
              </a:rPr>
              <a:t> me </a:t>
            </a:r>
            <a:r>
              <a:rPr lang="en-GB" sz="2000" dirty="0" err="1">
                <a:effectLst/>
                <a:latin typeface="Calibri" panose="020F0502020204030204" pitchFamily="34" charset="0"/>
                <a:cs typeface="Calibri" panose="020F0502020204030204" pitchFamily="34" charset="0"/>
              </a:rPr>
              <a:t>aan</a:t>
            </a:r>
            <a:r>
              <a:rPr lang="en-GB" sz="2000" dirty="0">
                <a:effectLst/>
                <a:latin typeface="Calibri" panose="020F0502020204030204" pitchFamily="34" charset="0"/>
                <a:cs typeface="Calibri" panose="020F0502020204030204" pitchFamily="34" charset="0"/>
              </a:rPr>
              <a:t> de </a:t>
            </a:r>
            <a:r>
              <a:rPr lang="en-GB" sz="2000" dirty="0" err="1">
                <a:effectLst/>
                <a:latin typeface="Calibri" panose="020F0502020204030204" pitchFamily="34" charset="0"/>
                <a:cs typeface="Calibri" panose="020F0502020204030204" pitchFamily="34" charset="0"/>
              </a:rPr>
              <a:t>dingen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Ik</a:t>
            </a:r>
            <a:r>
              <a:rPr lang="en-GB" sz="2000" dirty="0">
                <a:effectLst/>
                <a:latin typeface="Calibri" panose="020F0502020204030204" pitchFamily="34" charset="0"/>
                <a:cs typeface="Calibri" panose="020F0502020204030204" pitchFamily="34" charset="0"/>
              </a:rPr>
              <a:t> ben </a:t>
            </a:r>
            <a:r>
              <a:rPr lang="en-GB" sz="2000" dirty="0" err="1">
                <a:effectLst/>
                <a:latin typeface="Calibri" panose="020F0502020204030204" pitchFamily="34" charset="0"/>
                <a:cs typeface="Calibri" panose="020F0502020204030204" pitchFamily="34" charset="0"/>
              </a:rPr>
              <a:t>dankbaar</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tevreden</a:t>
            </a:r>
            <a:r>
              <a:rPr lang="en-GB" sz="2000" dirty="0">
                <a:effectLst/>
                <a:latin typeface="Calibri" panose="020F0502020204030204" pitchFamily="34" charset="0"/>
                <a:cs typeface="Calibri" panose="020F0502020204030204" pitchFamily="34" charset="0"/>
              </a:rPr>
              <a:t>, maar </a:t>
            </a:r>
            <a:r>
              <a:rPr lang="en-GB" sz="2000" dirty="0" err="1">
                <a:effectLst/>
                <a:latin typeface="Calibri" panose="020F0502020204030204" pitchFamily="34" charset="0"/>
                <a:cs typeface="Calibri" panose="020F0502020204030204" pitchFamily="34" charset="0"/>
              </a:rPr>
              <a:t>bereid</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ieder</a:t>
            </a:r>
            <a:r>
              <a:rPr lang="en-GB" sz="2000" dirty="0">
                <a:effectLst/>
                <a:latin typeface="Calibri" panose="020F0502020204030204" pitchFamily="34" charset="0"/>
                <a:cs typeface="Calibri" panose="020F0502020204030204" pitchFamily="34" charset="0"/>
              </a:rPr>
              <a:t> moment </a:t>
            </a:r>
            <a:r>
              <a:rPr lang="en-GB" sz="2000" dirty="0" err="1">
                <a:effectLst/>
                <a:latin typeface="Calibri" panose="020F0502020204030204" pitchFamily="34" charset="0"/>
                <a:cs typeface="Calibri" panose="020F0502020204030204" pitchFamily="34" charset="0"/>
              </a:rPr>
              <a:t>te</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sterven</a:t>
            </a:r>
            <a:r>
              <a:rPr lang="en-GB" sz="2000" dirty="0">
                <a:effectLst/>
                <a:latin typeface="Calibri" panose="020F0502020204030204" pitchFamily="34" charset="0"/>
                <a:cs typeface="Calibri" panose="020F0502020204030204" pitchFamily="34" charset="0"/>
              </a:rPr>
              <a:t>.’ </a:t>
            </a:r>
          </a:p>
          <a:p>
            <a:r>
              <a:rPr lang="en-GB" sz="1400" dirty="0">
                <a:effectLst/>
                <a:latin typeface="NotoSerif"/>
              </a:rPr>
              <a:t> </a:t>
            </a:r>
            <a:endParaRPr lang="en-GB" dirty="0">
              <a:effectLst/>
            </a:endParaRPr>
          </a:p>
        </p:txBody>
      </p:sp>
      <p:pic>
        <p:nvPicPr>
          <p:cNvPr id="1026" name="Picture 2" descr="Frederik van Eeden: een tragisch levensfeest - ONH">
            <a:extLst>
              <a:ext uri="{FF2B5EF4-FFF2-40B4-BE49-F238E27FC236}">
                <a16:creationId xmlns:a16="http://schemas.microsoft.com/office/drawing/2014/main" xmlns="" id="{1BA53EF4-BB42-658E-6F09-8DDFED9362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0200" y="0"/>
            <a:ext cx="4241800" cy="65096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xmlns="" id="{AC608378-E356-197D-A8AB-61ABD8C76760}"/>
              </a:ext>
            </a:extLst>
          </p:cNvPr>
          <p:cNvSpPr>
            <a:spLocks noGrp="1"/>
          </p:cNvSpPr>
          <p:nvPr>
            <p:ph type="title"/>
          </p:nvPr>
        </p:nvSpPr>
        <p:spPr>
          <a:xfrm>
            <a:off x="595084" y="348383"/>
            <a:ext cx="10464802" cy="589529"/>
          </a:xfrm>
        </p:spPr>
        <p:txBody>
          <a:bodyPr/>
          <a:lstStyle/>
          <a:p>
            <a:r>
              <a:rPr lang="x-none" dirty="0"/>
              <a:t>Frederik van Eeden </a:t>
            </a:r>
            <a:br>
              <a:rPr lang="x-none" dirty="0"/>
            </a:br>
            <a:r>
              <a:rPr lang="x-none" sz="2800" dirty="0"/>
              <a:t>hooikoorts, neuscatthar - parosmie - anosmie</a:t>
            </a:r>
            <a:endParaRPr lang="x-none" dirty="0"/>
          </a:p>
        </p:txBody>
      </p:sp>
      <p:sp>
        <p:nvSpPr>
          <p:cNvPr id="7" name="TextBox 6">
            <a:extLst>
              <a:ext uri="{FF2B5EF4-FFF2-40B4-BE49-F238E27FC236}">
                <a16:creationId xmlns:a16="http://schemas.microsoft.com/office/drawing/2014/main" xmlns="" id="{E8A9C925-1ADC-2E23-3646-77F144B04D5E}"/>
              </a:ext>
            </a:extLst>
          </p:cNvPr>
          <p:cNvSpPr txBox="1"/>
          <p:nvPr/>
        </p:nvSpPr>
        <p:spPr>
          <a:xfrm>
            <a:off x="654461" y="5760493"/>
            <a:ext cx="6688366" cy="584775"/>
          </a:xfrm>
          <a:prstGeom prst="rect">
            <a:avLst/>
          </a:prstGeom>
          <a:noFill/>
        </p:spPr>
        <p:txBody>
          <a:bodyPr wrap="square">
            <a:spAutoFit/>
          </a:bodyPr>
          <a:lstStyle/>
          <a:p>
            <a:r>
              <a:rPr lang="en-GB" sz="1600" dirty="0">
                <a:effectLst/>
                <a:latin typeface="Calibri" panose="020F0502020204030204" pitchFamily="34" charset="0"/>
                <a:cs typeface="Calibri" panose="020F0502020204030204" pitchFamily="34" charset="0"/>
              </a:rPr>
              <a:t>R. T. R. </a:t>
            </a:r>
            <a:r>
              <a:rPr lang="en-GB" sz="1600" dirty="0" err="1">
                <a:effectLst/>
                <a:latin typeface="Calibri" panose="020F0502020204030204" pitchFamily="34" charset="0"/>
                <a:cs typeface="Calibri" panose="020F0502020204030204" pitchFamily="34" charset="0"/>
              </a:rPr>
              <a:t>Wentges</a:t>
            </a:r>
            <a:r>
              <a:rPr lang="en-GB" sz="1600" dirty="0">
                <a:effectLst/>
                <a:latin typeface="Calibri" panose="020F0502020204030204" pitchFamily="34" charset="0"/>
                <a:cs typeface="Calibri" panose="020F0502020204030204" pitchFamily="34" charset="0"/>
              </a:rPr>
              <a:t>, ‘De </a:t>
            </a:r>
            <a:r>
              <a:rPr lang="en-GB" sz="1600" dirty="0" err="1">
                <a:effectLst/>
                <a:latin typeface="Calibri" panose="020F0502020204030204" pitchFamily="34" charset="0"/>
                <a:cs typeface="Calibri" panose="020F0502020204030204" pitchFamily="34" charset="0"/>
              </a:rPr>
              <a:t>neus</a:t>
            </a:r>
            <a:r>
              <a:rPr lang="en-GB" sz="1600" dirty="0">
                <a:effectLst/>
                <a:latin typeface="Calibri" panose="020F0502020204030204" pitchFamily="34" charset="0"/>
                <a:cs typeface="Calibri" panose="020F0502020204030204" pitchFamily="34" charset="0"/>
              </a:rPr>
              <a:t> van Frederik van </a:t>
            </a:r>
            <a:r>
              <a:rPr lang="en-GB" sz="1600" dirty="0" err="1">
                <a:effectLst/>
                <a:latin typeface="Calibri" panose="020F0502020204030204" pitchFamily="34" charset="0"/>
                <a:cs typeface="Calibri" panose="020F0502020204030204" pitchFamily="34" charset="0"/>
              </a:rPr>
              <a:t>Eeden</a:t>
            </a:r>
            <a:r>
              <a:rPr lang="en-GB" sz="1600" dirty="0">
                <a:effectLst/>
                <a:latin typeface="Calibri" panose="020F0502020204030204" pitchFamily="34" charset="0"/>
                <a:cs typeface="Calibri" panose="020F0502020204030204" pitchFamily="34" charset="0"/>
              </a:rPr>
              <a:t>: </a:t>
            </a:r>
            <a:r>
              <a:rPr lang="en-GB" sz="1600" dirty="0" err="1">
                <a:effectLst/>
                <a:latin typeface="Calibri" panose="020F0502020204030204" pitchFamily="34" charset="0"/>
                <a:cs typeface="Calibri" panose="020F0502020204030204" pitchFamily="34" charset="0"/>
              </a:rPr>
              <a:t>Een</a:t>
            </a:r>
            <a:r>
              <a:rPr lang="en-GB" sz="1600" dirty="0">
                <a:effectLst/>
                <a:latin typeface="Calibri" panose="020F0502020204030204" pitchFamily="34" charset="0"/>
                <a:cs typeface="Calibri" panose="020F0502020204030204" pitchFamily="34" charset="0"/>
              </a:rPr>
              <a:t> </a:t>
            </a:r>
            <a:r>
              <a:rPr lang="en-GB" sz="1600" dirty="0" err="1">
                <a:effectLst/>
                <a:latin typeface="Calibri" panose="020F0502020204030204" pitchFamily="34" charset="0"/>
                <a:cs typeface="Calibri" panose="020F0502020204030204" pitchFamily="34" charset="0"/>
              </a:rPr>
              <a:t>beschouwing</a:t>
            </a:r>
            <a:r>
              <a:rPr lang="en-GB" sz="1600" dirty="0">
                <a:effectLst/>
                <a:latin typeface="Calibri" panose="020F0502020204030204" pitchFamily="34" charset="0"/>
                <a:cs typeface="Calibri" panose="020F0502020204030204" pitchFamily="34" charset="0"/>
              </a:rPr>
              <a:t> over de </a:t>
            </a:r>
            <a:r>
              <a:rPr lang="en-GB" sz="1600" dirty="0" err="1">
                <a:effectLst/>
                <a:latin typeface="Calibri" panose="020F0502020204030204" pitchFamily="34" charset="0"/>
                <a:cs typeface="Calibri" panose="020F0502020204030204" pitchFamily="34" charset="0"/>
              </a:rPr>
              <a:t>betekenis</a:t>
            </a:r>
            <a:r>
              <a:rPr lang="en-GB" sz="1600" dirty="0">
                <a:effectLst/>
                <a:latin typeface="Calibri" panose="020F0502020204030204" pitchFamily="34" charset="0"/>
                <a:cs typeface="Calibri" panose="020F0502020204030204" pitchFamily="34" charset="0"/>
              </a:rPr>
              <a:t> van </a:t>
            </a:r>
            <a:r>
              <a:rPr lang="en-GB" sz="1600" dirty="0" err="1">
                <a:effectLst/>
                <a:latin typeface="Calibri" panose="020F0502020204030204" pitchFamily="34" charset="0"/>
                <a:cs typeface="Calibri" panose="020F0502020204030204" pitchFamily="34" charset="0"/>
              </a:rPr>
              <a:t>reuk</a:t>
            </a:r>
            <a:r>
              <a:rPr lang="en-GB" sz="1600" dirty="0">
                <a:effectLst/>
                <a:latin typeface="Calibri" panose="020F0502020204030204" pitchFamily="34" charset="0"/>
                <a:cs typeface="Calibri" panose="020F0502020204030204" pitchFamily="34" charset="0"/>
              </a:rPr>
              <a:t> </a:t>
            </a:r>
            <a:r>
              <a:rPr lang="en-GB" sz="1600" dirty="0" err="1">
                <a:effectLst/>
                <a:latin typeface="Calibri" panose="020F0502020204030204" pitchFamily="34" charset="0"/>
                <a:cs typeface="Calibri" panose="020F0502020204030204" pitchFamily="34" charset="0"/>
              </a:rPr>
              <a:t>en</a:t>
            </a:r>
            <a:r>
              <a:rPr lang="en-GB" sz="1600" dirty="0">
                <a:effectLst/>
                <a:latin typeface="Calibri" panose="020F0502020204030204" pitchFamily="34" charset="0"/>
                <a:cs typeface="Calibri" panose="020F0502020204030204" pitchFamily="34" charset="0"/>
              </a:rPr>
              <a:t> </a:t>
            </a:r>
            <a:r>
              <a:rPr lang="en-GB" sz="1600" dirty="0" err="1">
                <a:effectLst/>
                <a:latin typeface="Calibri" panose="020F0502020204030204" pitchFamily="34" charset="0"/>
                <a:cs typeface="Calibri" panose="020F0502020204030204" pitchFamily="34" charset="0"/>
              </a:rPr>
              <a:t>geur</a:t>
            </a:r>
            <a:r>
              <a:rPr lang="en-GB" sz="1600" dirty="0">
                <a:effectLst/>
                <a:latin typeface="Calibri" panose="020F0502020204030204" pitchFamily="34" charset="0"/>
                <a:cs typeface="Calibri" panose="020F0502020204030204" pitchFamily="34" charset="0"/>
              </a:rPr>
              <a:t> in </a:t>
            </a:r>
            <a:r>
              <a:rPr lang="en-GB" sz="1600" dirty="0" err="1">
                <a:effectLst/>
                <a:latin typeface="Calibri" panose="020F0502020204030204" pitchFamily="34" charset="0"/>
                <a:cs typeface="Calibri" panose="020F0502020204030204" pitchFamily="34" charset="0"/>
              </a:rPr>
              <a:t>zijn</a:t>
            </a:r>
            <a:r>
              <a:rPr lang="en-GB" sz="1600" dirty="0">
                <a:effectLst/>
                <a:latin typeface="Calibri" panose="020F0502020204030204" pitchFamily="34" charset="0"/>
                <a:cs typeface="Calibri" panose="020F0502020204030204" pitchFamily="34" charset="0"/>
              </a:rPr>
              <a:t> </a:t>
            </a:r>
            <a:r>
              <a:rPr lang="en-GB" sz="1600" dirty="0" err="1">
                <a:effectLst/>
                <a:latin typeface="Calibri" panose="020F0502020204030204" pitchFamily="34" charset="0"/>
                <a:cs typeface="Calibri" panose="020F0502020204030204" pitchFamily="34" charset="0"/>
              </a:rPr>
              <a:t>werk</a:t>
            </a:r>
            <a:r>
              <a:rPr lang="en-GB" sz="1600" dirty="0">
                <a:effectLst/>
                <a:latin typeface="Calibri" panose="020F0502020204030204" pitchFamily="34" charset="0"/>
                <a:cs typeface="Calibri" panose="020F0502020204030204" pitchFamily="34" charset="0"/>
              </a:rPr>
              <a:t>’, in: </a:t>
            </a:r>
            <a:r>
              <a:rPr lang="en-GB" sz="1600" i="1" dirty="0">
                <a:effectLst/>
                <a:latin typeface="Calibri" panose="020F0502020204030204" pitchFamily="34" charset="0"/>
                <a:cs typeface="Calibri" panose="020F0502020204030204" pitchFamily="34" charset="0"/>
              </a:rPr>
              <a:t>De Gids</a:t>
            </a:r>
            <a:r>
              <a:rPr lang="en-GB" sz="1600" dirty="0">
                <a:effectLst/>
                <a:latin typeface="Calibri" panose="020F0502020204030204" pitchFamily="34" charset="0"/>
                <a:cs typeface="Calibri" panose="020F0502020204030204" pitchFamily="34" charset="0"/>
              </a:rPr>
              <a:t>, 140, 1977, 164-175. </a:t>
            </a:r>
          </a:p>
        </p:txBody>
      </p:sp>
    </p:spTree>
    <p:extLst>
      <p:ext uri="{BB962C8B-B14F-4D97-AF65-F5344CB8AC3E}">
        <p14:creationId xmlns:p14="http://schemas.microsoft.com/office/powerpoint/2010/main" val="1115907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1BC7409-0BB7-5F1E-5F7F-66AD237FE5FB}"/>
              </a:ext>
            </a:extLst>
          </p:cNvPr>
          <p:cNvSpPr txBox="1"/>
          <p:nvPr/>
        </p:nvSpPr>
        <p:spPr>
          <a:xfrm>
            <a:off x="152399" y="233427"/>
            <a:ext cx="11716140" cy="6494085"/>
          </a:xfrm>
          <a:prstGeom prst="rect">
            <a:avLst/>
          </a:prstGeom>
          <a:noFill/>
        </p:spPr>
        <p:txBody>
          <a:bodyPr wrap="square">
            <a:spAutoFit/>
          </a:bodyPr>
          <a:lstStyle/>
          <a:p>
            <a:r>
              <a:rPr lang="nl-NL" sz="1600" dirty="0">
                <a:effectLst/>
                <a:latin typeface="Calibri" panose="020F0502020204030204" pitchFamily="34" charset="0"/>
                <a:ea typeface="Times New Roman" panose="02020603050405020304" pitchFamily="18" charset="0"/>
                <a:cs typeface="Calibri" panose="020F0502020204030204" pitchFamily="34" charset="0"/>
              </a:rPr>
              <a:t>“Maar de Sint-Pieter, dat is toch een grote kerk, maar met de uitvaart van Pius XII, u moet mij echt geloven, toen stonk hij werkelijk, hij stonk, meneer Koning, en al die oude Romeinen, die in werkelijkheid natuurlijk verschrikkelijk </a:t>
            </a:r>
            <a:r>
              <a:rPr lang="nl-NL" sz="1600" dirty="0" err="1">
                <a:effectLst/>
                <a:latin typeface="Calibri" panose="020F0502020204030204" pitchFamily="34" charset="0"/>
                <a:ea typeface="Times New Roman" panose="02020603050405020304" pitchFamily="18" charset="0"/>
                <a:cs typeface="Calibri" panose="020F0502020204030204" pitchFamily="34" charset="0"/>
              </a:rPr>
              <a:t>anti-katholiek</a:t>
            </a:r>
            <a:r>
              <a:rPr lang="nl-NL" sz="1600" dirty="0">
                <a:effectLst/>
                <a:latin typeface="Calibri" panose="020F0502020204030204" pitchFamily="34" charset="0"/>
                <a:ea typeface="Times New Roman" panose="02020603050405020304" pitchFamily="18" charset="0"/>
                <a:cs typeface="Calibri" panose="020F0502020204030204" pitchFamily="34" charset="0"/>
              </a:rPr>
              <a:t> zijn, vonden dat verschrikkelijk natuurlijk, een héél slecht voorteken!" </a:t>
            </a:r>
            <a:r>
              <a:rPr lang="x-none" sz="1600" dirty="0">
                <a:effectLst/>
                <a:latin typeface="Calibri" panose="020F0502020204030204" pitchFamily="34" charset="0"/>
                <a:ea typeface="Calibri" panose="020F0502020204030204" pitchFamily="34" charset="0"/>
                <a:cs typeface="Calibri" panose="020F0502020204030204" pitchFamily="34" charset="0"/>
              </a:rPr>
              <a:t>J.J. Voskuil. </a:t>
            </a:r>
            <a:r>
              <a:rPr lang="x-none" sz="1600" i="1" dirty="0">
                <a:effectLst/>
                <a:latin typeface="Calibri" panose="020F0502020204030204" pitchFamily="34" charset="0"/>
                <a:ea typeface="Calibri" panose="020F0502020204030204" pitchFamily="34" charset="0"/>
                <a:cs typeface="Calibri" panose="020F0502020204030204" pitchFamily="34" charset="0"/>
              </a:rPr>
              <a:t>Het Bureau</a:t>
            </a:r>
          </a:p>
          <a:p>
            <a:endParaRPr lang="x-none" sz="1600" dirty="0">
              <a:latin typeface="Calibri" panose="020F0502020204030204" pitchFamily="34" charset="0"/>
              <a:ea typeface="Calibri" panose="020F0502020204030204" pitchFamily="34" charset="0"/>
              <a:cs typeface="Calibri" panose="020F0502020204030204" pitchFamily="34" charset="0"/>
            </a:endParaRPr>
          </a:p>
          <a:p>
            <a:r>
              <a:rPr lang="nl-NL" sz="1600" dirty="0">
                <a:effectLst/>
                <a:latin typeface="Calibri" panose="020F0502020204030204" pitchFamily="34" charset="0"/>
                <a:ea typeface="Calibri" panose="020F0502020204030204" pitchFamily="34" charset="0"/>
                <a:cs typeface="Calibri" panose="020F0502020204030204" pitchFamily="34" charset="0"/>
              </a:rPr>
              <a:t>... we liepen naar de draaideur. Iedere keer als er iemand door ging werd er een golf zoete weeë lucht de straat op geduwd. (....) werden opgenomen in de stank van textiel, kaas en gebak".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600" dirty="0">
                <a:effectLst/>
                <a:latin typeface="Calibri" panose="020F0502020204030204" pitchFamily="34" charset="0"/>
                <a:ea typeface="Calibri" panose="020F0502020204030204" pitchFamily="34" charset="0"/>
                <a:cs typeface="Calibri" panose="020F0502020204030204" pitchFamily="34" charset="0"/>
              </a:rPr>
              <a:t>Jan Wolkers, </a:t>
            </a:r>
            <a:r>
              <a:rPr lang="nl-NL" sz="1600" i="1" dirty="0" err="1">
                <a:effectLst/>
                <a:latin typeface="Calibri" panose="020F0502020204030204" pitchFamily="34" charset="0"/>
                <a:ea typeface="Calibri" panose="020F0502020204030204" pitchFamily="34" charset="0"/>
                <a:cs typeface="Calibri" panose="020F0502020204030204" pitchFamily="34" charset="0"/>
              </a:rPr>
              <a:t>Horrible</a:t>
            </a:r>
            <a:r>
              <a:rPr lang="nl-NL" sz="1600" i="1" dirty="0">
                <a:effectLst/>
                <a:latin typeface="Calibri" panose="020F0502020204030204" pitchFamily="34" charset="0"/>
                <a:ea typeface="Calibri" panose="020F0502020204030204" pitchFamily="34" charset="0"/>
                <a:cs typeface="Calibri" panose="020F0502020204030204" pitchFamily="34" charset="0"/>
              </a:rPr>
              <a:t> Tango</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600" dirty="0">
                <a:effectLst/>
                <a:latin typeface="Calibri" panose="020F0502020204030204" pitchFamily="34" charset="0"/>
                <a:ea typeface="Calibri" panose="020F0502020204030204" pitchFamily="34" charset="0"/>
                <a:cs typeface="Calibri" panose="020F0502020204030204" pitchFamily="34" charset="0"/>
              </a:rPr>
              <a:t>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600" dirty="0">
                <a:effectLst/>
                <a:latin typeface="Calibri" panose="020F0502020204030204" pitchFamily="34" charset="0"/>
                <a:ea typeface="Calibri" panose="020F0502020204030204" pitchFamily="34" charset="0"/>
                <a:cs typeface="Calibri" panose="020F0502020204030204" pitchFamily="34" charset="0"/>
              </a:rPr>
              <a:t>"nadat ik, teruggekeerd, de geur opgesnoven van uw huis, niet meer weet wat te doen, en toegeef. [....] </a:t>
            </a:r>
            <a:r>
              <a:rPr lang="nl-NL" sz="1600" b="1" dirty="0">
                <a:effectLst/>
                <a:latin typeface="Calibri" panose="020F0502020204030204" pitchFamily="34" charset="0"/>
                <a:ea typeface="Calibri" panose="020F0502020204030204" pitchFamily="34" charset="0"/>
                <a:cs typeface="Calibri" panose="020F0502020204030204" pitchFamily="34" charset="0"/>
              </a:rPr>
              <a:t>in haar nek ruikt het naar nu en naar nooit</a:t>
            </a:r>
            <a:r>
              <a:rPr lang="nl-NL" sz="1600" dirty="0">
                <a:effectLst/>
                <a:latin typeface="Calibri" panose="020F0502020204030204" pitchFamily="34" charset="0"/>
                <a:ea typeface="Calibri" panose="020F0502020204030204" pitchFamily="34" charset="0"/>
                <a:cs typeface="Calibri" panose="020F0502020204030204" pitchFamily="34" charset="0"/>
              </a:rPr>
              <a:t> ”			Hans </a:t>
            </a:r>
            <a:r>
              <a:rPr lang="nl-NL" sz="1600" dirty="0" err="1">
                <a:effectLst/>
                <a:latin typeface="Calibri" panose="020F0502020204030204" pitchFamily="34" charset="0"/>
                <a:ea typeface="Calibri" panose="020F0502020204030204" pitchFamily="34" charset="0"/>
                <a:cs typeface="Calibri" panose="020F0502020204030204" pitchFamily="34" charset="0"/>
              </a:rPr>
              <a:t>Faverey</a:t>
            </a:r>
            <a:r>
              <a:rPr lang="nl-NL" sz="1600" dirty="0">
                <a:effectLst/>
                <a:latin typeface="Calibri" panose="020F0502020204030204" pitchFamily="34" charset="0"/>
                <a:ea typeface="Calibri" panose="020F0502020204030204" pitchFamily="34" charset="0"/>
                <a:cs typeface="Calibri" panose="020F0502020204030204" pitchFamily="34" charset="0"/>
              </a:rPr>
              <a:t>, </a:t>
            </a:r>
            <a:r>
              <a:rPr lang="nl-NL" sz="1600" i="1" dirty="0">
                <a:effectLst/>
                <a:latin typeface="Calibri" panose="020F0502020204030204" pitchFamily="34" charset="0"/>
                <a:ea typeface="Calibri" panose="020F0502020204030204" pitchFamily="34" charset="0"/>
                <a:cs typeface="Calibri" panose="020F0502020204030204" pitchFamily="34" charset="0"/>
              </a:rPr>
              <a:t>Tegen het vergeten</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600" dirty="0">
                <a:effectLst/>
                <a:latin typeface="Calibri" panose="020F0502020204030204" pitchFamily="34" charset="0"/>
                <a:ea typeface="Calibri" panose="020F0502020204030204" pitchFamily="34" charset="0"/>
                <a:cs typeface="Calibri" panose="020F0502020204030204" pitchFamily="34" charset="0"/>
              </a:rPr>
              <a:t>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600" dirty="0">
                <a:effectLst/>
                <a:latin typeface="Calibri" panose="020F0502020204030204" pitchFamily="34" charset="0"/>
                <a:ea typeface="Calibri" panose="020F0502020204030204" pitchFamily="34" charset="0"/>
                <a:cs typeface="Calibri" panose="020F0502020204030204" pitchFamily="34" charset="0"/>
              </a:rPr>
              <a:t>"</a:t>
            </a:r>
            <a:r>
              <a:rPr lang="x-none" sz="1600" dirty="0">
                <a:effectLst/>
                <a:latin typeface="Calibri" panose="020F0502020204030204" pitchFamily="34" charset="0"/>
                <a:ea typeface="Calibri" panose="020F0502020204030204" pitchFamily="34" charset="0"/>
                <a:cs typeface="Calibri" panose="020F0502020204030204" pitchFamily="34" charset="0"/>
              </a:rPr>
              <a:t>of ik tonen hoorde klagen in de lauwe lucht en die tonen waren ook geuren en die geuren omwademden me, vlijden zich bronstig tegen me aan, drongen in me als heerlijk ontzenuwend vergift. Een wellustige loomheid doorsijpelde mijn spieren....</a:t>
            </a:r>
            <a:r>
              <a:rPr lang="nl-NL" sz="1600" dirty="0">
                <a:effectLst/>
                <a:latin typeface="Calibri" panose="020F0502020204030204" pitchFamily="34" charset="0"/>
                <a:ea typeface="Calibri" panose="020F0502020204030204" pitchFamily="34" charset="0"/>
                <a:cs typeface="Calibri" panose="020F0502020204030204" pitchFamily="34" charset="0"/>
              </a:rPr>
              <a:t>"</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600" dirty="0">
                <a:effectLst/>
                <a:latin typeface="Calibri" panose="020F0502020204030204" pitchFamily="34" charset="0"/>
                <a:ea typeface="Calibri" panose="020F0502020204030204" pitchFamily="34" charset="0"/>
                <a:cs typeface="Calibri" panose="020F0502020204030204" pitchFamily="34" charset="0"/>
              </a:rPr>
              <a:t>							Marcellus Emants, </a:t>
            </a:r>
            <a:r>
              <a:rPr lang="x-none" sz="1600" i="1" dirty="0">
                <a:effectLst/>
                <a:latin typeface="Calibri" panose="020F0502020204030204" pitchFamily="34" charset="0"/>
                <a:ea typeface="Calibri" panose="020F0502020204030204" pitchFamily="34" charset="0"/>
                <a:cs typeface="Calibri" panose="020F0502020204030204" pitchFamily="34" charset="0"/>
              </a:rPr>
              <a:t>Een nagelaten bekentenis</a:t>
            </a:r>
            <a:r>
              <a:rPr lang="x-none" sz="1600" dirty="0">
                <a:effectLst/>
                <a:latin typeface="Calibri" panose="020F0502020204030204" pitchFamily="34" charset="0"/>
                <a:ea typeface="Calibri" panose="020F0502020204030204" pitchFamily="34" charset="0"/>
                <a:cs typeface="Calibri" panose="020F0502020204030204" pitchFamily="34" charset="0"/>
              </a:rPr>
              <a:t>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600" dirty="0">
                <a:effectLst/>
                <a:latin typeface="Calibri" panose="020F0502020204030204" pitchFamily="34" charset="0"/>
                <a:ea typeface="Calibri" panose="020F0502020204030204" pitchFamily="34" charset="0"/>
                <a:cs typeface="Calibri" panose="020F0502020204030204" pitchFamily="34" charset="0"/>
              </a:rPr>
              <a:t>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600" dirty="0">
                <a:effectLst/>
                <a:latin typeface="Calibri" panose="020F0502020204030204" pitchFamily="34" charset="0"/>
                <a:ea typeface="Calibri" panose="020F0502020204030204" pitchFamily="34" charset="0"/>
                <a:cs typeface="Calibri" panose="020F0502020204030204" pitchFamily="34" charset="0"/>
              </a:rPr>
              <a:t>"Ik heb de hoogste staat van menselijke verwezenlijking bereikt: het huwelijk! Mijn vlees geurt als ene roos van Saron, want ik ben getrouwd!</a:t>
            </a:r>
            <a:r>
              <a:rPr lang="nl-NL" sz="1600" dirty="0">
                <a:effectLst/>
                <a:latin typeface="Calibri" panose="020F0502020204030204" pitchFamily="34" charset="0"/>
                <a:ea typeface="Calibri" panose="020F0502020204030204" pitchFamily="34" charset="0"/>
                <a:cs typeface="Calibri" panose="020F0502020204030204" pitchFamily="34" charset="0"/>
              </a:rPr>
              <a:t>” 			Harry </a:t>
            </a:r>
            <a:r>
              <a:rPr lang="x-none" sz="1600" dirty="0">
                <a:effectLst/>
                <a:latin typeface="Calibri" panose="020F0502020204030204" pitchFamily="34" charset="0"/>
                <a:ea typeface="Calibri" panose="020F0502020204030204" pitchFamily="34" charset="0"/>
                <a:cs typeface="Calibri" panose="020F0502020204030204" pitchFamily="34" charset="0"/>
              </a:rPr>
              <a:t>Mulisch, </a:t>
            </a:r>
            <a:r>
              <a:rPr lang="x-none" sz="1600" i="1" dirty="0">
                <a:effectLst/>
                <a:latin typeface="Calibri" panose="020F0502020204030204" pitchFamily="34" charset="0"/>
                <a:ea typeface="Calibri" panose="020F0502020204030204" pitchFamily="34" charset="0"/>
                <a:cs typeface="Calibri" panose="020F0502020204030204" pitchFamily="34" charset="0"/>
              </a:rPr>
              <a:t>De ontdekking van de hemel</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600" dirty="0">
                <a:effectLst/>
                <a:latin typeface="Calibri" panose="020F0502020204030204" pitchFamily="34" charset="0"/>
                <a:ea typeface="Calibri" panose="020F0502020204030204" pitchFamily="34" charset="0"/>
                <a:cs typeface="Calibri" panose="020F0502020204030204" pitchFamily="34" charset="0"/>
              </a:rPr>
              <a:t>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600" dirty="0">
                <a:effectLst/>
                <a:latin typeface="Calibri" panose="020F0502020204030204" pitchFamily="34" charset="0"/>
                <a:ea typeface="Calibri" panose="020F0502020204030204" pitchFamily="34" charset="0"/>
                <a:cs typeface="Calibri" panose="020F0502020204030204" pitchFamily="34" charset="0"/>
              </a:rPr>
              <a:t>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600" dirty="0">
                <a:effectLst/>
                <a:latin typeface="Calibri" panose="020F0502020204030204" pitchFamily="34" charset="0"/>
                <a:ea typeface="Calibri" panose="020F0502020204030204" pitchFamily="34" charset="0"/>
                <a:cs typeface="Calibri" panose="020F0502020204030204" pitchFamily="34" charset="0"/>
              </a:rPr>
              <a:t>" </a:t>
            </a:r>
            <a:r>
              <a:rPr lang="x-none" sz="1600" dirty="0">
                <a:effectLst/>
                <a:latin typeface="Calibri" panose="020F0502020204030204" pitchFamily="34" charset="0"/>
                <a:ea typeface="Calibri" panose="020F0502020204030204" pitchFamily="34" charset="0"/>
                <a:cs typeface="Calibri" panose="020F0502020204030204" pitchFamily="34" charset="0"/>
              </a:rPr>
              <a:t>Als je wat ouder bent sterf je bij stukjes en beetjes. Zo ruik ik bijvoorbeeld haast niets meer (behalve poep en het bakken van spek). Als ik langs het strand loop, is het net een natuurfilm: ik hoor en zie alles, en ik voel natuurlijk het zand en de wind en de zon. Maar echt helemaal merken dat ik langs de zee loop doe ik niet, want ik ruik de zee niet. Tragisch is, dat ik van bepaalde dingen niet meer weet hoe ze ruiken. Babies bijvoorbeeld. Andere dingen weet ik nog wel. Bijvoorbeeld hoe het ruikt als je een band plakt. Zelfs het verschil tussen een nieuwe binnenband en een nieuwe buitenband. Of hoe het in de gang van de lagere school rook. Of de vislucht in Lemmer, toen ik daar als tienjarig knaapje logeerde. Of de benauwde lucht in de kajuit van de Lemmer boot</a:t>
            </a:r>
            <a:r>
              <a:rPr lang="nl-NL" sz="1600" dirty="0">
                <a:effectLst/>
                <a:latin typeface="Calibri" panose="020F0502020204030204" pitchFamily="34" charset="0"/>
                <a:ea typeface="Calibri" panose="020F0502020204030204" pitchFamily="34" charset="0"/>
                <a:cs typeface="Calibri" panose="020F0502020204030204" pitchFamily="34" charset="0"/>
              </a:rPr>
              <a:t>"</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600" dirty="0">
                <a:effectLst/>
                <a:latin typeface="Calibri" panose="020F0502020204030204" pitchFamily="34" charset="0"/>
                <a:ea typeface="Calibri" panose="020F0502020204030204" pitchFamily="34" charset="0"/>
                <a:cs typeface="Calibri" panose="020F0502020204030204" pitchFamily="34" charset="0"/>
              </a:rPr>
              <a:t>				Karel van het Reve, </a:t>
            </a:r>
            <a:r>
              <a:rPr lang="x-none" sz="1600" i="1" dirty="0">
                <a:effectLst/>
                <a:latin typeface="Calibri" panose="020F0502020204030204" pitchFamily="34" charset="0"/>
                <a:ea typeface="Calibri" panose="020F0502020204030204" pitchFamily="34" charset="0"/>
                <a:cs typeface="Calibri" panose="020F0502020204030204" pitchFamily="34" charset="0"/>
              </a:rPr>
              <a:t>De ondergang van het morgenland</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1190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1"/>
          <p:cNvSpPr txBox="1">
            <a:spLocks noGrp="1"/>
          </p:cNvSpPr>
          <p:nvPr>
            <p:ph type="title"/>
          </p:nvPr>
        </p:nvSpPr>
        <p:spPr>
          <a:xfrm>
            <a:off x="-197578" y="-41402"/>
            <a:ext cx="9355219" cy="1020092"/>
          </a:xfrm>
          <a:prstGeom prst="rect">
            <a:avLst/>
          </a:prstGeom>
          <a:solidFill>
            <a:schemeClr val="lt1"/>
          </a:solidFill>
          <a:ln>
            <a:noFill/>
          </a:ln>
        </p:spPr>
        <p:txBody>
          <a:bodyPr spcFirstLastPara="1" wrap="square" lIns="91425" tIns="45700" rIns="91425" bIns="45700" anchor="b" anchorCtr="0">
            <a:noAutofit/>
          </a:bodyPr>
          <a:lstStyle/>
          <a:p>
            <a:pPr algn="ctr">
              <a:buSzPts val="6000"/>
            </a:pPr>
            <a:r>
              <a:rPr lang="en-US" sz="4000" b="1" dirty="0">
                <a:effectLst/>
                <a:latin typeface="Corbel" panose="020B0503020204020204" pitchFamily="34" charset="0"/>
                <a:ea typeface="Corbel" panose="020B0503020204020204" pitchFamily="34" charset="0"/>
                <a:cs typeface="Corbel" panose="020B0503020204020204" pitchFamily="34" charset="0"/>
              </a:rPr>
              <a:t>Knowing by Sensing</a:t>
            </a:r>
            <a:endParaRPr sz="4000" dirty="0"/>
          </a:p>
        </p:txBody>
      </p:sp>
      <p:pic>
        <p:nvPicPr>
          <p:cNvPr id="8" name="Picture 7">
            <a:extLst>
              <a:ext uri="{FF2B5EF4-FFF2-40B4-BE49-F238E27FC236}">
                <a16:creationId xmlns:a16="http://schemas.microsoft.com/office/drawing/2014/main" xmlns="" id="{7E39180C-CBEF-4384-6FAB-EF7575FD43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5548" y="3425744"/>
            <a:ext cx="3132634" cy="2453566"/>
          </a:xfrm>
          <a:prstGeom prst="rect">
            <a:avLst/>
          </a:prstGeom>
        </p:spPr>
      </p:pic>
      <p:pic>
        <p:nvPicPr>
          <p:cNvPr id="9" name="Picture 8">
            <a:extLst>
              <a:ext uri="{FF2B5EF4-FFF2-40B4-BE49-F238E27FC236}">
                <a16:creationId xmlns:a16="http://schemas.microsoft.com/office/drawing/2014/main" xmlns="" id="{006A2DB3-4618-75AD-4F6A-B88672604C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5548" y="0"/>
            <a:ext cx="2756452" cy="3514007"/>
          </a:xfrm>
          <a:prstGeom prst="rect">
            <a:avLst/>
          </a:prstGeom>
        </p:spPr>
      </p:pic>
      <p:sp>
        <p:nvSpPr>
          <p:cNvPr id="3" name="Text Placeholder 2">
            <a:extLst>
              <a:ext uri="{FF2B5EF4-FFF2-40B4-BE49-F238E27FC236}">
                <a16:creationId xmlns:a16="http://schemas.microsoft.com/office/drawing/2014/main" xmlns="" id="{E64FA683-445D-742E-F676-748B0ACB8185}"/>
              </a:ext>
            </a:extLst>
          </p:cNvPr>
          <p:cNvSpPr>
            <a:spLocks noGrp="1"/>
          </p:cNvSpPr>
          <p:nvPr>
            <p:ph type="body" idx="1"/>
          </p:nvPr>
        </p:nvSpPr>
        <p:spPr>
          <a:xfrm>
            <a:off x="2202542" y="978690"/>
            <a:ext cx="7786916" cy="785801"/>
          </a:xfrm>
        </p:spPr>
        <p:txBody>
          <a:bodyPr/>
          <a:lstStyle/>
          <a:p>
            <a:pPr marL="50800" indent="0">
              <a:buNone/>
            </a:pPr>
            <a:r>
              <a:rPr lang="x-none" dirty="0"/>
              <a:t>Waarom belichaamd leren?</a:t>
            </a:r>
          </a:p>
        </p:txBody>
      </p:sp>
      <p:pic>
        <p:nvPicPr>
          <p:cNvPr id="5" name="Google Shape;152;p6">
            <a:extLst>
              <a:ext uri="{FF2B5EF4-FFF2-40B4-BE49-F238E27FC236}">
                <a16:creationId xmlns:a16="http://schemas.microsoft.com/office/drawing/2014/main" xmlns="" id="{5173FECF-2311-A662-E491-3D9A506B524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23286" y="2895523"/>
            <a:ext cx="4475692" cy="3514008"/>
          </a:xfrm>
          <a:prstGeom prst="rect">
            <a:avLst/>
          </a:prstGeom>
          <a:noFill/>
          <a:ln>
            <a:noFill/>
          </a:ln>
        </p:spPr>
      </p:pic>
      <p:pic>
        <p:nvPicPr>
          <p:cNvPr id="2" name="Picture 2" descr="How to bring in the concept of Embodied Learning in Classrooms? - Edsys">
            <a:extLst>
              <a:ext uri="{FF2B5EF4-FFF2-40B4-BE49-F238E27FC236}">
                <a16:creationId xmlns:a16="http://schemas.microsoft.com/office/drawing/2014/main" xmlns="" id="{019B495C-B64E-E354-3659-82192A255F3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0045" y="3884964"/>
            <a:ext cx="3606524" cy="25245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K UCL Arts &amp; Sciences (@object_lessons) / Twitter">
            <a:extLst>
              <a:ext uri="{FF2B5EF4-FFF2-40B4-BE49-F238E27FC236}">
                <a16:creationId xmlns:a16="http://schemas.microsoft.com/office/drawing/2014/main" xmlns="" id="{12C721E3-6871-D81C-2E64-950B4E283F4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2217014"/>
            <a:ext cx="1624656" cy="1624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Object Based Learning at the Centre for Research Collections – Teaching  Matters blog">
            <a:extLst>
              <a:ext uri="{FF2B5EF4-FFF2-40B4-BE49-F238E27FC236}">
                <a16:creationId xmlns:a16="http://schemas.microsoft.com/office/drawing/2014/main" xmlns="" id="{DA0FDC06-D5CA-910C-EC07-0298FD7D40A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63610" y="2217014"/>
            <a:ext cx="3059676" cy="162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700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D77A4-82D1-F8B2-F113-5A932C899142}"/>
              </a:ext>
            </a:extLst>
          </p:cNvPr>
          <p:cNvSpPr>
            <a:spLocks noGrp="1"/>
          </p:cNvSpPr>
          <p:nvPr>
            <p:ph type="title"/>
          </p:nvPr>
        </p:nvSpPr>
        <p:spPr>
          <a:xfrm>
            <a:off x="7800109" y="1914525"/>
            <a:ext cx="4100945" cy="3696566"/>
          </a:xfrm>
        </p:spPr>
        <p:txBody>
          <a:bodyPr/>
          <a:lstStyle/>
          <a:p>
            <a:r>
              <a:rPr lang="x-none" sz="1800" dirty="0">
                <a:effectLst/>
                <a:latin typeface="Calibri" panose="020F0502020204030204" pitchFamily="34" charset="0"/>
                <a:cs typeface="Calibri" panose="020F0502020204030204" pitchFamily="34" charset="0"/>
              </a:rPr>
              <a:t>“</a:t>
            </a:r>
            <a:r>
              <a:rPr lang="en-GB" sz="1800" dirty="0" err="1">
                <a:effectLst/>
                <a:latin typeface="Calibri" panose="020F0502020204030204" pitchFamily="34" charset="0"/>
                <a:cs typeface="Calibri" panose="020F0502020204030204" pitchFamily="34" charset="0"/>
              </a:rPr>
              <a:t>En</a:t>
            </a:r>
            <a:r>
              <a:rPr lang="en-GB" sz="1800" dirty="0">
                <a:effectLst/>
                <a:latin typeface="Calibri" panose="020F0502020204030204" pitchFamily="34" charset="0"/>
                <a:cs typeface="Calibri" panose="020F0502020204030204" pitchFamily="34" charset="0"/>
              </a:rPr>
              <a:t> de </a:t>
            </a:r>
            <a:r>
              <a:rPr lang="en-GB" sz="1800" dirty="0" err="1">
                <a:effectLst/>
                <a:latin typeface="Calibri" panose="020F0502020204030204" pitchFamily="34" charset="0"/>
                <a:cs typeface="Calibri" panose="020F0502020204030204" pitchFamily="34" charset="0"/>
              </a:rPr>
              <a:t>geur</a:t>
            </a:r>
            <a:r>
              <a:rPr lang="en-GB" sz="1800" dirty="0">
                <a:effectLst/>
                <a:latin typeface="Calibri" panose="020F0502020204030204" pitchFamily="34" charset="0"/>
                <a:cs typeface="Calibri" panose="020F0502020204030204" pitchFamily="34" charset="0"/>
              </a:rPr>
              <a:t> van het </a:t>
            </a:r>
            <a:r>
              <a:rPr lang="en-GB" sz="1800" dirty="0" err="1">
                <a:effectLst/>
                <a:latin typeface="Calibri" panose="020F0502020204030204" pitchFamily="34" charset="0"/>
                <a:cs typeface="Calibri" panose="020F0502020204030204" pitchFamily="34" charset="0"/>
              </a:rPr>
              <a:t>mos</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en</a:t>
            </a:r>
            <a:r>
              <a:rPr lang="en-GB" sz="1800" dirty="0">
                <a:effectLst/>
                <a:latin typeface="Calibri" panose="020F0502020204030204" pitchFamily="34" charset="0"/>
                <a:cs typeface="Calibri" panose="020F0502020204030204" pitchFamily="34" charset="0"/>
              </a:rPr>
              <a:t> de </a:t>
            </a:r>
            <a:r>
              <a:rPr lang="en-GB" sz="1800" dirty="0" err="1">
                <a:effectLst/>
                <a:latin typeface="Calibri" panose="020F0502020204030204" pitchFamily="34" charset="0"/>
                <a:cs typeface="Calibri" panose="020F0502020204030204" pitchFamily="34" charset="0"/>
              </a:rPr>
              <a:t>viooltjes</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stovende</a:t>
            </a:r>
            <a:r>
              <a:rPr lang="en-GB" sz="1800" dirty="0">
                <a:effectLst/>
                <a:latin typeface="Calibri" panose="020F0502020204030204" pitchFamily="34" charset="0"/>
                <a:cs typeface="Calibri" panose="020F0502020204030204" pitchFamily="34" charset="0"/>
              </a:rPr>
              <a:t> in de </a:t>
            </a:r>
            <a:r>
              <a:rPr lang="en-GB" sz="1800" dirty="0" err="1">
                <a:effectLst/>
                <a:latin typeface="Calibri" panose="020F0502020204030204" pitchFamily="34" charset="0"/>
                <a:cs typeface="Calibri" panose="020F0502020204030204" pitchFamily="34" charset="0"/>
              </a:rPr>
              <a:t>lauwe</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warmte</a:t>
            </a:r>
            <a:r>
              <a:rPr lang="en-GB" sz="1800" dirty="0">
                <a:effectLst/>
                <a:latin typeface="Calibri" panose="020F0502020204030204" pitchFamily="34" charset="0"/>
                <a:cs typeface="Calibri" panose="020F0502020204030204" pitchFamily="34" charset="0"/>
              </a:rPr>
              <a:t>, die </a:t>
            </a:r>
            <a:r>
              <a:rPr lang="en-GB" sz="1800" dirty="0" err="1">
                <a:effectLst/>
                <a:latin typeface="Calibri" panose="020F0502020204030204" pitchFamily="34" charset="0"/>
                <a:cs typeface="Calibri" panose="020F0502020204030204" pitchFamily="34" charset="0"/>
              </a:rPr>
              <a:t>uit</a:t>
            </a:r>
            <a:r>
              <a:rPr lang="en-GB" sz="1800" dirty="0">
                <a:effectLst/>
                <a:latin typeface="Calibri" panose="020F0502020204030204" pitchFamily="34" charset="0"/>
                <a:cs typeface="Calibri" panose="020F0502020204030204" pitchFamily="34" charset="0"/>
              </a:rPr>
              <a:t> het dak van den </a:t>
            </a:r>
            <a:r>
              <a:rPr lang="en-GB" sz="1800" dirty="0" err="1">
                <a:effectLst/>
                <a:latin typeface="Calibri" panose="020F0502020204030204" pitchFamily="34" charset="0"/>
                <a:cs typeface="Calibri" panose="020F0502020204030204" pitchFamily="34" charset="0"/>
              </a:rPr>
              <a:t>bladerkoepel</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neêrzonk</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vermengde</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zich</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als</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een</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zucht</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waarvan</a:t>
            </a:r>
            <a:r>
              <a:rPr lang="en-GB" sz="1800" dirty="0">
                <a:effectLst/>
                <a:latin typeface="Calibri" panose="020F0502020204030204" pitchFamily="34" charset="0"/>
                <a:cs typeface="Calibri" panose="020F0502020204030204" pitchFamily="34" charset="0"/>
              </a:rPr>
              <a:t> de </a:t>
            </a:r>
            <a:r>
              <a:rPr lang="en-GB" sz="1800" dirty="0" err="1">
                <a:effectLst/>
                <a:latin typeface="Calibri" panose="020F0502020204030204" pitchFamily="34" charset="0"/>
                <a:cs typeface="Calibri" panose="020F0502020204030204" pitchFamily="34" charset="0"/>
              </a:rPr>
              <a:t>zoetheid</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haar</a:t>
            </a:r>
            <a:r>
              <a:rPr lang="en-GB" sz="1800" dirty="0">
                <a:effectLst/>
                <a:latin typeface="Calibri" panose="020F0502020204030204" pitchFamily="34" charset="0"/>
                <a:cs typeface="Calibri" panose="020F0502020204030204" pitchFamily="34" charset="0"/>
              </a:rPr>
              <a:t> [Lili] </a:t>
            </a:r>
            <a:r>
              <a:rPr lang="en-GB" sz="1800" dirty="0" err="1">
                <a:effectLst/>
                <a:latin typeface="Calibri" panose="020F0502020204030204" pitchFamily="34" charset="0"/>
                <a:cs typeface="Calibri" panose="020F0502020204030204" pitchFamily="34" charset="0"/>
              </a:rPr>
              <a:t>bezwijmelde</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terwijl</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haar</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kleine</a:t>
            </a:r>
            <a:r>
              <a:rPr lang="en-GB" sz="1800" dirty="0">
                <a:effectLst/>
                <a:latin typeface="Calibri" panose="020F0502020204030204" pitchFamily="34" charset="0"/>
                <a:cs typeface="Calibri" panose="020F0502020204030204" pitchFamily="34" charset="0"/>
              </a:rPr>
              <a:t> hand </a:t>
            </a:r>
            <a:r>
              <a:rPr lang="en-GB" sz="1800" dirty="0" err="1">
                <a:effectLst/>
                <a:latin typeface="Calibri" panose="020F0502020204030204" pitchFamily="34" charset="0"/>
                <a:cs typeface="Calibri" panose="020F0502020204030204" pitchFamily="34" charset="0"/>
              </a:rPr>
              <a:t>zich</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liefkoozend</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sloot</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en</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zijn</a:t>
            </a:r>
            <a:r>
              <a:rPr lang="en-GB" sz="1800" dirty="0">
                <a:effectLst/>
                <a:latin typeface="Calibri" panose="020F0502020204030204" pitchFamily="34" charset="0"/>
                <a:cs typeface="Calibri" panose="020F0502020204030204" pitchFamily="34" charset="0"/>
              </a:rPr>
              <a:t> [George’s] </a:t>
            </a:r>
            <a:r>
              <a:rPr lang="en-GB" sz="1800" dirty="0" err="1">
                <a:effectLst/>
                <a:latin typeface="Calibri" panose="020F0502020204030204" pitchFamily="34" charset="0"/>
                <a:cs typeface="Calibri" panose="020F0502020204030204" pitchFamily="34" charset="0"/>
              </a:rPr>
              <a:t>lichtbruin</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haar</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verwarde</a:t>
            </a:r>
            <a:r>
              <a:rPr lang="en-GB" sz="1800" dirty="0">
                <a:effectLst/>
                <a:latin typeface="Calibri" panose="020F0502020204030204" pitchFamily="34" charset="0"/>
                <a:cs typeface="Calibri" panose="020F0502020204030204" pitchFamily="34" charset="0"/>
              </a:rPr>
              <a:t>. [...] Zij </a:t>
            </a:r>
            <a:r>
              <a:rPr lang="en-GB" sz="1800" dirty="0" err="1">
                <a:effectLst/>
                <a:latin typeface="Calibri" panose="020F0502020204030204" pitchFamily="34" charset="0"/>
                <a:cs typeface="Calibri" panose="020F0502020204030204" pitchFamily="34" charset="0"/>
              </a:rPr>
              <a:t>lachte</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ook</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en</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wierp</a:t>
            </a:r>
            <a:r>
              <a:rPr lang="en-GB" sz="1800" dirty="0">
                <a:effectLst/>
                <a:latin typeface="Calibri" panose="020F0502020204030204" pitchFamily="34" charset="0"/>
                <a:cs typeface="Calibri" panose="020F0502020204030204" pitchFamily="34" charset="0"/>
              </a:rPr>
              <a:t> hem </a:t>
            </a:r>
            <a:r>
              <a:rPr lang="en-GB" sz="1800" dirty="0" err="1">
                <a:effectLst/>
                <a:latin typeface="Calibri" panose="020F0502020204030204" pitchFamily="34" charset="0"/>
                <a:cs typeface="Calibri" panose="020F0502020204030204" pitchFamily="34" charset="0"/>
              </a:rPr>
              <a:t>haar</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viooltjes</a:t>
            </a:r>
            <a:r>
              <a:rPr lang="en-GB" sz="1800" dirty="0">
                <a:effectLst/>
                <a:latin typeface="Calibri" panose="020F0502020204030204" pitchFamily="34" charset="0"/>
                <a:cs typeface="Calibri" panose="020F0502020204030204" pitchFamily="34" charset="0"/>
              </a:rPr>
              <a:t> in het </a:t>
            </a:r>
            <a:r>
              <a:rPr lang="en-GB" sz="1800" dirty="0" err="1">
                <a:effectLst/>
                <a:latin typeface="Calibri" panose="020F0502020204030204" pitchFamily="34" charset="0"/>
                <a:cs typeface="Calibri" panose="020F0502020204030204" pitchFamily="34" charset="0"/>
              </a:rPr>
              <a:t>gelaat</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en</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hij</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verzamelde</a:t>
            </a:r>
            <a:r>
              <a:rPr lang="en-GB" sz="1800" dirty="0">
                <a:effectLst/>
                <a:latin typeface="Calibri" panose="020F0502020204030204" pitchFamily="34" charset="0"/>
                <a:cs typeface="Calibri" panose="020F0502020204030204" pitchFamily="34" charset="0"/>
              </a:rPr>
              <a:t> ze, </a:t>
            </a:r>
            <a:r>
              <a:rPr lang="en-GB" sz="1800" dirty="0" err="1">
                <a:effectLst/>
                <a:latin typeface="Calibri" panose="020F0502020204030204" pitchFamily="34" charset="0"/>
                <a:cs typeface="Calibri" panose="020F0502020204030204" pitchFamily="34" charset="0"/>
              </a:rPr>
              <a:t>en</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stak</a:t>
            </a:r>
            <a:r>
              <a:rPr lang="en-GB" sz="1800" dirty="0">
                <a:effectLst/>
                <a:latin typeface="Calibri" panose="020F0502020204030204" pitchFamily="34" charset="0"/>
                <a:cs typeface="Calibri" panose="020F0502020204030204" pitchFamily="34" charset="0"/>
              </a:rPr>
              <a:t> ze in </a:t>
            </a:r>
            <a:r>
              <a:rPr lang="en-GB" sz="1800" dirty="0" err="1">
                <a:effectLst/>
                <a:latin typeface="Calibri" panose="020F0502020204030204" pitchFamily="34" charset="0"/>
                <a:cs typeface="Calibri" panose="020F0502020204030204" pitchFamily="34" charset="0"/>
              </a:rPr>
              <a:t>zijn</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knoopsgat</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Toen</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vatte</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hij</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haar</a:t>
            </a:r>
            <a:r>
              <a:rPr lang="en-GB" sz="1800" dirty="0">
                <a:effectLst/>
                <a:latin typeface="Calibri" panose="020F0502020204030204" pitchFamily="34" charset="0"/>
                <a:cs typeface="Calibri" panose="020F0502020204030204" pitchFamily="34" charset="0"/>
              </a:rPr>
              <a:t> hand </a:t>
            </a:r>
            <a:r>
              <a:rPr lang="en-GB" sz="1800" dirty="0" err="1">
                <a:effectLst/>
                <a:latin typeface="Calibri" panose="020F0502020204030204" pitchFamily="34" charset="0"/>
                <a:cs typeface="Calibri" panose="020F0502020204030204" pitchFamily="34" charset="0"/>
              </a:rPr>
              <a:t>en</a:t>
            </a:r>
            <a:r>
              <a:rPr lang="en-GB" sz="1800" dirty="0">
                <a:effectLst/>
                <a:latin typeface="Calibri" panose="020F0502020204030204" pitchFamily="34" charset="0"/>
                <a:cs typeface="Calibri" panose="020F0502020204030204" pitchFamily="34" charset="0"/>
              </a:rPr>
              <a:t> zag </a:t>
            </a:r>
            <a:r>
              <a:rPr lang="en-GB" sz="1800" dirty="0" err="1">
                <a:effectLst/>
                <a:latin typeface="Calibri" panose="020F0502020204030204" pitchFamily="34" charset="0"/>
                <a:cs typeface="Calibri" panose="020F0502020204030204" pitchFamily="34" charset="0"/>
              </a:rPr>
              <a:t>haar</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aan</a:t>
            </a:r>
            <a:r>
              <a:rPr lang="en-GB" sz="1800" dirty="0">
                <a:effectLst/>
                <a:latin typeface="Calibri" panose="020F0502020204030204" pitchFamily="34" charset="0"/>
                <a:cs typeface="Calibri" panose="020F0502020204030204" pitchFamily="34" charset="0"/>
              </a:rPr>
              <a:t>. - Hoû je van me? </a:t>
            </a:r>
            <a:r>
              <a:rPr lang="en-GB" sz="1800" dirty="0" err="1">
                <a:effectLst/>
                <a:latin typeface="Calibri" panose="020F0502020204030204" pitchFamily="34" charset="0"/>
                <a:cs typeface="Calibri" panose="020F0502020204030204" pitchFamily="34" charset="0"/>
              </a:rPr>
              <a:t>vroeg</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hij</a:t>
            </a:r>
            <a:r>
              <a:rPr lang="en-GB" sz="1800" dirty="0">
                <a:effectLst/>
                <a:latin typeface="Calibri" panose="020F0502020204030204" pitchFamily="34" charset="0"/>
                <a:cs typeface="Calibri" panose="020F0502020204030204" pitchFamily="34" charset="0"/>
              </a:rPr>
              <a:t>, met </a:t>
            </a:r>
            <a:r>
              <a:rPr lang="en-GB" sz="1800" dirty="0" err="1">
                <a:effectLst/>
                <a:latin typeface="Calibri" panose="020F0502020204030204" pitchFamily="34" charset="0"/>
                <a:cs typeface="Calibri" panose="020F0502020204030204" pitchFamily="34" charset="0"/>
              </a:rPr>
              <a:t>zijn</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oogen</a:t>
            </a:r>
            <a:r>
              <a:rPr lang="en-GB" sz="1800" dirty="0">
                <a:effectLst/>
                <a:latin typeface="Calibri" panose="020F0502020204030204" pitchFamily="34" charset="0"/>
                <a:cs typeface="Calibri" panose="020F0502020204030204" pitchFamily="34" charset="0"/>
              </a:rPr>
              <a:t> in de hare. “</a:t>
            </a:r>
            <a:br>
              <a:rPr lang="en-GB" sz="1800" dirty="0">
                <a:effectLst/>
                <a:latin typeface="Calibri" panose="020F0502020204030204" pitchFamily="34" charset="0"/>
                <a:cs typeface="Calibri" panose="020F0502020204030204" pitchFamily="34" charset="0"/>
              </a:rPr>
            </a:br>
            <a:r>
              <a:rPr lang="en-GB" sz="1800" dirty="0">
                <a:effectLst/>
                <a:latin typeface="Calibri" panose="020F0502020204030204" pitchFamily="34" charset="0"/>
                <a:cs typeface="Calibri" panose="020F0502020204030204" pitchFamily="34" charset="0"/>
              </a:rPr>
              <a:t/>
            </a:r>
            <a:br>
              <a:rPr lang="en-GB" sz="1800" dirty="0">
                <a:effectLst/>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Couperus, </a:t>
            </a:r>
            <a:r>
              <a:rPr lang="en-GB" sz="1800" i="1" dirty="0">
                <a:latin typeface="Calibri" panose="020F0502020204030204" pitchFamily="34" charset="0"/>
                <a:cs typeface="Calibri" panose="020F0502020204030204" pitchFamily="34" charset="0"/>
              </a:rPr>
              <a:t>E</a:t>
            </a:r>
            <a:r>
              <a:rPr lang="en-GB" sz="1800" i="1" dirty="0">
                <a:effectLst/>
                <a:latin typeface="Calibri" panose="020F0502020204030204" pitchFamily="34" charset="0"/>
                <a:cs typeface="Calibri" panose="020F0502020204030204" pitchFamily="34" charset="0"/>
              </a:rPr>
              <a:t>line Vere</a:t>
            </a:r>
            <a:endParaRPr lang="x-none" sz="1800" i="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xmlns="" id="{67AA0BD6-33B2-72DF-0D61-3E5BC09ED776}"/>
              </a:ext>
            </a:extLst>
          </p:cNvPr>
          <p:cNvSpPr>
            <a:spLocks noGrp="1"/>
          </p:cNvSpPr>
          <p:nvPr>
            <p:ph type="body" idx="1"/>
          </p:nvPr>
        </p:nvSpPr>
        <p:spPr>
          <a:xfrm>
            <a:off x="290945" y="884742"/>
            <a:ext cx="7232671" cy="5802891"/>
          </a:xfrm>
        </p:spPr>
        <p:txBody>
          <a:bodyPr/>
          <a:lstStyle/>
          <a:p>
            <a:r>
              <a:rPr lang="x-none" sz="2400" dirty="0"/>
              <a:t>Stemmingen, emoties, herinneringen</a:t>
            </a:r>
          </a:p>
          <a:p>
            <a:r>
              <a:rPr lang="x-none" sz="2400" dirty="0"/>
              <a:t>Intimiteit – zinnelijke aantrekkingskracht (rozen, jasmijn, viooltjes, mos)</a:t>
            </a:r>
          </a:p>
          <a:p>
            <a:r>
              <a:rPr lang="x-none" sz="2400" dirty="0"/>
              <a:t>Contrast gezond (fris) (dennen, hars, veldbloemen) – ziek (verrot)</a:t>
            </a:r>
          </a:p>
          <a:p>
            <a:r>
              <a:rPr lang="x-none" sz="2400" dirty="0"/>
              <a:t>Hogere, sprituele (wierook, honing)</a:t>
            </a:r>
          </a:p>
          <a:p>
            <a:r>
              <a:rPr lang="x-none" sz="2400" dirty="0"/>
              <a:t>Onnoembare</a:t>
            </a:r>
          </a:p>
          <a:p>
            <a:r>
              <a:rPr lang="en-GB" sz="2400" dirty="0"/>
              <a:t>V</a:t>
            </a:r>
            <a:r>
              <a:rPr lang="x-none" sz="2400" dirty="0"/>
              <a:t>erbiding tussen werelden</a:t>
            </a:r>
          </a:p>
          <a:p>
            <a:r>
              <a:rPr lang="x-none" sz="2400" dirty="0"/>
              <a:t>Exotisme, decadentie</a:t>
            </a:r>
          </a:p>
          <a:p>
            <a:r>
              <a:rPr lang="en-GB" sz="2400" dirty="0"/>
              <a:t>G</a:t>
            </a:r>
            <a:r>
              <a:rPr lang="x-none" sz="2400" dirty="0"/>
              <a:t>eursporen – vooraankondigingen (verveine in Eline Vere)</a:t>
            </a:r>
          </a:p>
          <a:p>
            <a:r>
              <a:rPr lang="en-GB" sz="2400" dirty="0"/>
              <a:t>V</a:t>
            </a:r>
            <a:r>
              <a:rPr lang="x-none" sz="2400" dirty="0"/>
              <a:t>oorbij symbolisme: tastbaar, invoelbaar, shockerend</a:t>
            </a:r>
          </a:p>
        </p:txBody>
      </p:sp>
      <p:sp>
        <p:nvSpPr>
          <p:cNvPr id="4" name="TextBox 3">
            <a:extLst>
              <a:ext uri="{FF2B5EF4-FFF2-40B4-BE49-F238E27FC236}">
                <a16:creationId xmlns:a16="http://schemas.microsoft.com/office/drawing/2014/main" xmlns="" id="{E39BAFD2-EF6C-67E6-139F-9FD72CE57713}"/>
              </a:ext>
            </a:extLst>
          </p:cNvPr>
          <p:cNvSpPr txBox="1"/>
          <p:nvPr/>
        </p:nvSpPr>
        <p:spPr>
          <a:xfrm>
            <a:off x="429490" y="170367"/>
            <a:ext cx="10044546" cy="523220"/>
          </a:xfrm>
          <a:prstGeom prst="rect">
            <a:avLst/>
          </a:prstGeom>
          <a:noFill/>
        </p:spPr>
        <p:txBody>
          <a:bodyPr wrap="square" rtlCol="0">
            <a:spAutoFit/>
          </a:bodyPr>
          <a:lstStyle/>
          <a:p>
            <a:r>
              <a:rPr lang="x-none" sz="2800" b="1" dirty="0">
                <a:latin typeface="Calibri" panose="020F0502020204030204" pitchFamily="34" charset="0"/>
                <a:cs typeface="Calibri" panose="020F0502020204030204" pitchFamily="34" charset="0"/>
              </a:rPr>
              <a:t>Welke functie heeft geur in literaire teksten?</a:t>
            </a:r>
          </a:p>
        </p:txBody>
      </p:sp>
    </p:spTree>
    <p:extLst>
      <p:ext uri="{BB962C8B-B14F-4D97-AF65-F5344CB8AC3E}">
        <p14:creationId xmlns:p14="http://schemas.microsoft.com/office/powerpoint/2010/main" val="586576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9"/>
          <p:cNvSpPr txBox="1"/>
          <p:nvPr/>
        </p:nvSpPr>
        <p:spPr>
          <a:xfrm>
            <a:off x="353356" y="5449550"/>
            <a:ext cx="445122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nl-NL" sz="1600" b="0" i="0" u="none" strike="noStrike" cap="none">
                <a:solidFill>
                  <a:srgbClr val="000000"/>
                </a:solidFill>
                <a:latin typeface="Calibri"/>
                <a:ea typeface="Calibri"/>
                <a:cs typeface="Calibri"/>
                <a:sym typeface="Calibri"/>
              </a:rPr>
              <a:t>Partners: 			7 (6 countries)</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Calibri"/>
              <a:buNone/>
            </a:pPr>
            <a:r>
              <a:rPr lang="nl-NL" sz="1600" b="0" i="0" u="none" strike="noStrike" cap="none">
                <a:solidFill>
                  <a:srgbClr val="000000"/>
                </a:solidFill>
                <a:latin typeface="Calibri"/>
                <a:ea typeface="Calibri"/>
                <a:cs typeface="Calibri"/>
                <a:sym typeface="Calibri"/>
              </a:rPr>
              <a:t>Period: 			</a:t>
            </a:r>
            <a:r>
              <a:rPr lang="nl-NL" sz="1600">
                <a:solidFill>
                  <a:schemeClr val="dk1"/>
                </a:solidFill>
                <a:latin typeface="Calibri"/>
                <a:ea typeface="Calibri"/>
                <a:cs typeface="Calibri"/>
                <a:sym typeface="Calibri"/>
              </a:rPr>
              <a:t>2021-2023</a:t>
            </a:r>
            <a:endParaRPr sz="1600" b="0" i="0" u="none" strike="noStrike" cap="none">
              <a:solidFill>
                <a:srgbClr val="000000"/>
              </a:solidFill>
              <a:latin typeface="Calibri"/>
              <a:ea typeface="Calibri"/>
              <a:cs typeface="Calibri"/>
              <a:sym typeface="Calibri"/>
            </a:endParaRPr>
          </a:p>
        </p:txBody>
      </p:sp>
      <p:sp>
        <p:nvSpPr>
          <p:cNvPr id="203" name="Google Shape;203;p9"/>
          <p:cNvSpPr/>
          <p:nvPr/>
        </p:nvSpPr>
        <p:spPr>
          <a:xfrm>
            <a:off x="155640" y="349240"/>
            <a:ext cx="11322996"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B78B9"/>
              </a:buClr>
              <a:buSzPts val="3200"/>
              <a:buFont typeface="Calibri"/>
              <a:buNone/>
            </a:pPr>
            <a:r>
              <a:rPr lang="nl-NL" sz="3200" b="1" u="none" strike="noStrike" cap="none">
                <a:solidFill>
                  <a:srgbClr val="9B78B9"/>
                </a:solidFill>
                <a:latin typeface="Calibri"/>
                <a:ea typeface="Calibri"/>
                <a:cs typeface="Calibri"/>
                <a:sym typeface="Calibri"/>
              </a:rPr>
              <a:t>ODEUROPA</a:t>
            </a:r>
            <a:endParaRPr sz="3200" b="1">
              <a:solidFill>
                <a:srgbClr val="9B78B9"/>
              </a:solidFill>
              <a:latin typeface="Calibri"/>
              <a:ea typeface="Calibri"/>
              <a:cs typeface="Calibri"/>
              <a:sym typeface="Calibri"/>
            </a:endParaRPr>
          </a:p>
          <a:p>
            <a:pPr marL="0" marR="0" lvl="0" indent="0" algn="ctr" rtl="0">
              <a:lnSpc>
                <a:spcPct val="100000"/>
              </a:lnSpc>
              <a:spcBef>
                <a:spcPts val="0"/>
              </a:spcBef>
              <a:spcAft>
                <a:spcPts val="0"/>
              </a:spcAft>
              <a:buClr>
                <a:srgbClr val="548135"/>
              </a:buClr>
              <a:buSzPts val="2400"/>
              <a:buFont typeface="Calibri"/>
              <a:buNone/>
            </a:pPr>
            <a:r>
              <a:rPr lang="nl-NL" sz="2400" b="1" u="none" strike="noStrike" cap="none">
                <a:solidFill>
                  <a:srgbClr val="548135"/>
                </a:solidFill>
                <a:latin typeface="Calibri"/>
                <a:ea typeface="Calibri"/>
                <a:cs typeface="Calibri"/>
                <a:sym typeface="Calibri"/>
              </a:rPr>
              <a:t>N</a:t>
            </a:r>
            <a:r>
              <a:rPr lang="nl-NL" sz="2400" u="none" strike="noStrike" cap="none">
                <a:solidFill>
                  <a:srgbClr val="548135"/>
                </a:solidFill>
                <a:latin typeface="Calibri"/>
                <a:ea typeface="Calibri"/>
                <a:cs typeface="Calibri"/>
                <a:sym typeface="Calibri"/>
              </a:rPr>
              <a:t>egotiating </a:t>
            </a:r>
            <a:r>
              <a:rPr lang="nl-NL" sz="2400" b="1" u="none" strike="noStrike" cap="none">
                <a:solidFill>
                  <a:srgbClr val="548135"/>
                </a:solidFill>
                <a:latin typeface="Calibri"/>
                <a:ea typeface="Calibri"/>
                <a:cs typeface="Calibri"/>
                <a:sym typeface="Calibri"/>
              </a:rPr>
              <a:t>O</a:t>
            </a:r>
            <a:r>
              <a:rPr lang="nl-NL" sz="2400" u="none" strike="noStrike" cap="none">
                <a:solidFill>
                  <a:srgbClr val="548135"/>
                </a:solidFill>
                <a:latin typeface="Calibri"/>
                <a:ea typeface="Calibri"/>
                <a:cs typeface="Calibri"/>
                <a:sym typeface="Calibri"/>
              </a:rPr>
              <a:t>lfactory and </a:t>
            </a:r>
            <a:r>
              <a:rPr lang="nl-NL" sz="2400" b="1" u="none" strike="noStrike" cap="none">
                <a:solidFill>
                  <a:srgbClr val="548135"/>
                </a:solidFill>
                <a:latin typeface="Calibri"/>
                <a:ea typeface="Calibri"/>
                <a:cs typeface="Calibri"/>
                <a:sym typeface="Calibri"/>
              </a:rPr>
              <a:t>S</a:t>
            </a:r>
            <a:r>
              <a:rPr lang="nl-NL" sz="2400" u="none" strike="noStrike" cap="none">
                <a:solidFill>
                  <a:srgbClr val="548135"/>
                </a:solidFill>
                <a:latin typeface="Calibri"/>
                <a:ea typeface="Calibri"/>
                <a:cs typeface="Calibri"/>
                <a:sym typeface="Calibri"/>
              </a:rPr>
              <a:t>ensory </a:t>
            </a:r>
            <a:r>
              <a:rPr lang="nl-NL" sz="2400" b="1" u="none" strike="noStrike" cap="none">
                <a:solidFill>
                  <a:srgbClr val="548135"/>
                </a:solidFill>
                <a:latin typeface="Calibri"/>
                <a:ea typeface="Calibri"/>
                <a:cs typeface="Calibri"/>
                <a:sym typeface="Calibri"/>
              </a:rPr>
              <a:t>E</a:t>
            </a:r>
            <a:r>
              <a:rPr lang="nl-NL" sz="2400" u="none" strike="noStrike" cap="none">
                <a:solidFill>
                  <a:srgbClr val="548135"/>
                </a:solidFill>
                <a:latin typeface="Calibri"/>
                <a:ea typeface="Calibri"/>
                <a:cs typeface="Calibri"/>
                <a:sym typeface="Calibri"/>
              </a:rPr>
              <a:t>xperiences in Cultural Heritage Practice and Research</a:t>
            </a:r>
            <a:endParaRPr sz="2400" u="none" strike="noStrike" cap="none">
              <a:solidFill>
                <a:srgbClr val="548135"/>
              </a:solidFill>
              <a:latin typeface="Calibri"/>
              <a:ea typeface="Calibri"/>
              <a:cs typeface="Calibri"/>
              <a:sym typeface="Calibri"/>
            </a:endParaRPr>
          </a:p>
        </p:txBody>
      </p:sp>
      <p:pic>
        <p:nvPicPr>
          <p:cNvPr id="204" name="Google Shape;204;p9"/>
          <p:cNvPicPr preferRelativeResize="0"/>
          <p:nvPr/>
        </p:nvPicPr>
        <p:blipFill rotWithShape="1">
          <a:blip r:embed="rId3">
            <a:alphaModFix/>
          </a:blip>
          <a:srcRect/>
          <a:stretch/>
        </p:blipFill>
        <p:spPr>
          <a:xfrm>
            <a:off x="125442" y="1962615"/>
            <a:ext cx="4751993" cy="3090014"/>
          </a:xfrm>
          <a:prstGeom prst="rect">
            <a:avLst/>
          </a:prstGeom>
          <a:noFill/>
          <a:ln>
            <a:noFill/>
          </a:ln>
        </p:spPr>
      </p:pic>
      <p:sp>
        <p:nvSpPr>
          <p:cNvPr id="205" name="Google Shape;205;p9"/>
          <p:cNvSpPr/>
          <p:nvPr/>
        </p:nvSpPr>
        <p:spPr>
          <a:xfrm>
            <a:off x="4995381" y="1556238"/>
            <a:ext cx="6959111" cy="280072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222222"/>
              </a:buClr>
              <a:buSzPts val="2400"/>
              <a:buFont typeface="Calibri"/>
              <a:buNone/>
            </a:pPr>
            <a:r>
              <a:rPr lang="nl-NL" sz="2400" b="0" i="0" u="none" strike="noStrike" cap="none">
                <a:solidFill>
                  <a:srgbClr val="222222"/>
                </a:solidFill>
                <a:latin typeface="Calibri"/>
                <a:ea typeface="Calibri"/>
                <a:cs typeface="Calibri"/>
                <a:sym typeface="Calibri"/>
              </a:rPr>
              <a:t>Objectives</a:t>
            </a:r>
            <a:r>
              <a:rPr lang="nl-NL" sz="2400" b="0" i="0" u="none" strike="noStrike" cap="none">
                <a:solidFill>
                  <a:srgbClr val="000000"/>
                </a:solidFill>
                <a:latin typeface="Calibri"/>
                <a:ea typeface="Calibri"/>
                <a:cs typeface="Calibri"/>
                <a:sym typeface="Calibri"/>
              </a:rPr>
              <a:t>:</a:t>
            </a:r>
            <a:endParaRPr sz="2400" b="0" i="0" u="none" strike="noStrike" cap="none">
              <a:solidFill>
                <a:srgbClr val="222222"/>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Noto Sans Symbols"/>
              <a:buChar char="❖"/>
            </a:pPr>
            <a:r>
              <a:rPr lang="nl-NL" sz="2000" b="0" i="0" u="none" strike="noStrike" cap="none">
                <a:solidFill>
                  <a:srgbClr val="222222"/>
                </a:solidFill>
                <a:latin typeface="Calibri"/>
                <a:ea typeface="Calibri"/>
                <a:cs typeface="Calibri"/>
                <a:sym typeface="Calibri"/>
              </a:rPr>
              <a:t>develop state-of-the-art </a:t>
            </a:r>
            <a:r>
              <a:rPr lang="nl-NL" sz="2000" b="1" i="0" u="none" strike="noStrike" cap="none">
                <a:solidFill>
                  <a:srgbClr val="222222"/>
                </a:solidFill>
                <a:latin typeface="Calibri"/>
                <a:ea typeface="Calibri"/>
                <a:cs typeface="Calibri"/>
                <a:sym typeface="Calibri"/>
              </a:rPr>
              <a:t>AI techniques </a:t>
            </a:r>
            <a:r>
              <a:rPr lang="nl-NL" sz="2000" i="0" u="none" strike="noStrike" cap="none">
                <a:solidFill>
                  <a:srgbClr val="222222"/>
                </a:solidFill>
                <a:latin typeface="Calibri"/>
                <a:ea typeface="Calibri"/>
                <a:cs typeface="Calibri"/>
                <a:sym typeface="Calibri"/>
              </a:rPr>
              <a:t>to </a:t>
            </a:r>
            <a:r>
              <a:rPr lang="nl-NL" sz="2000" b="1" i="0" u="none" strike="noStrike" cap="none">
                <a:solidFill>
                  <a:srgbClr val="222222"/>
                </a:solidFill>
                <a:latin typeface="Calibri"/>
                <a:ea typeface="Calibri"/>
                <a:cs typeface="Calibri"/>
                <a:sym typeface="Calibri"/>
              </a:rPr>
              <a:t>identify olfactory information in digital text and image collections</a:t>
            </a:r>
            <a:r>
              <a:rPr lang="nl-NL" sz="2000" b="0" i="0" u="none" strike="noStrike" cap="none">
                <a:solidFill>
                  <a:srgbClr val="222222"/>
                </a:solidFill>
                <a:latin typeface="Calibri"/>
                <a:ea typeface="Calibri"/>
                <a:cs typeface="Calibri"/>
                <a:sym typeface="Calibri"/>
              </a:rPr>
              <a:t>; to curate historical </a:t>
            </a:r>
            <a:r>
              <a:rPr lang="nl-NL" sz="2000" b="1" i="0" u="none" strike="noStrike" cap="none">
                <a:solidFill>
                  <a:srgbClr val="222222"/>
                </a:solidFill>
                <a:latin typeface="Calibri"/>
                <a:ea typeface="Calibri"/>
                <a:cs typeface="Calibri"/>
                <a:sym typeface="Calibri"/>
              </a:rPr>
              <a:t>olfactory narratives</a:t>
            </a:r>
            <a:endParaRPr sz="2000" b="1">
              <a:solidFill>
                <a:schemeClr val="dk1"/>
              </a:solidFill>
              <a:latin typeface="Calibri"/>
              <a:ea typeface="Calibri"/>
              <a:cs typeface="Calibri"/>
              <a:sym typeface="Calibri"/>
            </a:endParaRPr>
          </a:p>
          <a:p>
            <a:pPr marL="342900" marR="0" lvl="0" indent="-342900" algn="l" rtl="0">
              <a:spcBef>
                <a:spcPts val="0"/>
              </a:spcBef>
              <a:spcAft>
                <a:spcPts val="0"/>
              </a:spcAft>
              <a:buClr>
                <a:srgbClr val="222222"/>
              </a:buClr>
              <a:buSzPts val="2400"/>
              <a:buFont typeface="Noto Sans Symbols"/>
              <a:buChar char="❖"/>
            </a:pPr>
            <a:r>
              <a:rPr lang="nl-NL" sz="2000">
                <a:solidFill>
                  <a:srgbClr val="222222"/>
                </a:solidFill>
                <a:latin typeface="Calibri"/>
                <a:ea typeface="Calibri"/>
                <a:cs typeface="Calibri"/>
                <a:sym typeface="Calibri"/>
              </a:rPr>
              <a:t>recognize, safeguard, and promote </a:t>
            </a:r>
            <a:r>
              <a:rPr lang="nl-NL" sz="2000" b="1">
                <a:solidFill>
                  <a:srgbClr val="222222"/>
                </a:solidFill>
                <a:latin typeface="Calibri"/>
                <a:ea typeface="Calibri"/>
                <a:cs typeface="Calibri"/>
                <a:sym typeface="Calibri"/>
              </a:rPr>
              <a:t>olfactory heritage</a:t>
            </a:r>
            <a:endParaRPr sz="2000" b="1">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Noto Sans Symbols"/>
              <a:buChar char="❖"/>
            </a:pPr>
            <a:r>
              <a:rPr lang="nl-NL" sz="2000" b="0" i="0" u="none" strike="noStrike" cap="none">
                <a:solidFill>
                  <a:srgbClr val="222222"/>
                </a:solidFill>
                <a:latin typeface="Calibri"/>
                <a:ea typeface="Calibri"/>
                <a:cs typeface="Calibri"/>
                <a:sym typeface="Calibri"/>
              </a:rPr>
              <a:t>to show that critically engaging our sense of smell &amp; olfactory heritage </a:t>
            </a:r>
            <a:r>
              <a:rPr lang="nl-NL" sz="2000">
                <a:solidFill>
                  <a:srgbClr val="222222"/>
                </a:solidFill>
                <a:latin typeface="Calibri"/>
                <a:ea typeface="Calibri"/>
                <a:cs typeface="Calibri"/>
                <a:sym typeface="Calibri"/>
              </a:rPr>
              <a:t>is </a:t>
            </a:r>
            <a:r>
              <a:rPr lang="nl-NL" sz="2000" b="0" i="0" u="none" strike="noStrike" cap="none">
                <a:solidFill>
                  <a:srgbClr val="222222"/>
                </a:solidFill>
                <a:latin typeface="Calibri"/>
                <a:ea typeface="Calibri"/>
                <a:cs typeface="Calibri"/>
                <a:sym typeface="Calibri"/>
              </a:rPr>
              <a:t>viable means for </a:t>
            </a:r>
            <a:r>
              <a:rPr lang="nl-NL" sz="2000" b="1" i="0" u="none" strike="noStrike" cap="none">
                <a:solidFill>
                  <a:srgbClr val="222222"/>
                </a:solidFill>
                <a:latin typeface="Calibri"/>
                <a:ea typeface="Calibri"/>
                <a:cs typeface="Calibri"/>
                <a:sym typeface="Calibri"/>
              </a:rPr>
              <a:t>connecting and promoting Europe’s tangible and intangible cultural heritage</a:t>
            </a:r>
            <a:endParaRPr sz="2000" b="1">
              <a:solidFill>
                <a:schemeClr val="dk1"/>
              </a:solidFill>
              <a:latin typeface="Calibri"/>
              <a:ea typeface="Calibri"/>
              <a:cs typeface="Calibri"/>
              <a:sym typeface="Calibri"/>
            </a:endParaRPr>
          </a:p>
        </p:txBody>
      </p:sp>
      <p:pic>
        <p:nvPicPr>
          <p:cNvPr id="206" name="Google Shape;206;p9"/>
          <p:cNvPicPr preferRelativeResize="0"/>
          <p:nvPr/>
        </p:nvPicPr>
        <p:blipFill rotWithShape="1">
          <a:blip r:embed="rId4">
            <a:alphaModFix/>
          </a:blip>
          <a:srcRect/>
          <a:stretch/>
        </p:blipFill>
        <p:spPr>
          <a:xfrm rot="19">
            <a:off x="10733030" y="4475262"/>
            <a:ext cx="1458964" cy="1948587"/>
          </a:xfrm>
          <a:prstGeom prst="rect">
            <a:avLst/>
          </a:prstGeom>
          <a:noFill/>
          <a:ln>
            <a:noFill/>
          </a:ln>
        </p:spPr>
      </p:pic>
      <p:pic>
        <p:nvPicPr>
          <p:cNvPr id="207" name="Google Shape;207;p9"/>
          <p:cNvPicPr preferRelativeResize="0"/>
          <p:nvPr/>
        </p:nvPicPr>
        <p:blipFill rotWithShape="1">
          <a:blip r:embed="rId5">
            <a:alphaModFix/>
          </a:blip>
          <a:srcRect/>
          <a:stretch/>
        </p:blipFill>
        <p:spPr>
          <a:xfrm>
            <a:off x="8802691" y="4475257"/>
            <a:ext cx="1900135" cy="1948587"/>
          </a:xfrm>
          <a:prstGeom prst="rect">
            <a:avLst/>
          </a:prstGeom>
          <a:noFill/>
          <a:ln>
            <a:noFill/>
          </a:ln>
        </p:spPr>
      </p:pic>
      <p:pic>
        <p:nvPicPr>
          <p:cNvPr id="208" name="Google Shape;208;p9" descr="Odeuropa on Twitter: &quot;We've just been awarded a €2.8M grant to research  European olfactory heritage and sensory mining - we are proud to be a  @EU_h2020 project and the first European initiative"/>
          <p:cNvPicPr preferRelativeResize="0"/>
          <p:nvPr/>
        </p:nvPicPr>
        <p:blipFill rotWithShape="1">
          <a:blip r:embed="rId6">
            <a:alphaModFix/>
          </a:blip>
          <a:srcRect/>
          <a:stretch/>
        </p:blipFill>
        <p:spPr>
          <a:xfrm>
            <a:off x="6780729" y="4460529"/>
            <a:ext cx="2049001" cy="1899051"/>
          </a:xfrm>
          <a:prstGeom prst="rect">
            <a:avLst/>
          </a:prstGeom>
          <a:noFill/>
          <a:ln>
            <a:noFill/>
          </a:ln>
        </p:spPr>
      </p:pic>
      <p:pic>
        <p:nvPicPr>
          <p:cNvPr id="209" name="Google Shape;209;p9"/>
          <p:cNvPicPr preferRelativeResize="0"/>
          <p:nvPr/>
        </p:nvPicPr>
        <p:blipFill rotWithShape="1">
          <a:blip r:embed="rId7">
            <a:alphaModFix/>
          </a:blip>
          <a:srcRect/>
          <a:stretch/>
        </p:blipFill>
        <p:spPr>
          <a:xfrm>
            <a:off x="5411271" y="4483611"/>
            <a:ext cx="1369458" cy="194023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595084" y="185170"/>
            <a:ext cx="10464900" cy="8105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Font typeface="Calibri"/>
              <a:buNone/>
            </a:pPr>
            <a:r>
              <a:rPr lang="nl-NL" sz="2800" b="1" dirty="0">
                <a:solidFill>
                  <a:srgbClr val="7030A0"/>
                </a:solidFill>
              </a:rPr>
              <a:t>Image </a:t>
            </a:r>
            <a:r>
              <a:rPr lang="nl-NL" sz="2800" b="1" dirty="0" err="1">
                <a:solidFill>
                  <a:srgbClr val="7030A0"/>
                </a:solidFill>
              </a:rPr>
              <a:t>recognition</a:t>
            </a:r>
            <a:r>
              <a:rPr lang="nl-NL" sz="2800" dirty="0">
                <a:solidFill>
                  <a:srgbClr val="7030A0"/>
                </a:solidFill>
              </a:rPr>
              <a:t>: Geurstoffen, Objecten, Gebaren, Geurplaatsen</a:t>
            </a:r>
            <a:br>
              <a:rPr lang="nl-NL" sz="2800" dirty="0">
                <a:solidFill>
                  <a:srgbClr val="7030A0"/>
                </a:solidFill>
              </a:rPr>
            </a:br>
            <a:endParaRPr sz="2800" dirty="0"/>
          </a:p>
        </p:txBody>
      </p:sp>
      <p:pic>
        <p:nvPicPr>
          <p:cNvPr id="238" name="Google Shape;238;p11"/>
          <p:cNvPicPr preferRelativeResize="0"/>
          <p:nvPr/>
        </p:nvPicPr>
        <p:blipFill rotWithShape="1">
          <a:blip r:embed="rId3">
            <a:alphaModFix/>
          </a:blip>
          <a:srcRect/>
          <a:stretch/>
        </p:blipFill>
        <p:spPr>
          <a:xfrm>
            <a:off x="195200" y="1226922"/>
            <a:ext cx="752325" cy="773101"/>
          </a:xfrm>
          <a:prstGeom prst="rect">
            <a:avLst/>
          </a:prstGeom>
          <a:noFill/>
          <a:ln>
            <a:noFill/>
          </a:ln>
        </p:spPr>
      </p:pic>
      <p:pic>
        <p:nvPicPr>
          <p:cNvPr id="239" name="Google Shape;239;p11"/>
          <p:cNvPicPr preferRelativeResize="0"/>
          <p:nvPr/>
        </p:nvPicPr>
        <p:blipFill rotWithShape="1">
          <a:blip r:embed="rId4">
            <a:alphaModFix/>
          </a:blip>
          <a:srcRect/>
          <a:stretch/>
        </p:blipFill>
        <p:spPr>
          <a:xfrm>
            <a:off x="1031475" y="1289311"/>
            <a:ext cx="819250" cy="848125"/>
          </a:xfrm>
          <a:prstGeom prst="rect">
            <a:avLst/>
          </a:prstGeom>
          <a:noFill/>
          <a:ln>
            <a:noFill/>
          </a:ln>
        </p:spPr>
      </p:pic>
      <p:pic>
        <p:nvPicPr>
          <p:cNvPr id="240" name="Google Shape;240;p11"/>
          <p:cNvPicPr preferRelativeResize="0"/>
          <p:nvPr/>
        </p:nvPicPr>
        <p:blipFill rotWithShape="1">
          <a:blip r:embed="rId5">
            <a:alphaModFix/>
          </a:blip>
          <a:srcRect/>
          <a:stretch/>
        </p:blipFill>
        <p:spPr>
          <a:xfrm>
            <a:off x="1934665" y="1289299"/>
            <a:ext cx="1218210" cy="773100"/>
          </a:xfrm>
          <a:prstGeom prst="rect">
            <a:avLst/>
          </a:prstGeom>
          <a:noFill/>
          <a:ln>
            <a:noFill/>
          </a:ln>
        </p:spPr>
      </p:pic>
      <p:pic>
        <p:nvPicPr>
          <p:cNvPr id="241" name="Google Shape;241;p11"/>
          <p:cNvPicPr preferRelativeResize="0"/>
          <p:nvPr/>
        </p:nvPicPr>
        <p:blipFill rotWithShape="1">
          <a:blip r:embed="rId6">
            <a:alphaModFix/>
          </a:blip>
          <a:srcRect/>
          <a:stretch/>
        </p:blipFill>
        <p:spPr>
          <a:xfrm>
            <a:off x="118262" y="2237097"/>
            <a:ext cx="906201" cy="1025675"/>
          </a:xfrm>
          <a:prstGeom prst="rect">
            <a:avLst/>
          </a:prstGeom>
          <a:noFill/>
          <a:ln>
            <a:noFill/>
          </a:ln>
        </p:spPr>
      </p:pic>
      <p:pic>
        <p:nvPicPr>
          <p:cNvPr id="242" name="Google Shape;242;p11"/>
          <p:cNvPicPr preferRelativeResize="0"/>
          <p:nvPr/>
        </p:nvPicPr>
        <p:blipFill rotWithShape="1">
          <a:blip r:embed="rId7">
            <a:alphaModFix/>
          </a:blip>
          <a:srcRect/>
          <a:stretch/>
        </p:blipFill>
        <p:spPr>
          <a:xfrm>
            <a:off x="1098352" y="2251849"/>
            <a:ext cx="685497" cy="848125"/>
          </a:xfrm>
          <a:prstGeom prst="rect">
            <a:avLst/>
          </a:prstGeom>
          <a:noFill/>
          <a:ln>
            <a:noFill/>
          </a:ln>
        </p:spPr>
      </p:pic>
      <p:pic>
        <p:nvPicPr>
          <p:cNvPr id="243" name="Google Shape;243;p11"/>
          <p:cNvPicPr preferRelativeResize="0"/>
          <p:nvPr/>
        </p:nvPicPr>
        <p:blipFill rotWithShape="1">
          <a:blip r:embed="rId8">
            <a:alphaModFix/>
          </a:blip>
          <a:srcRect/>
          <a:stretch/>
        </p:blipFill>
        <p:spPr>
          <a:xfrm>
            <a:off x="118250" y="3378249"/>
            <a:ext cx="1013450" cy="1457500"/>
          </a:xfrm>
          <a:prstGeom prst="rect">
            <a:avLst/>
          </a:prstGeom>
          <a:noFill/>
          <a:ln>
            <a:noFill/>
          </a:ln>
        </p:spPr>
      </p:pic>
      <p:pic>
        <p:nvPicPr>
          <p:cNvPr id="244" name="Google Shape;244;p11"/>
          <p:cNvPicPr preferRelativeResize="0"/>
          <p:nvPr/>
        </p:nvPicPr>
        <p:blipFill rotWithShape="1">
          <a:blip r:embed="rId9">
            <a:alphaModFix/>
          </a:blip>
          <a:srcRect/>
          <a:stretch/>
        </p:blipFill>
        <p:spPr>
          <a:xfrm>
            <a:off x="2452725" y="2176834"/>
            <a:ext cx="1013450" cy="995614"/>
          </a:xfrm>
          <a:prstGeom prst="rect">
            <a:avLst/>
          </a:prstGeom>
          <a:noFill/>
          <a:ln>
            <a:noFill/>
          </a:ln>
        </p:spPr>
      </p:pic>
      <p:pic>
        <p:nvPicPr>
          <p:cNvPr id="245" name="Google Shape;245;p11"/>
          <p:cNvPicPr preferRelativeResize="0"/>
          <p:nvPr/>
        </p:nvPicPr>
        <p:blipFill rotWithShape="1">
          <a:blip r:embed="rId10">
            <a:alphaModFix/>
          </a:blip>
          <a:srcRect/>
          <a:stretch/>
        </p:blipFill>
        <p:spPr>
          <a:xfrm>
            <a:off x="2095975" y="3378250"/>
            <a:ext cx="1370200" cy="1204925"/>
          </a:xfrm>
          <a:prstGeom prst="rect">
            <a:avLst/>
          </a:prstGeom>
          <a:noFill/>
          <a:ln>
            <a:noFill/>
          </a:ln>
        </p:spPr>
      </p:pic>
      <p:pic>
        <p:nvPicPr>
          <p:cNvPr id="246" name="Google Shape;246;p11"/>
          <p:cNvPicPr preferRelativeResize="0"/>
          <p:nvPr/>
        </p:nvPicPr>
        <p:blipFill rotWithShape="1">
          <a:blip r:embed="rId11">
            <a:alphaModFix/>
          </a:blip>
          <a:srcRect/>
          <a:stretch/>
        </p:blipFill>
        <p:spPr>
          <a:xfrm>
            <a:off x="3547376" y="2093249"/>
            <a:ext cx="598913" cy="731982"/>
          </a:xfrm>
          <a:prstGeom prst="rect">
            <a:avLst/>
          </a:prstGeom>
          <a:noFill/>
          <a:ln>
            <a:noFill/>
          </a:ln>
        </p:spPr>
      </p:pic>
      <p:pic>
        <p:nvPicPr>
          <p:cNvPr id="247" name="Google Shape;247;p11"/>
          <p:cNvPicPr preferRelativeResize="0"/>
          <p:nvPr/>
        </p:nvPicPr>
        <p:blipFill rotWithShape="1">
          <a:blip r:embed="rId12">
            <a:alphaModFix/>
          </a:blip>
          <a:srcRect/>
          <a:stretch/>
        </p:blipFill>
        <p:spPr>
          <a:xfrm>
            <a:off x="118241" y="4951224"/>
            <a:ext cx="641509" cy="1025675"/>
          </a:xfrm>
          <a:prstGeom prst="rect">
            <a:avLst/>
          </a:prstGeom>
          <a:noFill/>
          <a:ln>
            <a:noFill/>
          </a:ln>
        </p:spPr>
      </p:pic>
      <p:pic>
        <p:nvPicPr>
          <p:cNvPr id="248" name="Google Shape;248;p11"/>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2535375" y="963473"/>
            <a:ext cx="1013450" cy="1300012"/>
          </a:xfrm>
          <a:prstGeom prst="rect">
            <a:avLst/>
          </a:prstGeom>
          <a:noFill/>
          <a:ln>
            <a:noFill/>
          </a:ln>
        </p:spPr>
      </p:pic>
      <p:pic>
        <p:nvPicPr>
          <p:cNvPr id="249" name="Google Shape;249;p11"/>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2653279" y="2863900"/>
            <a:ext cx="1279046" cy="1300026"/>
          </a:xfrm>
          <a:prstGeom prst="rect">
            <a:avLst/>
          </a:prstGeom>
          <a:noFill/>
          <a:ln>
            <a:noFill/>
          </a:ln>
        </p:spPr>
      </p:pic>
      <p:pic>
        <p:nvPicPr>
          <p:cNvPr id="250" name="Google Shape;250;p11"/>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4736998" y="928844"/>
            <a:ext cx="1370200" cy="984530"/>
          </a:xfrm>
          <a:prstGeom prst="rect">
            <a:avLst/>
          </a:prstGeom>
          <a:noFill/>
          <a:ln>
            <a:noFill/>
          </a:ln>
        </p:spPr>
      </p:pic>
      <p:pic>
        <p:nvPicPr>
          <p:cNvPr id="251" name="Google Shape;251;p11"/>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4978648" y="2722672"/>
            <a:ext cx="1661202" cy="984525"/>
          </a:xfrm>
          <a:prstGeom prst="rect">
            <a:avLst/>
          </a:prstGeom>
          <a:noFill/>
          <a:ln>
            <a:noFill/>
          </a:ln>
        </p:spPr>
      </p:pic>
      <p:pic>
        <p:nvPicPr>
          <p:cNvPr id="252" name="Google Shape;252;p11"/>
          <p:cNvPicPr preferRelativeResize="0"/>
          <p:nvPr/>
        </p:nvPicPr>
        <p:blipFill rotWithShape="1">
          <a:blip r:embed="rId17">
            <a:alphaModFix/>
          </a:blip>
          <a:srcRect/>
          <a:stretch/>
        </p:blipFill>
        <p:spPr>
          <a:xfrm>
            <a:off x="881931" y="5262126"/>
            <a:ext cx="1013450" cy="699848"/>
          </a:xfrm>
          <a:prstGeom prst="rect">
            <a:avLst/>
          </a:prstGeom>
          <a:noFill/>
          <a:ln>
            <a:noFill/>
          </a:ln>
        </p:spPr>
      </p:pic>
      <p:pic>
        <p:nvPicPr>
          <p:cNvPr id="253" name="Google Shape;253;p11"/>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2095975" y="4689398"/>
            <a:ext cx="1175942" cy="1735029"/>
          </a:xfrm>
          <a:prstGeom prst="rect">
            <a:avLst/>
          </a:prstGeom>
          <a:noFill/>
          <a:ln>
            <a:noFill/>
          </a:ln>
        </p:spPr>
      </p:pic>
      <p:pic>
        <p:nvPicPr>
          <p:cNvPr id="254" name="Google Shape;254;p11"/>
          <p:cNvPicPr preferRelativeResize="0"/>
          <p:nvPr/>
        </p:nvPicPr>
        <p:blipFill rotWithShape="1">
          <a:blip r:embed="rId19">
            <a:alphaModFix/>
          </a:blip>
          <a:srcRect/>
          <a:stretch/>
        </p:blipFill>
        <p:spPr>
          <a:xfrm>
            <a:off x="16899143" y="4580725"/>
            <a:ext cx="1027858" cy="1204926"/>
          </a:xfrm>
          <a:prstGeom prst="rect">
            <a:avLst/>
          </a:prstGeom>
          <a:noFill/>
          <a:ln>
            <a:noFill/>
          </a:ln>
        </p:spPr>
      </p:pic>
      <p:pic>
        <p:nvPicPr>
          <p:cNvPr id="255" name="Google Shape;255;p11"/>
          <p:cNvPicPr preferRelativeResize="0"/>
          <p:nvPr/>
        </p:nvPicPr>
        <p:blipFill rotWithShape="1">
          <a:blip r:embed="rId20">
            <a:alphaModFix/>
          </a:blip>
          <a:srcRect/>
          <a:stretch/>
        </p:blipFill>
        <p:spPr>
          <a:xfrm>
            <a:off x="1288480" y="4420825"/>
            <a:ext cx="606907" cy="684150"/>
          </a:xfrm>
          <a:prstGeom prst="rect">
            <a:avLst/>
          </a:prstGeom>
          <a:noFill/>
          <a:ln>
            <a:noFill/>
          </a:ln>
        </p:spPr>
      </p:pic>
      <p:pic>
        <p:nvPicPr>
          <p:cNvPr id="256" name="Google Shape;256;p11"/>
          <p:cNvPicPr preferRelativeResize="0"/>
          <p:nvPr/>
        </p:nvPicPr>
        <p:blipFill rotWithShape="1">
          <a:blip r:embed="rId21">
            <a:alphaModFix/>
          </a:blip>
          <a:srcRect/>
          <a:stretch/>
        </p:blipFill>
        <p:spPr>
          <a:xfrm>
            <a:off x="18564089" y="1088350"/>
            <a:ext cx="641500" cy="773126"/>
          </a:xfrm>
          <a:prstGeom prst="rect">
            <a:avLst/>
          </a:prstGeom>
          <a:noFill/>
          <a:ln>
            <a:noFill/>
          </a:ln>
        </p:spPr>
      </p:pic>
      <p:pic>
        <p:nvPicPr>
          <p:cNvPr id="257" name="Google Shape;257;p11"/>
          <p:cNvPicPr preferRelativeResize="0"/>
          <p:nvPr/>
        </p:nvPicPr>
        <p:blipFill rotWithShape="1">
          <a:blip r:embed="rId22">
            <a:alphaModFix/>
          </a:blip>
          <a:srcRect/>
          <a:stretch/>
        </p:blipFill>
        <p:spPr>
          <a:xfrm>
            <a:off x="18385208" y="2554825"/>
            <a:ext cx="523007" cy="699851"/>
          </a:xfrm>
          <a:prstGeom prst="rect">
            <a:avLst/>
          </a:prstGeom>
          <a:noFill/>
          <a:ln>
            <a:noFill/>
          </a:ln>
        </p:spPr>
      </p:pic>
      <p:pic>
        <p:nvPicPr>
          <p:cNvPr id="258" name="Google Shape;258;p11"/>
          <p:cNvPicPr preferRelativeResize="0"/>
          <p:nvPr/>
        </p:nvPicPr>
        <p:blipFill rotWithShape="1">
          <a:blip r:embed="rId23">
            <a:alphaModFix/>
          </a:blip>
          <a:srcRect/>
          <a:stretch/>
        </p:blipFill>
        <p:spPr>
          <a:xfrm>
            <a:off x="1857725" y="2176825"/>
            <a:ext cx="523025" cy="776206"/>
          </a:xfrm>
          <a:prstGeom prst="rect">
            <a:avLst/>
          </a:prstGeom>
          <a:noFill/>
          <a:ln>
            <a:noFill/>
          </a:ln>
        </p:spPr>
      </p:pic>
      <p:pic>
        <p:nvPicPr>
          <p:cNvPr id="259" name="Google Shape;259;p11"/>
          <p:cNvPicPr preferRelativeResize="0"/>
          <p:nvPr/>
        </p:nvPicPr>
        <p:blipFill rotWithShape="1">
          <a:blip r:embed="rId24">
            <a:alphaModFix/>
          </a:blip>
          <a:srcRect/>
          <a:stretch/>
        </p:blipFill>
        <p:spPr>
          <a:xfrm>
            <a:off x="3236823" y="972786"/>
            <a:ext cx="1013450" cy="1089614"/>
          </a:xfrm>
          <a:prstGeom prst="rect">
            <a:avLst/>
          </a:prstGeom>
          <a:noFill/>
          <a:ln>
            <a:noFill/>
          </a:ln>
        </p:spPr>
      </p:pic>
      <p:pic>
        <p:nvPicPr>
          <p:cNvPr id="260" name="Google Shape;260;p11"/>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1249165" y="3378250"/>
            <a:ext cx="685500" cy="885437"/>
          </a:xfrm>
          <a:prstGeom prst="rect">
            <a:avLst/>
          </a:prstGeom>
          <a:noFill/>
          <a:ln>
            <a:noFill/>
          </a:ln>
        </p:spPr>
      </p:pic>
      <p:pic>
        <p:nvPicPr>
          <p:cNvPr id="261" name="Google Shape;261;p11"/>
          <p:cNvPicPr preferRelativeResize="0"/>
          <p:nvPr/>
        </p:nvPicPr>
        <p:blipFill rotWithShape="1">
          <a:blip r:embed="rId26">
            <a:alphaModFix/>
          </a:blip>
          <a:srcRect/>
          <a:stretch/>
        </p:blipFill>
        <p:spPr>
          <a:xfrm>
            <a:off x="14813639" y="5248177"/>
            <a:ext cx="523024" cy="537473"/>
          </a:xfrm>
          <a:prstGeom prst="rect">
            <a:avLst/>
          </a:prstGeom>
          <a:noFill/>
          <a:ln>
            <a:noFill/>
          </a:ln>
        </p:spPr>
      </p:pic>
      <p:pic>
        <p:nvPicPr>
          <p:cNvPr id="262" name="Google Shape;262;p11"/>
          <p:cNvPicPr preferRelativeResize="0"/>
          <p:nvPr/>
        </p:nvPicPr>
        <p:blipFill rotWithShape="1">
          <a:blip r:embed="rId27">
            <a:alphaModFix/>
          </a:blip>
          <a:srcRect/>
          <a:stretch/>
        </p:blipFill>
        <p:spPr>
          <a:xfrm>
            <a:off x="16362825" y="441203"/>
            <a:ext cx="877251" cy="848100"/>
          </a:xfrm>
          <a:prstGeom prst="rect">
            <a:avLst/>
          </a:prstGeom>
          <a:noFill/>
          <a:ln>
            <a:noFill/>
          </a:ln>
        </p:spPr>
      </p:pic>
      <p:pic>
        <p:nvPicPr>
          <p:cNvPr id="263" name="Google Shape;263;p11"/>
          <p:cNvPicPr preferRelativeResize="0"/>
          <p:nvPr/>
        </p:nvPicPr>
        <p:blipFill rotWithShape="1">
          <a:blip r:embed="rId28">
            <a:alphaModFix/>
          </a:blip>
          <a:srcRect/>
          <a:stretch/>
        </p:blipFill>
        <p:spPr>
          <a:xfrm>
            <a:off x="15585725" y="4972501"/>
            <a:ext cx="1032950" cy="848760"/>
          </a:xfrm>
          <a:prstGeom prst="rect">
            <a:avLst/>
          </a:prstGeom>
          <a:noFill/>
          <a:ln>
            <a:noFill/>
          </a:ln>
        </p:spPr>
      </p:pic>
      <p:pic>
        <p:nvPicPr>
          <p:cNvPr id="264" name="Google Shape;264;p11"/>
          <p:cNvPicPr preferRelativeResize="0"/>
          <p:nvPr/>
        </p:nvPicPr>
        <p:blipFill rotWithShape="1">
          <a:blip r:embed="rId29">
            <a:alphaModFix/>
          </a:blip>
          <a:srcRect/>
          <a:stretch/>
        </p:blipFill>
        <p:spPr>
          <a:xfrm>
            <a:off x="14106950" y="4067444"/>
            <a:ext cx="877251" cy="820500"/>
          </a:xfrm>
          <a:prstGeom prst="rect">
            <a:avLst/>
          </a:prstGeom>
          <a:noFill/>
          <a:ln>
            <a:noFill/>
          </a:ln>
        </p:spPr>
      </p:pic>
      <p:pic>
        <p:nvPicPr>
          <p:cNvPr id="265" name="Google Shape;265;p11"/>
          <p:cNvPicPr preferRelativeResize="0"/>
          <p:nvPr/>
        </p:nvPicPr>
        <p:blipFill rotWithShape="1">
          <a:blip r:embed="rId30" cstate="screen">
            <a:alphaModFix/>
            <a:extLst>
              <a:ext uri="{28A0092B-C50C-407E-A947-70E740481C1C}">
                <a14:useLocalDpi xmlns:a14="http://schemas.microsoft.com/office/drawing/2010/main"/>
              </a:ext>
            </a:extLst>
          </a:blip>
          <a:srcRect/>
          <a:stretch/>
        </p:blipFill>
        <p:spPr>
          <a:xfrm>
            <a:off x="8136050" y="4848512"/>
            <a:ext cx="898400" cy="1453050"/>
          </a:xfrm>
          <a:prstGeom prst="rect">
            <a:avLst/>
          </a:prstGeom>
          <a:noFill/>
          <a:ln>
            <a:noFill/>
          </a:ln>
        </p:spPr>
      </p:pic>
      <p:pic>
        <p:nvPicPr>
          <p:cNvPr id="266" name="Google Shape;266;p11"/>
          <p:cNvPicPr preferRelativeResize="0"/>
          <p:nvPr/>
        </p:nvPicPr>
        <p:blipFill rotWithShape="1">
          <a:blip r:embed="rId31" cstate="screen">
            <a:alphaModFix/>
            <a:extLst>
              <a:ext uri="{28A0092B-C50C-407E-A947-70E740481C1C}">
                <a14:useLocalDpi xmlns:a14="http://schemas.microsoft.com/office/drawing/2010/main"/>
              </a:ext>
            </a:extLst>
          </a:blip>
          <a:srcRect/>
          <a:stretch/>
        </p:blipFill>
        <p:spPr>
          <a:xfrm>
            <a:off x="9541350" y="891662"/>
            <a:ext cx="1530400" cy="1166525"/>
          </a:xfrm>
          <a:prstGeom prst="rect">
            <a:avLst/>
          </a:prstGeom>
          <a:noFill/>
          <a:ln>
            <a:noFill/>
          </a:ln>
        </p:spPr>
      </p:pic>
      <p:pic>
        <p:nvPicPr>
          <p:cNvPr id="267" name="Google Shape;267;p11"/>
          <p:cNvPicPr preferRelativeResize="0"/>
          <p:nvPr/>
        </p:nvPicPr>
        <p:blipFill rotWithShape="1">
          <a:blip r:embed="rId32">
            <a:alphaModFix/>
          </a:blip>
          <a:srcRect/>
          <a:stretch/>
        </p:blipFill>
        <p:spPr>
          <a:xfrm>
            <a:off x="8140100" y="3455922"/>
            <a:ext cx="1807875" cy="1302175"/>
          </a:xfrm>
          <a:prstGeom prst="rect">
            <a:avLst/>
          </a:prstGeom>
          <a:noFill/>
          <a:ln>
            <a:noFill/>
          </a:ln>
        </p:spPr>
      </p:pic>
      <p:pic>
        <p:nvPicPr>
          <p:cNvPr id="268" name="Google Shape;268;p11"/>
          <p:cNvPicPr preferRelativeResize="0"/>
          <p:nvPr/>
        </p:nvPicPr>
        <p:blipFill rotWithShape="1">
          <a:blip r:embed="rId33" cstate="screen">
            <a:alphaModFix/>
            <a:extLst>
              <a:ext uri="{28A0092B-C50C-407E-A947-70E740481C1C}">
                <a14:useLocalDpi xmlns:a14="http://schemas.microsoft.com/office/drawing/2010/main"/>
              </a:ext>
            </a:extLst>
          </a:blip>
          <a:srcRect/>
          <a:stretch/>
        </p:blipFill>
        <p:spPr>
          <a:xfrm>
            <a:off x="11396460" y="5104972"/>
            <a:ext cx="679428" cy="1166526"/>
          </a:xfrm>
          <a:prstGeom prst="rect">
            <a:avLst/>
          </a:prstGeom>
          <a:noFill/>
          <a:ln>
            <a:noFill/>
          </a:ln>
        </p:spPr>
      </p:pic>
      <p:pic>
        <p:nvPicPr>
          <p:cNvPr id="269" name="Google Shape;269;p11"/>
          <p:cNvPicPr preferRelativeResize="0"/>
          <p:nvPr/>
        </p:nvPicPr>
        <p:blipFill rotWithShape="1">
          <a:blip r:embed="rId34">
            <a:alphaModFix/>
          </a:blip>
          <a:srcRect/>
          <a:stretch/>
        </p:blipFill>
        <p:spPr>
          <a:xfrm>
            <a:off x="11110333" y="1111500"/>
            <a:ext cx="958191" cy="3931350"/>
          </a:xfrm>
          <a:prstGeom prst="rect">
            <a:avLst/>
          </a:prstGeom>
          <a:noFill/>
          <a:ln>
            <a:noFill/>
          </a:ln>
        </p:spPr>
      </p:pic>
      <p:pic>
        <p:nvPicPr>
          <p:cNvPr id="270" name="Google Shape;270;p11"/>
          <p:cNvPicPr preferRelativeResize="0"/>
          <p:nvPr/>
        </p:nvPicPr>
        <p:blipFill rotWithShape="1">
          <a:blip r:embed="rId35">
            <a:alphaModFix/>
          </a:blip>
          <a:srcRect/>
          <a:stretch/>
        </p:blipFill>
        <p:spPr>
          <a:xfrm>
            <a:off x="8093163" y="1265262"/>
            <a:ext cx="1396412" cy="2100274"/>
          </a:xfrm>
          <a:prstGeom prst="rect">
            <a:avLst/>
          </a:prstGeom>
          <a:noFill/>
          <a:ln>
            <a:noFill/>
          </a:ln>
        </p:spPr>
      </p:pic>
      <p:pic>
        <p:nvPicPr>
          <p:cNvPr id="271" name="Google Shape;271;p11"/>
          <p:cNvPicPr preferRelativeResize="0"/>
          <p:nvPr/>
        </p:nvPicPr>
        <p:blipFill rotWithShape="1">
          <a:blip r:embed="rId36" cstate="screen">
            <a:alphaModFix/>
            <a:extLst>
              <a:ext uri="{28A0092B-C50C-407E-A947-70E740481C1C}">
                <a14:useLocalDpi xmlns:a14="http://schemas.microsoft.com/office/drawing/2010/main"/>
              </a:ext>
            </a:extLst>
          </a:blip>
          <a:srcRect/>
          <a:stretch/>
        </p:blipFill>
        <p:spPr>
          <a:xfrm>
            <a:off x="9571100" y="2119927"/>
            <a:ext cx="1470899" cy="1260025"/>
          </a:xfrm>
          <a:prstGeom prst="rect">
            <a:avLst/>
          </a:prstGeom>
          <a:noFill/>
          <a:ln>
            <a:noFill/>
          </a:ln>
        </p:spPr>
      </p:pic>
      <p:pic>
        <p:nvPicPr>
          <p:cNvPr id="272" name="Google Shape;272;p11"/>
          <p:cNvPicPr preferRelativeResize="0"/>
          <p:nvPr/>
        </p:nvPicPr>
        <p:blipFill rotWithShape="1">
          <a:blip r:embed="rId37" cstate="screen">
            <a:alphaModFix/>
            <a:extLst>
              <a:ext uri="{28A0092B-C50C-407E-A947-70E740481C1C}">
                <a14:useLocalDpi xmlns:a14="http://schemas.microsoft.com/office/drawing/2010/main"/>
              </a:ext>
            </a:extLst>
          </a:blip>
          <a:srcRect/>
          <a:stretch/>
        </p:blipFill>
        <p:spPr>
          <a:xfrm>
            <a:off x="10050062" y="3541029"/>
            <a:ext cx="958200" cy="1831081"/>
          </a:xfrm>
          <a:prstGeom prst="rect">
            <a:avLst/>
          </a:prstGeom>
          <a:noFill/>
          <a:ln>
            <a:noFill/>
          </a:ln>
        </p:spPr>
      </p:pic>
      <p:pic>
        <p:nvPicPr>
          <p:cNvPr id="273" name="Google Shape;273;p11"/>
          <p:cNvPicPr preferRelativeResize="0"/>
          <p:nvPr/>
        </p:nvPicPr>
        <p:blipFill rotWithShape="1">
          <a:blip r:embed="rId38" cstate="screen">
            <a:alphaModFix/>
            <a:extLst>
              <a:ext uri="{28A0092B-C50C-407E-A947-70E740481C1C}">
                <a14:useLocalDpi xmlns:a14="http://schemas.microsoft.com/office/drawing/2010/main"/>
              </a:ext>
            </a:extLst>
          </a:blip>
          <a:srcRect/>
          <a:stretch/>
        </p:blipFill>
        <p:spPr>
          <a:xfrm>
            <a:off x="16129021" y="4593351"/>
            <a:ext cx="817091" cy="1831076"/>
          </a:xfrm>
          <a:prstGeom prst="rect">
            <a:avLst/>
          </a:prstGeom>
          <a:noFill/>
          <a:ln>
            <a:noFill/>
          </a:ln>
        </p:spPr>
      </p:pic>
      <p:pic>
        <p:nvPicPr>
          <p:cNvPr id="274" name="Google Shape;274;p11"/>
          <p:cNvPicPr preferRelativeResize="0"/>
          <p:nvPr/>
        </p:nvPicPr>
        <p:blipFill rotWithShape="1">
          <a:blip r:embed="rId39" cstate="screen">
            <a:alphaModFix/>
            <a:extLst>
              <a:ext uri="{28A0092B-C50C-407E-A947-70E740481C1C}">
                <a14:useLocalDpi xmlns:a14="http://schemas.microsoft.com/office/drawing/2010/main"/>
              </a:ext>
            </a:extLst>
          </a:blip>
          <a:srcRect/>
          <a:stretch/>
        </p:blipFill>
        <p:spPr>
          <a:xfrm>
            <a:off x="15658762" y="1714726"/>
            <a:ext cx="1530400" cy="1201310"/>
          </a:xfrm>
          <a:prstGeom prst="rect">
            <a:avLst/>
          </a:prstGeom>
          <a:noFill/>
          <a:ln>
            <a:noFill/>
          </a:ln>
        </p:spPr>
      </p:pic>
      <p:pic>
        <p:nvPicPr>
          <p:cNvPr id="275" name="Google Shape;275;p11"/>
          <p:cNvPicPr preferRelativeResize="0"/>
          <p:nvPr/>
        </p:nvPicPr>
        <p:blipFill rotWithShape="1">
          <a:blip r:embed="rId40" cstate="screen">
            <a:alphaModFix/>
            <a:extLst>
              <a:ext uri="{28A0092B-C50C-407E-A947-70E740481C1C}">
                <a14:useLocalDpi xmlns:a14="http://schemas.microsoft.com/office/drawing/2010/main"/>
              </a:ext>
            </a:extLst>
          </a:blip>
          <a:srcRect/>
          <a:stretch/>
        </p:blipFill>
        <p:spPr>
          <a:xfrm>
            <a:off x="9312463" y="5438675"/>
            <a:ext cx="1952425" cy="832850"/>
          </a:xfrm>
          <a:prstGeom prst="rect">
            <a:avLst/>
          </a:prstGeom>
          <a:noFill/>
          <a:ln>
            <a:noFill/>
          </a:ln>
        </p:spPr>
      </p:pic>
      <p:pic>
        <p:nvPicPr>
          <p:cNvPr id="276" name="Google Shape;276;p11"/>
          <p:cNvPicPr preferRelativeResize="0"/>
          <p:nvPr/>
        </p:nvPicPr>
        <p:blipFill rotWithShape="1">
          <a:blip r:embed="rId41" cstate="screen">
            <a:alphaModFix/>
            <a:extLst>
              <a:ext uri="{28A0092B-C50C-407E-A947-70E740481C1C}">
                <a14:useLocalDpi xmlns:a14="http://schemas.microsoft.com/office/drawing/2010/main"/>
              </a:ext>
            </a:extLst>
          </a:blip>
          <a:srcRect/>
          <a:stretch/>
        </p:blipFill>
        <p:spPr>
          <a:xfrm>
            <a:off x="17711679" y="3807400"/>
            <a:ext cx="698516" cy="832850"/>
          </a:xfrm>
          <a:prstGeom prst="rect">
            <a:avLst/>
          </a:prstGeom>
          <a:noFill/>
          <a:ln>
            <a:noFill/>
          </a:ln>
        </p:spPr>
      </p:pic>
      <p:pic>
        <p:nvPicPr>
          <p:cNvPr id="277" name="Google Shape;277;p11"/>
          <p:cNvPicPr preferRelativeResize="0"/>
          <p:nvPr/>
        </p:nvPicPr>
        <p:blipFill rotWithShape="1">
          <a:blip r:embed="rId42">
            <a:alphaModFix/>
          </a:blip>
          <a:srcRect/>
          <a:stretch/>
        </p:blipFill>
        <p:spPr>
          <a:xfrm>
            <a:off x="4440882" y="972786"/>
            <a:ext cx="3126666" cy="1647194"/>
          </a:xfrm>
          <a:prstGeom prst="rect">
            <a:avLst/>
          </a:prstGeom>
          <a:noFill/>
          <a:ln>
            <a:noFill/>
          </a:ln>
        </p:spPr>
      </p:pic>
      <p:pic>
        <p:nvPicPr>
          <p:cNvPr id="278" name="Google Shape;278;p11"/>
          <p:cNvPicPr preferRelativeResize="0"/>
          <p:nvPr/>
        </p:nvPicPr>
        <p:blipFill rotWithShape="1">
          <a:blip r:embed="rId43">
            <a:alphaModFix/>
          </a:blip>
          <a:srcRect/>
          <a:stretch/>
        </p:blipFill>
        <p:spPr>
          <a:xfrm>
            <a:off x="3496900" y="3045920"/>
            <a:ext cx="1539081" cy="1643426"/>
          </a:xfrm>
          <a:prstGeom prst="rect">
            <a:avLst/>
          </a:prstGeom>
          <a:noFill/>
          <a:ln>
            <a:noFill/>
          </a:ln>
        </p:spPr>
      </p:pic>
      <p:pic>
        <p:nvPicPr>
          <p:cNvPr id="279" name="Google Shape;279;p11"/>
          <p:cNvPicPr preferRelativeResize="0"/>
          <p:nvPr/>
        </p:nvPicPr>
        <p:blipFill rotWithShape="1">
          <a:blip r:embed="rId44">
            <a:alphaModFix/>
          </a:blip>
          <a:srcRect/>
          <a:stretch/>
        </p:blipFill>
        <p:spPr>
          <a:xfrm>
            <a:off x="5567772" y="4797689"/>
            <a:ext cx="2501900" cy="1422400"/>
          </a:xfrm>
          <a:prstGeom prst="rect">
            <a:avLst/>
          </a:prstGeom>
          <a:noFill/>
          <a:ln>
            <a:noFill/>
          </a:ln>
        </p:spPr>
      </p:pic>
      <p:pic>
        <p:nvPicPr>
          <p:cNvPr id="280" name="Google Shape;280;p11"/>
          <p:cNvPicPr preferRelativeResize="0"/>
          <p:nvPr/>
        </p:nvPicPr>
        <p:blipFill rotWithShape="1">
          <a:blip r:embed="rId45">
            <a:alphaModFix/>
          </a:blip>
          <a:srcRect/>
          <a:stretch/>
        </p:blipFill>
        <p:spPr>
          <a:xfrm>
            <a:off x="6621566" y="2913513"/>
            <a:ext cx="1433461" cy="1643426"/>
          </a:xfrm>
          <a:prstGeom prst="rect">
            <a:avLst/>
          </a:prstGeom>
          <a:noFill/>
          <a:ln>
            <a:noFill/>
          </a:ln>
        </p:spPr>
      </p:pic>
      <p:pic>
        <p:nvPicPr>
          <p:cNvPr id="281" name="Google Shape;281;p11"/>
          <p:cNvPicPr preferRelativeResize="0"/>
          <p:nvPr/>
        </p:nvPicPr>
        <p:blipFill rotWithShape="1">
          <a:blip r:embed="rId46">
            <a:alphaModFix/>
          </a:blip>
          <a:srcRect/>
          <a:stretch/>
        </p:blipFill>
        <p:spPr>
          <a:xfrm>
            <a:off x="3648807" y="4848512"/>
            <a:ext cx="1827918" cy="1599662"/>
          </a:xfrm>
          <a:prstGeom prst="rect">
            <a:avLst/>
          </a:prstGeom>
          <a:noFill/>
          <a:ln>
            <a:noFill/>
          </a:ln>
        </p:spPr>
      </p:pic>
      <p:pic>
        <p:nvPicPr>
          <p:cNvPr id="282" name="Google Shape;282;p11"/>
          <p:cNvPicPr preferRelativeResize="0"/>
          <p:nvPr/>
        </p:nvPicPr>
        <p:blipFill rotWithShape="1">
          <a:blip r:embed="rId47">
            <a:alphaModFix/>
          </a:blip>
          <a:srcRect/>
          <a:stretch/>
        </p:blipFill>
        <p:spPr>
          <a:xfrm>
            <a:off x="5096779" y="2722672"/>
            <a:ext cx="1476895" cy="12387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32071"/>
            <a:ext cx="7884489" cy="5593857"/>
          </a:xfrm>
          <a:prstGeom prst="rect">
            <a:avLst/>
          </a:prstGeom>
          <a:noFill/>
          <a:ln>
            <a:noFill/>
          </a:ln>
        </p:spPr>
      </p:pic>
      <p:sp>
        <p:nvSpPr>
          <p:cNvPr id="288" name="Google Shape;288;p12"/>
          <p:cNvSpPr txBox="1"/>
          <p:nvPr/>
        </p:nvSpPr>
        <p:spPr>
          <a:xfrm>
            <a:off x="830765" y="157451"/>
            <a:ext cx="97011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2400" b="1" i="0" u="none" strike="noStrike" dirty="0">
                <a:solidFill>
                  <a:srgbClr val="7030A0"/>
                </a:solidFill>
                <a:latin typeface="Calibri"/>
                <a:ea typeface="Calibri"/>
                <a:cs typeface="Calibri"/>
                <a:sym typeface="Calibri"/>
              </a:rPr>
              <a:t>Meertalige geur-informatie extractie (7 talen, 1600-1920)</a:t>
            </a:r>
            <a:endParaRPr sz="2400" b="1" dirty="0">
              <a:solidFill>
                <a:schemeClr val="dk1"/>
              </a:solidFill>
              <a:latin typeface="Calibri"/>
              <a:ea typeface="Calibri"/>
              <a:cs typeface="Calibri"/>
              <a:sym typeface="Calibri"/>
            </a:endParaRPr>
          </a:p>
        </p:txBody>
      </p:sp>
      <p:graphicFrame>
        <p:nvGraphicFramePr>
          <p:cNvPr id="289" name="Google Shape;289;p12"/>
          <p:cNvGraphicFramePr/>
          <p:nvPr/>
        </p:nvGraphicFramePr>
        <p:xfrm>
          <a:off x="8709370" y="1450520"/>
          <a:ext cx="3244750" cy="3678915"/>
        </p:xfrm>
        <a:graphic>
          <a:graphicData uri="http://schemas.openxmlformats.org/drawingml/2006/table">
            <a:tbl>
              <a:tblPr>
                <a:noFill/>
                <a:tableStyleId>{2416825E-C471-4224-A7E6-7E42AB0FDB0A}</a:tableStyleId>
              </a:tblPr>
              <a:tblGrid>
                <a:gridCol w="3244750">
                  <a:extLst>
                    <a:ext uri="{9D8B030D-6E8A-4147-A177-3AD203B41FA5}">
                      <a16:colId xmlns:a16="http://schemas.microsoft.com/office/drawing/2014/main" xmlns="" val="20000"/>
                    </a:ext>
                  </a:extLst>
                </a:gridCol>
              </a:tblGrid>
              <a:tr h="451400">
                <a:tc>
                  <a:txBody>
                    <a:bodyPr/>
                    <a:lstStyle/>
                    <a:p>
                      <a:pPr marL="0" marR="0" lvl="0" indent="0" algn="l" rtl="0">
                        <a:spcBef>
                          <a:spcPts val="0"/>
                        </a:spcBef>
                        <a:spcAft>
                          <a:spcPts val="0"/>
                        </a:spcAft>
                        <a:buClr>
                          <a:schemeClr val="dk1"/>
                        </a:buClr>
                        <a:buSzPts val="1800"/>
                        <a:buFont typeface="Calibri"/>
                        <a:buNone/>
                      </a:pPr>
                      <a:r>
                        <a:rPr lang="nl-NL" sz="1800" b="1" u="none" strike="noStrike" cap="none"/>
                        <a:t>Frame elements</a:t>
                      </a:r>
                      <a:endParaRPr sz="1800" b="1" u="none" strike="noStrike" cap="none"/>
                    </a:p>
                  </a:txBody>
                  <a:tcPr marL="91425" marR="91425" marT="91425" marB="91425"/>
                </a:tc>
                <a:extLst>
                  <a:ext uri="{0D108BD9-81ED-4DB2-BD59-A6C34878D82A}">
                    <a16:rowId xmlns:a16="http://schemas.microsoft.com/office/drawing/2014/main" xmlns="" val="10000"/>
                  </a:ext>
                </a:extLst>
              </a:tr>
              <a:tr h="451400">
                <a:tc>
                  <a:txBody>
                    <a:bodyPr/>
                    <a:lstStyle/>
                    <a:p>
                      <a:pPr marL="0" marR="0" lvl="0" indent="0" algn="l" rtl="0">
                        <a:spcBef>
                          <a:spcPts val="0"/>
                        </a:spcBef>
                        <a:spcAft>
                          <a:spcPts val="0"/>
                        </a:spcAft>
                        <a:buClr>
                          <a:schemeClr val="dk1"/>
                        </a:buClr>
                        <a:buSzPts val="1800"/>
                        <a:buFont typeface="Calibri"/>
                        <a:buNone/>
                      </a:pPr>
                      <a:r>
                        <a:rPr lang="nl-NL" sz="1800" u="none" strike="noStrike" cap="none"/>
                        <a:t>Smell Emission</a:t>
                      </a:r>
                      <a:endParaRPr sz="1800" u="none" strike="noStrike" cap="none"/>
                    </a:p>
                  </a:txBody>
                  <a:tcPr marL="91425" marR="91425" marT="91425" marB="91425"/>
                </a:tc>
                <a:extLst>
                  <a:ext uri="{0D108BD9-81ED-4DB2-BD59-A6C34878D82A}">
                    <a16:rowId xmlns:a16="http://schemas.microsoft.com/office/drawing/2014/main" xmlns="" val="10001"/>
                  </a:ext>
                </a:extLst>
              </a:tr>
              <a:tr h="451400">
                <a:tc>
                  <a:txBody>
                    <a:bodyPr/>
                    <a:lstStyle/>
                    <a:p>
                      <a:pPr marL="0" marR="0" lvl="0" indent="0" algn="l" rtl="0">
                        <a:spcBef>
                          <a:spcPts val="0"/>
                        </a:spcBef>
                        <a:spcAft>
                          <a:spcPts val="0"/>
                        </a:spcAft>
                        <a:buClr>
                          <a:schemeClr val="dk1"/>
                        </a:buClr>
                        <a:buSzPts val="1800"/>
                        <a:buFont typeface="Calibri"/>
                        <a:buNone/>
                      </a:pPr>
                      <a:r>
                        <a:rPr lang="nl-NL" sz="1800" u="none" strike="noStrike" cap="none"/>
                        <a:t>Olfactory objects </a:t>
                      </a:r>
                      <a:endParaRPr sz="1800" u="none" strike="noStrike" cap="none"/>
                    </a:p>
                  </a:txBody>
                  <a:tcPr marL="91425" marR="91425" marT="91425" marB="91425"/>
                </a:tc>
                <a:extLst>
                  <a:ext uri="{0D108BD9-81ED-4DB2-BD59-A6C34878D82A}">
                    <a16:rowId xmlns:a16="http://schemas.microsoft.com/office/drawing/2014/main" xmlns="" val="10002"/>
                  </a:ext>
                </a:extLst>
              </a:tr>
              <a:tr h="478725">
                <a:tc>
                  <a:txBody>
                    <a:bodyPr/>
                    <a:lstStyle/>
                    <a:p>
                      <a:pPr marL="0" marR="0" lvl="0" indent="0" algn="l" rtl="0">
                        <a:lnSpc>
                          <a:spcPct val="100000"/>
                        </a:lnSpc>
                        <a:spcBef>
                          <a:spcPts val="0"/>
                        </a:spcBef>
                        <a:spcAft>
                          <a:spcPts val="0"/>
                        </a:spcAft>
                        <a:buClr>
                          <a:schemeClr val="dk1"/>
                        </a:buClr>
                        <a:buSzPts val="1800"/>
                        <a:buFont typeface="Calibri"/>
                        <a:buNone/>
                      </a:pPr>
                      <a:r>
                        <a:rPr lang="nl-NL" sz="1800" u="none" strike="noStrike" cap="none"/>
                        <a:t>Scent Attributes (qualities)</a:t>
                      </a:r>
                      <a:endParaRPr/>
                    </a:p>
                  </a:txBody>
                  <a:tcPr marL="91425" marR="91425" marT="91425" marB="91425"/>
                </a:tc>
                <a:extLst>
                  <a:ext uri="{0D108BD9-81ED-4DB2-BD59-A6C34878D82A}">
                    <a16:rowId xmlns:a16="http://schemas.microsoft.com/office/drawing/2014/main" xmlns="" val="10003"/>
                  </a:ext>
                </a:extLst>
              </a:tr>
              <a:tr h="446050">
                <a:tc>
                  <a:txBody>
                    <a:bodyPr/>
                    <a:lstStyle/>
                    <a:p>
                      <a:pPr marL="0" marR="0" lvl="0" indent="0" algn="l" rtl="0">
                        <a:spcBef>
                          <a:spcPts val="0"/>
                        </a:spcBef>
                        <a:spcAft>
                          <a:spcPts val="0"/>
                        </a:spcAft>
                        <a:buClr>
                          <a:schemeClr val="dk1"/>
                        </a:buClr>
                        <a:buSzPts val="1800"/>
                        <a:buFont typeface="Calibri"/>
                        <a:buNone/>
                      </a:pPr>
                      <a:r>
                        <a:rPr lang="nl-NL" sz="1800" u="none" strike="noStrike" cap="none"/>
                        <a:t>Place</a:t>
                      </a:r>
                      <a:endParaRPr sz="1800" u="none" strike="noStrike" cap="none"/>
                    </a:p>
                  </a:txBody>
                  <a:tcPr marL="91425" marR="91425" marT="91425" marB="91425"/>
                </a:tc>
                <a:extLst>
                  <a:ext uri="{0D108BD9-81ED-4DB2-BD59-A6C34878D82A}">
                    <a16:rowId xmlns:a16="http://schemas.microsoft.com/office/drawing/2014/main" xmlns="" val="10004"/>
                  </a:ext>
                </a:extLst>
              </a:tr>
              <a:tr h="451400">
                <a:tc>
                  <a:txBody>
                    <a:bodyPr/>
                    <a:lstStyle/>
                    <a:p>
                      <a:pPr marL="0" marR="0" lvl="0" indent="0" algn="l" rtl="0">
                        <a:spcBef>
                          <a:spcPts val="0"/>
                        </a:spcBef>
                        <a:spcAft>
                          <a:spcPts val="0"/>
                        </a:spcAft>
                        <a:buClr>
                          <a:schemeClr val="dk1"/>
                        </a:buClr>
                        <a:buSzPts val="1800"/>
                        <a:buFont typeface="Calibri"/>
                        <a:buNone/>
                      </a:pPr>
                      <a:r>
                        <a:rPr lang="nl-NL" sz="1800" u="none" strike="noStrike" cap="none"/>
                        <a:t>Time </a:t>
                      </a:r>
                      <a:endParaRPr sz="1800" u="none" strike="noStrike" cap="none"/>
                    </a:p>
                  </a:txBody>
                  <a:tcPr marL="91425" marR="91425" marT="91425" marB="91425"/>
                </a:tc>
                <a:extLst>
                  <a:ext uri="{0D108BD9-81ED-4DB2-BD59-A6C34878D82A}">
                    <a16:rowId xmlns:a16="http://schemas.microsoft.com/office/drawing/2014/main" xmlns="" val="10005"/>
                  </a:ext>
                </a:extLst>
              </a:tr>
              <a:tr h="448050">
                <a:tc>
                  <a:txBody>
                    <a:bodyPr/>
                    <a:lstStyle/>
                    <a:p>
                      <a:pPr marL="0" marR="0" lvl="0" indent="0" algn="l" rtl="0">
                        <a:lnSpc>
                          <a:spcPct val="100000"/>
                        </a:lnSpc>
                        <a:spcBef>
                          <a:spcPts val="0"/>
                        </a:spcBef>
                        <a:spcAft>
                          <a:spcPts val="0"/>
                        </a:spcAft>
                        <a:buClr>
                          <a:schemeClr val="dk1"/>
                        </a:buClr>
                        <a:buSzPts val="1800"/>
                        <a:buFont typeface="Calibri"/>
                        <a:buNone/>
                      </a:pPr>
                      <a:r>
                        <a:rPr lang="nl-NL" sz="1800" u="none" strike="noStrike" cap="none"/>
                        <a:t>Person / Actor</a:t>
                      </a:r>
                      <a:endParaRPr/>
                    </a:p>
                  </a:txBody>
                  <a:tcPr marL="91425" marR="91425" marT="91425" marB="91425"/>
                </a:tc>
                <a:extLst>
                  <a:ext uri="{0D108BD9-81ED-4DB2-BD59-A6C34878D82A}">
                    <a16:rowId xmlns:a16="http://schemas.microsoft.com/office/drawing/2014/main" xmlns="" val="10006"/>
                  </a:ext>
                </a:extLst>
              </a:tr>
              <a:tr h="451400">
                <a:tc>
                  <a:txBody>
                    <a:bodyPr/>
                    <a:lstStyle/>
                    <a:p>
                      <a:pPr marL="0" marR="0" lvl="0" indent="0" algn="l" rtl="0">
                        <a:spcBef>
                          <a:spcPts val="0"/>
                        </a:spcBef>
                        <a:spcAft>
                          <a:spcPts val="0"/>
                        </a:spcAft>
                        <a:buClr>
                          <a:schemeClr val="dk1"/>
                        </a:buClr>
                        <a:buSzPts val="1800"/>
                        <a:buFont typeface="Calibri"/>
                        <a:buNone/>
                      </a:pPr>
                      <a:r>
                        <a:rPr lang="nl-NL" sz="1800" u="none" strike="noStrike" cap="none"/>
                        <a:t>Emotion</a:t>
                      </a:r>
                      <a:endParaRPr sz="1800" u="none" strike="noStrike" cap="none"/>
                    </a:p>
                  </a:txBody>
                  <a:tcPr marL="91425" marR="91425" marT="91425" marB="91425"/>
                </a:tc>
                <a:extLst>
                  <a:ext uri="{0D108BD9-81ED-4DB2-BD59-A6C34878D82A}">
                    <a16:rowId xmlns:a16="http://schemas.microsoft.com/office/drawing/2014/main" xmlns="" val="10007"/>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3"/>
          <p:cNvSpPr txBox="1">
            <a:spLocks noGrp="1"/>
          </p:cNvSpPr>
          <p:nvPr>
            <p:ph type="sldNum" idx="12"/>
          </p:nvPr>
        </p:nvSpPr>
        <p:spPr>
          <a:xfrm>
            <a:off x="11597951" y="6463806"/>
            <a:ext cx="430400" cy="430780"/>
          </a:xfrm>
          <a:prstGeom prst="rect">
            <a:avLst/>
          </a:prstGeom>
          <a:noFill/>
          <a:ln>
            <a:noFill/>
          </a:ln>
        </p:spPr>
        <p:txBody>
          <a:bodyPr spcFirstLastPara="1" wrap="square" lIns="121850" tIns="121850" rIns="121850" bIns="121850" anchor="ctr" anchorCtr="0">
            <a:spAutoFit/>
          </a:bodyPr>
          <a:lstStyle/>
          <a:p>
            <a:pPr marL="0" marR="0" lvl="0" indent="0" algn="r" rtl="0">
              <a:lnSpc>
                <a:spcPct val="100000"/>
              </a:lnSpc>
              <a:spcBef>
                <a:spcPts val="0"/>
              </a:spcBef>
              <a:spcAft>
                <a:spcPts val="0"/>
              </a:spcAft>
              <a:buClr>
                <a:srgbClr val="585858"/>
              </a:buClr>
              <a:buSzPts val="900"/>
              <a:buFont typeface="Open Sans"/>
              <a:buNone/>
            </a:pPr>
            <a:fld id="{00000000-1234-1234-1234-123412341234}" type="slidenum">
              <a:rPr lang="nl-NL"/>
              <a:t>24</a:t>
            </a:fld>
            <a:endParaRPr/>
          </a:p>
        </p:txBody>
      </p:sp>
      <p:pic>
        <p:nvPicPr>
          <p:cNvPr id="295" name="Google Shape;295;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649" y="144966"/>
            <a:ext cx="9504281" cy="6318840"/>
          </a:xfrm>
          <a:prstGeom prst="rect">
            <a:avLst/>
          </a:prstGeom>
          <a:noFill/>
          <a:ln>
            <a:noFill/>
          </a:ln>
        </p:spPr>
      </p:pic>
      <p:sp>
        <p:nvSpPr>
          <p:cNvPr id="2" name="Google Shape;132;p2">
            <a:extLst>
              <a:ext uri="{FF2B5EF4-FFF2-40B4-BE49-F238E27FC236}">
                <a16:creationId xmlns:a16="http://schemas.microsoft.com/office/drawing/2014/main" xmlns="" id="{466A0EA3-9C38-78F7-9B39-27FDF36905AA}"/>
              </a:ext>
            </a:extLst>
          </p:cNvPr>
          <p:cNvSpPr txBox="1"/>
          <p:nvPr/>
        </p:nvSpPr>
        <p:spPr>
          <a:xfrm>
            <a:off x="163649" y="71049"/>
            <a:ext cx="621579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3600" b="1" i="0" u="none" strike="noStrike" cap="none" dirty="0">
                <a:solidFill>
                  <a:srgbClr val="7030A0"/>
                </a:solidFill>
                <a:latin typeface="Arial"/>
                <a:ea typeface="Arial"/>
                <a:cs typeface="Arial"/>
                <a:sym typeface="Arial"/>
              </a:rPr>
              <a:t>Ontologie van </a:t>
            </a:r>
            <a:r>
              <a:rPr lang="nl-NL" sz="3600" b="1" i="1" u="none" strike="noStrike" cap="none" dirty="0" err="1">
                <a:solidFill>
                  <a:srgbClr val="7030A0"/>
                </a:solidFill>
                <a:latin typeface="Arial"/>
                <a:ea typeface="Arial"/>
                <a:cs typeface="Arial"/>
                <a:sym typeface="Arial"/>
              </a:rPr>
              <a:t>smell</a:t>
            </a:r>
            <a:r>
              <a:rPr lang="nl-NL" sz="3600" b="1" i="0" u="none" strike="noStrike" cap="none" dirty="0">
                <a:solidFill>
                  <a:srgbClr val="7030A0"/>
                </a:solidFill>
                <a:latin typeface="Arial"/>
                <a:ea typeface="Arial"/>
                <a:cs typeface="Arial"/>
                <a:sym typeface="Arial"/>
              </a:rPr>
              <a:t> </a:t>
            </a:r>
            <a:r>
              <a:rPr lang="nl-NL" sz="3600" b="1" i="1" u="none" strike="noStrike" cap="none" dirty="0">
                <a:solidFill>
                  <a:srgbClr val="7030A0"/>
                </a:solidFill>
                <a:latin typeface="Arial"/>
                <a:ea typeface="Arial"/>
                <a:cs typeface="Arial"/>
                <a:sym typeface="Arial"/>
              </a:rPr>
              <a:t>event</a:t>
            </a:r>
            <a:endParaRPr lang="nl-NL" sz="3600" b="1" i="0" u="none" strike="noStrike" cap="none" dirty="0">
              <a:solidFill>
                <a:srgbClr val="7030A0"/>
              </a:solidFill>
              <a:latin typeface="Arial"/>
              <a:ea typeface="Arial"/>
              <a:cs typeface="Arial"/>
              <a:sym typeface="Arial"/>
            </a:endParaRPr>
          </a:p>
        </p:txBody>
      </p:sp>
      <p:sp>
        <p:nvSpPr>
          <p:cNvPr id="4" name="TextBox 3">
            <a:extLst>
              <a:ext uri="{FF2B5EF4-FFF2-40B4-BE49-F238E27FC236}">
                <a16:creationId xmlns:a16="http://schemas.microsoft.com/office/drawing/2014/main" xmlns="" id="{5606A097-26C2-C3EB-1BBC-52AAA3E2004A}"/>
              </a:ext>
            </a:extLst>
          </p:cNvPr>
          <p:cNvSpPr txBox="1"/>
          <p:nvPr/>
        </p:nvSpPr>
        <p:spPr>
          <a:xfrm rot="20266209">
            <a:off x="6111577" y="4450170"/>
            <a:ext cx="6317180" cy="1323439"/>
          </a:xfrm>
          <a:prstGeom prst="rect">
            <a:avLst/>
          </a:prstGeom>
          <a:noFill/>
        </p:spPr>
        <p:txBody>
          <a:bodyPr wrap="square">
            <a:spAutoFit/>
          </a:bodyPr>
          <a:lstStyle/>
          <a:p>
            <a:r>
              <a:rPr lang="en-GB" sz="1600" dirty="0">
                <a:latin typeface="Calibri" panose="020F0502020204030204" pitchFamily="34" charset="0"/>
                <a:cs typeface="Calibri" panose="020F0502020204030204" pitchFamily="34" charset="0"/>
              </a:rPr>
              <a:t>Pasquale, Lisena, Daniel Schwabe, Marieke van </a:t>
            </a:r>
            <a:r>
              <a:rPr lang="en-GB" sz="1600" dirty="0" err="1">
                <a:latin typeface="Calibri" panose="020F0502020204030204" pitchFamily="34" charset="0"/>
                <a:cs typeface="Calibri" panose="020F0502020204030204" pitchFamily="34" charset="0"/>
              </a:rPr>
              <a:t>Erp</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Raphaël</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Troncy</a:t>
            </a:r>
            <a:r>
              <a:rPr lang="en-GB" sz="1600" dirty="0">
                <a:latin typeface="Calibri" panose="020F0502020204030204" pitchFamily="34" charset="0"/>
                <a:cs typeface="Calibri" panose="020F0502020204030204" pitchFamily="34" charset="0"/>
              </a:rPr>
              <a:t>, William Tullett4, Inger Leemans3, Lizzie Marx5, and Sofia Colette </a:t>
            </a:r>
            <a:r>
              <a:rPr lang="en-GB" sz="1600" dirty="0" err="1">
                <a:latin typeface="Calibri" panose="020F0502020204030204" pitchFamily="34" charset="0"/>
                <a:cs typeface="Calibri" panose="020F0502020204030204" pitchFamily="34" charset="0"/>
              </a:rPr>
              <a:t>Ehrich</a:t>
            </a:r>
            <a:r>
              <a:rPr lang="en-GB" sz="1600" dirty="0">
                <a:latin typeface="Calibri" panose="020F0502020204030204" pitchFamily="34" charset="0"/>
                <a:cs typeface="Calibri" panose="020F0502020204030204" pitchFamily="34" charset="0"/>
              </a:rPr>
              <a:t>, “Capturing the Semantics of Smell: The </a:t>
            </a:r>
            <a:r>
              <a:rPr lang="en-GB" sz="1600" dirty="0" err="1">
                <a:latin typeface="Calibri" panose="020F0502020204030204" pitchFamily="34" charset="0"/>
                <a:cs typeface="Calibri" panose="020F0502020204030204" pitchFamily="34" charset="0"/>
              </a:rPr>
              <a:t>Odeuropa</a:t>
            </a:r>
            <a:r>
              <a:rPr lang="en-GB" sz="1600" dirty="0">
                <a:latin typeface="Calibri" panose="020F0502020204030204" pitchFamily="34" charset="0"/>
                <a:cs typeface="Calibri" panose="020F0502020204030204" pitchFamily="34" charset="0"/>
              </a:rPr>
              <a:t> Data Model for Olfactory Heritage Information.” </a:t>
            </a:r>
            <a:r>
              <a:rPr lang="en-GB" sz="1600" b="1" dirty="0">
                <a:latin typeface="Calibri" panose="020F0502020204030204" pitchFamily="34" charset="0"/>
                <a:cs typeface="Calibri" panose="020F0502020204030204" pitchFamily="34" charset="0"/>
                <a:sym typeface="Wingdings" pitchFamily="2" charset="2"/>
              </a:rPr>
              <a:t> </a:t>
            </a:r>
            <a:r>
              <a:rPr lang="en-GB" sz="1600" b="1" dirty="0">
                <a:latin typeface="Calibri" panose="020F0502020204030204" pitchFamily="34" charset="0"/>
                <a:cs typeface="Calibri" panose="020F0502020204030204" pitchFamily="34" charset="0"/>
              </a:rPr>
              <a:t>Winner Best Resources Paper Award </a:t>
            </a:r>
            <a:r>
              <a:rPr lang="en-GB" sz="1600" i="1" dirty="0">
                <a:latin typeface="Calibri" panose="020F0502020204030204" pitchFamily="34" charset="0"/>
                <a:cs typeface="Calibri" panose="020F0502020204030204" pitchFamily="34" charset="0"/>
              </a:rPr>
              <a:t>European Semantic Web Conference</a:t>
            </a:r>
            <a:r>
              <a:rPr lang="en-GB" sz="1600" dirty="0">
                <a:latin typeface="Calibri" panose="020F0502020204030204" pitchFamily="34" charset="0"/>
                <a:cs typeface="Calibri" panose="020F0502020204030204" pitchFamily="34" charset="0"/>
              </a:rPr>
              <a:t>, 2022.</a:t>
            </a:r>
            <a:r>
              <a:rPr lang="en-GB" sz="1600" b="1" dirty="0">
                <a:latin typeface="Calibri" panose="020F0502020204030204" pitchFamily="34" charset="0"/>
                <a:cs typeface="Calibri" panose="020F0502020204030204" pitchFamily="34" charset="0"/>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4"/>
          <p:cNvSpPr txBox="1">
            <a:spLocks noGrp="1"/>
          </p:cNvSpPr>
          <p:nvPr>
            <p:ph type="title"/>
          </p:nvPr>
        </p:nvSpPr>
        <p:spPr>
          <a:xfrm>
            <a:off x="499333" y="316367"/>
            <a:ext cx="10646400" cy="763500"/>
          </a:xfrm>
          <a:prstGeom prst="rect">
            <a:avLst/>
          </a:prstGeom>
          <a:noFill/>
          <a:ln>
            <a:noFill/>
          </a:ln>
        </p:spPr>
        <p:txBody>
          <a:bodyPr spcFirstLastPara="1" wrap="square" lIns="121875" tIns="121875" rIns="121875" bIns="121875" anchor="t" anchorCtr="0">
            <a:normAutofit/>
          </a:bodyPr>
          <a:lstStyle/>
          <a:p>
            <a:pPr marL="0" lvl="0" indent="0" algn="l" rtl="0">
              <a:lnSpc>
                <a:spcPct val="100000"/>
              </a:lnSpc>
              <a:spcBef>
                <a:spcPts val="0"/>
              </a:spcBef>
              <a:spcAft>
                <a:spcPts val="0"/>
              </a:spcAft>
              <a:buSzPts val="1800"/>
              <a:buFont typeface="Raleway Light"/>
              <a:buNone/>
            </a:pPr>
            <a:r>
              <a:rPr lang="en-GB" sz="3200" dirty="0" err="1">
                <a:latin typeface="Calibri" panose="020F0502020204030204" pitchFamily="34" charset="0"/>
                <a:cs typeface="Calibri" panose="020F0502020204030204" pitchFamily="34" charset="0"/>
              </a:rPr>
              <a:t>Volg</a:t>
            </a:r>
            <a:r>
              <a:rPr lang="en-GB" sz="3200" dirty="0">
                <a:latin typeface="Calibri" panose="020F0502020204030204" pitchFamily="34" charset="0"/>
                <a:cs typeface="Calibri" panose="020F0502020204030204" pitchFamily="34" charset="0"/>
              </a:rPr>
              <a:t> je </a:t>
            </a:r>
            <a:r>
              <a:rPr lang="en-GB" sz="3200" dirty="0" err="1">
                <a:latin typeface="Calibri" panose="020F0502020204030204" pitchFamily="34" charset="0"/>
                <a:cs typeface="Calibri" panose="020F0502020204030204" pitchFamily="34" charset="0"/>
              </a:rPr>
              <a:t>neus</a:t>
            </a:r>
            <a:r>
              <a:rPr lang="en-GB" sz="3200" dirty="0">
                <a:latin typeface="Calibri" panose="020F0502020204030204" pitchFamily="34" charset="0"/>
                <a:cs typeface="Calibri" panose="020F0502020204030204" pitchFamily="34" charset="0"/>
              </a:rPr>
              <a:t>: </a:t>
            </a:r>
            <a:r>
              <a:rPr lang="en-GB" sz="3200" dirty="0" err="1">
                <a:latin typeface="Calibri" panose="020F0502020204030204" pitchFamily="34" charset="0"/>
                <a:cs typeface="Calibri" panose="020F0502020204030204" pitchFamily="34" charset="0"/>
              </a:rPr>
              <a:t>nieuwe</a:t>
            </a:r>
            <a:r>
              <a:rPr lang="en-GB" sz="3200" dirty="0">
                <a:latin typeface="Calibri" panose="020F0502020204030204" pitchFamily="34" charset="0"/>
                <a:cs typeface="Calibri" panose="020F0502020204030204" pitchFamily="34" charset="0"/>
              </a:rPr>
              <a:t> </a:t>
            </a:r>
            <a:r>
              <a:rPr lang="en-GB" sz="3200" dirty="0" err="1">
                <a:latin typeface="Calibri" panose="020F0502020204030204" pitchFamily="34" charset="0"/>
                <a:cs typeface="Calibri" panose="020F0502020204030204" pitchFamily="34" charset="0"/>
              </a:rPr>
              <a:t>toegang</a:t>
            </a:r>
            <a:r>
              <a:rPr lang="en-GB" sz="3200" dirty="0">
                <a:latin typeface="Calibri" panose="020F0502020204030204" pitchFamily="34" charset="0"/>
                <a:cs typeface="Calibri" panose="020F0502020204030204" pitchFamily="34" charset="0"/>
              </a:rPr>
              <a:t> tot </a:t>
            </a:r>
            <a:r>
              <a:rPr lang="en-GB" sz="3200" dirty="0" err="1">
                <a:latin typeface="Calibri" panose="020F0502020204030204" pitchFamily="34" charset="0"/>
                <a:cs typeface="Calibri" panose="020F0502020204030204" pitchFamily="34" charset="0"/>
              </a:rPr>
              <a:t>geurerfgoed</a:t>
            </a:r>
            <a:r>
              <a:rPr lang="en-GB" sz="3200" dirty="0">
                <a:latin typeface="Calibri" panose="020F0502020204030204" pitchFamily="34" charset="0"/>
                <a:cs typeface="Calibri" panose="020F0502020204030204" pitchFamily="34" charset="0"/>
              </a:rPr>
              <a:t> </a:t>
            </a:r>
            <a:endParaRPr sz="3200" b="1" dirty="0">
              <a:latin typeface="Raleway Light"/>
              <a:ea typeface="Raleway Light"/>
              <a:cs typeface="Raleway Light"/>
              <a:sym typeface="Raleway Light"/>
            </a:endParaRPr>
          </a:p>
        </p:txBody>
      </p:sp>
      <p:sp>
        <p:nvSpPr>
          <p:cNvPr id="301" name="Google Shape;301;p14"/>
          <p:cNvSpPr txBox="1">
            <a:spLocks noGrp="1"/>
          </p:cNvSpPr>
          <p:nvPr>
            <p:ph type="sldNum" idx="12"/>
          </p:nvPr>
        </p:nvSpPr>
        <p:spPr>
          <a:xfrm>
            <a:off x="11597951" y="6463795"/>
            <a:ext cx="430500" cy="430800"/>
          </a:xfrm>
          <a:prstGeom prst="rect">
            <a:avLst/>
          </a:prstGeom>
          <a:noFill/>
          <a:ln>
            <a:noFill/>
          </a:ln>
        </p:spPr>
        <p:txBody>
          <a:bodyPr spcFirstLastPara="1" wrap="square" lIns="121875" tIns="121875" rIns="121875" bIns="121875" anchor="ctr" anchorCtr="0">
            <a:spAutoFit/>
          </a:bodyPr>
          <a:lstStyle/>
          <a:p>
            <a:pPr marL="0" lvl="0" indent="0" algn="r" rtl="0">
              <a:lnSpc>
                <a:spcPct val="100000"/>
              </a:lnSpc>
              <a:spcBef>
                <a:spcPts val="0"/>
              </a:spcBef>
              <a:spcAft>
                <a:spcPts val="0"/>
              </a:spcAft>
              <a:buClr>
                <a:srgbClr val="585858"/>
              </a:buClr>
              <a:buSzPts val="1200"/>
              <a:buFont typeface="Open Sans"/>
              <a:buNone/>
            </a:pPr>
            <a:fld id="{00000000-1234-1234-1234-123412341234}" type="slidenum">
              <a:rPr lang="nl-NL"/>
              <a:t>25</a:t>
            </a:fld>
            <a:endParaRPr sz="1300">
              <a:solidFill>
                <a:schemeClr val="dk2"/>
              </a:solidFill>
              <a:latin typeface="Arial"/>
              <a:ea typeface="Arial"/>
              <a:cs typeface="Arial"/>
              <a:sym typeface="Arial"/>
            </a:endParaRPr>
          </a:p>
        </p:txBody>
      </p:sp>
      <p:sp>
        <p:nvSpPr>
          <p:cNvPr id="302" name="Google Shape;302;p14"/>
          <p:cNvSpPr txBox="1"/>
          <p:nvPr/>
        </p:nvSpPr>
        <p:spPr>
          <a:xfrm>
            <a:off x="499333" y="5976725"/>
            <a:ext cx="4767300" cy="923289"/>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Clr>
                <a:srgbClr val="7030A0"/>
              </a:buClr>
              <a:buSzPts val="2400"/>
              <a:buFont typeface="Raleway"/>
              <a:buNone/>
            </a:pPr>
            <a:r>
              <a:rPr lang="nl-NL" sz="2400" b="1" dirty="0" err="1">
                <a:solidFill>
                  <a:srgbClr val="7030A0"/>
                </a:solidFill>
                <a:latin typeface="Raleway"/>
                <a:ea typeface="Raleway"/>
                <a:cs typeface="Raleway"/>
                <a:sym typeface="Raleway"/>
              </a:rPr>
              <a:t>Odeuropa</a:t>
            </a:r>
            <a:r>
              <a:rPr lang="nl-NL" sz="2400" b="1" dirty="0">
                <a:solidFill>
                  <a:srgbClr val="7030A0"/>
                </a:solidFill>
                <a:latin typeface="Raleway"/>
                <a:ea typeface="Raleway"/>
                <a:cs typeface="Raleway"/>
                <a:sym typeface="Raleway"/>
              </a:rPr>
              <a:t> </a:t>
            </a:r>
            <a:r>
              <a:rPr lang="nl-NL" sz="2400" b="1" dirty="0" err="1">
                <a:solidFill>
                  <a:srgbClr val="7030A0"/>
                </a:solidFill>
                <a:latin typeface="Raleway"/>
                <a:ea typeface="Raleway"/>
                <a:cs typeface="Raleway"/>
                <a:sym typeface="Raleway"/>
              </a:rPr>
              <a:t>Smell</a:t>
            </a:r>
            <a:r>
              <a:rPr lang="nl-NL" sz="2400" b="1" dirty="0">
                <a:solidFill>
                  <a:srgbClr val="7030A0"/>
                </a:solidFill>
                <a:latin typeface="Raleway"/>
                <a:ea typeface="Raleway"/>
                <a:cs typeface="Raleway"/>
                <a:sym typeface="Raleway"/>
              </a:rPr>
              <a:t> Explorer</a:t>
            </a:r>
          </a:p>
          <a:p>
            <a:pPr algn="ctr">
              <a:buClr>
                <a:srgbClr val="7030A0"/>
              </a:buClr>
              <a:buSzPts val="2400"/>
            </a:pPr>
            <a:r>
              <a:rPr lang="en-GB" sz="1800" u="sng" dirty="0">
                <a:solidFill>
                  <a:schemeClr val="hlink"/>
                </a:solidFill>
                <a:hlinkClick r:id="rId3"/>
              </a:rPr>
              <a:t>https://explorer.odeuropa.eu</a:t>
            </a:r>
            <a:endParaRPr lang="en-GB" sz="1800" b="1" dirty="0"/>
          </a:p>
        </p:txBody>
      </p:sp>
      <p:pic>
        <p:nvPicPr>
          <p:cNvPr id="303" name="Google Shape;303;p14"/>
          <p:cNvPicPr preferRelativeResize="0"/>
          <p:nvPr/>
        </p:nvPicPr>
        <p:blipFill rotWithShape="1">
          <a:blip r:embed="rId4">
            <a:alphaModFix/>
          </a:blip>
          <a:srcRect/>
          <a:stretch/>
        </p:blipFill>
        <p:spPr>
          <a:xfrm>
            <a:off x="97569" y="1408976"/>
            <a:ext cx="5724964" cy="4446724"/>
          </a:xfrm>
          <a:prstGeom prst="rect">
            <a:avLst/>
          </a:prstGeom>
          <a:noFill/>
          <a:ln>
            <a:noFill/>
          </a:ln>
          <a:effectLst>
            <a:outerShdw blurRad="57150" dist="19050" dir="5400000" algn="bl" rotWithShape="0">
              <a:srgbClr val="000000">
                <a:alpha val="49803"/>
              </a:srgbClr>
            </a:outerShdw>
          </a:effectLst>
        </p:spPr>
      </p:pic>
      <p:sp>
        <p:nvSpPr>
          <p:cNvPr id="304" name="Google Shape;304;p14"/>
          <p:cNvSpPr txBox="1"/>
          <p:nvPr/>
        </p:nvSpPr>
        <p:spPr>
          <a:xfrm>
            <a:off x="5740594" y="5976725"/>
            <a:ext cx="6519620" cy="553957"/>
          </a:xfrm>
          <a:prstGeom prst="rect">
            <a:avLst/>
          </a:prstGeom>
          <a:noFill/>
          <a:ln>
            <a:noFill/>
          </a:ln>
        </p:spPr>
        <p:txBody>
          <a:bodyPr spcFirstLastPara="1" wrap="square" lIns="121900" tIns="121900" rIns="121900" bIns="121900" anchor="t" anchorCtr="0">
            <a:spAutoFit/>
          </a:bodyPr>
          <a:lstStyle/>
          <a:p>
            <a:pPr algn="ctr" rtl="0">
              <a:spcBef>
                <a:spcPts val="0"/>
              </a:spcBef>
              <a:spcAft>
                <a:spcPts val="0"/>
              </a:spcAft>
            </a:pPr>
            <a:r>
              <a:rPr lang="en-GB" sz="2000" b="1" i="0" u="none" strike="noStrike" dirty="0" err="1">
                <a:solidFill>
                  <a:srgbClr val="7030A0"/>
                </a:solidFill>
                <a:effectLst/>
                <a:latin typeface="Raleway" pitchFamily="2" charset="77"/>
              </a:rPr>
              <a:t>Encyclopedia</a:t>
            </a:r>
            <a:r>
              <a:rPr lang="en-GB" sz="2000" b="1" i="0" u="none" strike="noStrike" dirty="0">
                <a:solidFill>
                  <a:srgbClr val="7030A0"/>
                </a:solidFill>
                <a:effectLst/>
                <a:latin typeface="Raleway" pitchFamily="2" charset="77"/>
              </a:rPr>
              <a:t> of Smell History &amp; Heritage</a:t>
            </a:r>
            <a:endParaRPr lang="en-GB" sz="3600" b="0" i="0" u="none" strike="noStrike" dirty="0">
              <a:solidFill>
                <a:srgbClr val="000000"/>
              </a:solidFill>
              <a:effectLst/>
            </a:endParaRPr>
          </a:p>
        </p:txBody>
      </p:sp>
      <p:pic>
        <p:nvPicPr>
          <p:cNvPr id="305" name="Google Shape;305;p14"/>
          <p:cNvPicPr preferRelativeResize="0"/>
          <p:nvPr/>
        </p:nvPicPr>
        <p:blipFill rotWithShape="1">
          <a:blip r:embed="rId5">
            <a:alphaModFix/>
          </a:blip>
          <a:srcRect/>
          <a:stretch/>
        </p:blipFill>
        <p:spPr>
          <a:xfrm>
            <a:off x="5915714" y="1408976"/>
            <a:ext cx="6169381" cy="4446723"/>
          </a:xfrm>
          <a:prstGeom prst="rect">
            <a:avLst/>
          </a:prstGeom>
          <a:noFill/>
          <a:ln>
            <a:noFill/>
          </a:ln>
        </p:spPr>
      </p:pic>
      <p:sp>
        <p:nvSpPr>
          <p:cNvPr id="2" name="5-point Star 1">
            <a:extLst>
              <a:ext uri="{FF2B5EF4-FFF2-40B4-BE49-F238E27FC236}">
                <a16:creationId xmlns:a16="http://schemas.microsoft.com/office/drawing/2014/main" xmlns="" id="{5A62FA58-56C9-FA14-2793-ED1FD5EC9D2B}"/>
              </a:ext>
            </a:extLst>
          </p:cNvPr>
          <p:cNvSpPr/>
          <p:nvPr/>
        </p:nvSpPr>
        <p:spPr>
          <a:xfrm rot="2257488">
            <a:off x="3380089" y="3359737"/>
            <a:ext cx="2757543" cy="227648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a:t>A</a:t>
            </a:r>
            <a:r>
              <a:rPr lang="en-GB"/>
              <a:t>l</a:t>
            </a:r>
            <a:r>
              <a:rPr lang="x-none"/>
              <a:t>ready explorable!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1"/>
          <p:cNvSpPr txBox="1">
            <a:spLocks noGrp="1"/>
          </p:cNvSpPr>
          <p:nvPr>
            <p:ph type="title"/>
          </p:nvPr>
        </p:nvSpPr>
        <p:spPr>
          <a:xfrm>
            <a:off x="242596" y="185171"/>
            <a:ext cx="10817288" cy="589600"/>
          </a:xfrm>
          <a:prstGeom prst="rect">
            <a:avLst/>
          </a:prstGeom>
          <a:noFill/>
          <a:ln>
            <a:noFill/>
          </a:ln>
        </p:spPr>
        <p:txBody>
          <a:bodyPr spcFirstLastPara="1" wrap="square" lIns="91433" tIns="45700" rIns="91433" bIns="45700" anchor="t" anchorCtr="0">
            <a:normAutofit fontScale="90000"/>
          </a:bodyPr>
          <a:lstStyle/>
          <a:p>
            <a:pPr>
              <a:buSzPts val="2700"/>
            </a:pPr>
            <a:r>
              <a:rPr lang="en-GB" dirty="0" err="1"/>
              <a:t>Een</a:t>
            </a:r>
            <a:r>
              <a:rPr lang="en-GB" dirty="0"/>
              <a:t> </a:t>
            </a:r>
            <a:r>
              <a:rPr lang="en-GB" dirty="0" err="1"/>
              <a:t>geurbibliotheek</a:t>
            </a:r>
            <a:r>
              <a:rPr lang="en-GB" dirty="0"/>
              <a:t> </a:t>
            </a:r>
            <a:r>
              <a:rPr lang="en-GB" dirty="0" err="1"/>
              <a:t>voor</a:t>
            </a:r>
            <a:r>
              <a:rPr lang="en-GB" dirty="0"/>
              <a:t> Europa</a:t>
            </a:r>
            <a:br>
              <a:rPr lang="en-GB" dirty="0"/>
            </a:br>
            <a:r>
              <a:rPr lang="en-GB" dirty="0" err="1"/>
              <a:t>Geur</a:t>
            </a:r>
            <a:r>
              <a:rPr lang="en-GB" dirty="0"/>
              <a:t> 1: De </a:t>
            </a:r>
            <a:r>
              <a:rPr lang="en-GB" dirty="0" err="1"/>
              <a:t>geur</a:t>
            </a:r>
            <a:r>
              <a:rPr lang="en-GB" dirty="0"/>
              <a:t> van </a:t>
            </a:r>
            <a:r>
              <a:rPr lang="en-GB" dirty="0" err="1"/>
              <a:t>boeken</a:t>
            </a:r>
            <a:r>
              <a:rPr lang="en-GB" dirty="0"/>
              <a:t> </a:t>
            </a:r>
            <a:r>
              <a:rPr lang="en-GB" dirty="0" err="1"/>
              <a:t>en</a:t>
            </a:r>
            <a:r>
              <a:rPr lang="en-GB" dirty="0"/>
              <a:t> </a:t>
            </a:r>
            <a:r>
              <a:rPr lang="en-GB" dirty="0" err="1"/>
              <a:t>bibliotheken</a:t>
            </a:r>
            <a:endParaRPr dirty="0"/>
          </a:p>
        </p:txBody>
      </p:sp>
      <p:pic>
        <p:nvPicPr>
          <p:cNvPr id="158" name="Google Shape;158;p11" descr="Picture 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180442"/>
            <a:ext cx="5113176" cy="5276342"/>
          </a:xfrm>
          <a:prstGeom prst="rect">
            <a:avLst/>
          </a:prstGeom>
          <a:noFill/>
          <a:ln>
            <a:noFill/>
          </a:ln>
        </p:spPr>
      </p:pic>
      <p:pic>
        <p:nvPicPr>
          <p:cNvPr id="2050" name="Picture 2" descr="science-help-us-smell-past">
            <a:extLst>
              <a:ext uri="{FF2B5EF4-FFF2-40B4-BE49-F238E27FC236}">
                <a16:creationId xmlns:a16="http://schemas.microsoft.com/office/drawing/2014/main" xmlns="" id="{5CA879FE-2097-C31C-658B-59E8CACABF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13176" y="1180442"/>
            <a:ext cx="7078824" cy="472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908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1"/>
          <p:cNvSpPr txBox="1">
            <a:spLocks noGrp="1"/>
          </p:cNvSpPr>
          <p:nvPr>
            <p:ph type="title"/>
          </p:nvPr>
        </p:nvSpPr>
        <p:spPr>
          <a:xfrm>
            <a:off x="595084" y="185171"/>
            <a:ext cx="10464800" cy="589600"/>
          </a:xfrm>
          <a:prstGeom prst="rect">
            <a:avLst/>
          </a:prstGeom>
          <a:noFill/>
          <a:ln>
            <a:noFill/>
          </a:ln>
        </p:spPr>
        <p:txBody>
          <a:bodyPr spcFirstLastPara="1" wrap="square" lIns="91433" tIns="45700" rIns="91433" bIns="45700" anchor="t" anchorCtr="0">
            <a:normAutofit/>
          </a:bodyPr>
          <a:lstStyle/>
          <a:p>
            <a:pPr>
              <a:buSzPts val="2700"/>
            </a:pPr>
            <a:r>
              <a:rPr lang="en-GB" dirty="0"/>
              <a:t>De </a:t>
            </a:r>
            <a:r>
              <a:rPr lang="en-GB" dirty="0" err="1"/>
              <a:t>geur</a:t>
            </a:r>
            <a:r>
              <a:rPr lang="en-GB" dirty="0"/>
              <a:t> van </a:t>
            </a:r>
            <a:r>
              <a:rPr lang="en-GB" dirty="0" err="1"/>
              <a:t>oude</a:t>
            </a:r>
            <a:r>
              <a:rPr lang="en-GB" dirty="0"/>
              <a:t> </a:t>
            </a:r>
            <a:r>
              <a:rPr lang="en-GB" dirty="0" err="1"/>
              <a:t>boeken</a:t>
            </a:r>
            <a:r>
              <a:rPr lang="en-GB" dirty="0"/>
              <a:t>: </a:t>
            </a:r>
            <a:r>
              <a:rPr lang="en-GB" dirty="0" err="1"/>
              <a:t>reconstructie</a:t>
            </a:r>
            <a:endParaRPr dirty="0"/>
          </a:p>
        </p:txBody>
      </p:sp>
      <p:pic>
        <p:nvPicPr>
          <p:cNvPr id="2052" name="Picture 4" descr="This Historic Book Odour Wheel pinpoints scent of ancient tomes | Boing  Boing">
            <a:extLst>
              <a:ext uri="{FF2B5EF4-FFF2-40B4-BE49-F238E27FC236}">
                <a16:creationId xmlns:a16="http://schemas.microsoft.com/office/drawing/2014/main" xmlns="" id="{F3846D71-450E-4F91-6639-0F522E9C25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790" y="1614013"/>
            <a:ext cx="4257098" cy="42267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Odor 'Wheel' Decoding the Smell of Old Books - Atlas Obscura">
            <a:extLst>
              <a:ext uri="{FF2B5EF4-FFF2-40B4-BE49-F238E27FC236}">
                <a16:creationId xmlns:a16="http://schemas.microsoft.com/office/drawing/2014/main" xmlns="" id="{57510DA8-FB4F-83A7-95DF-0F017F0E99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6887" y="1045028"/>
            <a:ext cx="5578941" cy="4226767"/>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23;p7">
            <a:extLst>
              <a:ext uri="{FF2B5EF4-FFF2-40B4-BE49-F238E27FC236}">
                <a16:creationId xmlns:a16="http://schemas.microsoft.com/office/drawing/2014/main" xmlns="" id="{53633ED9-3E2A-FF36-1FC3-AF7D5EAB4B9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20420743">
            <a:off x="4647580" y="3849394"/>
            <a:ext cx="2015067" cy="2844800"/>
          </a:xfrm>
          <a:prstGeom prst="rect">
            <a:avLst/>
          </a:prstGeom>
          <a:noFill/>
          <a:ln>
            <a:noFill/>
          </a:ln>
        </p:spPr>
      </p:pic>
      <p:pic>
        <p:nvPicPr>
          <p:cNvPr id="159" name="Google Shape;159;p11" descr="A picture containing window, indoor, wall&#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02189" y="1017220"/>
            <a:ext cx="2252318" cy="16761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1" name="Google Shape;131;p8" descr="page1image394547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962" y="-1"/>
            <a:ext cx="4695438" cy="6523751"/>
          </a:xfrm>
          <a:prstGeom prst="rect">
            <a:avLst/>
          </a:prstGeom>
          <a:noFill/>
          <a:ln>
            <a:noFill/>
          </a:ln>
        </p:spPr>
      </p:pic>
      <p:sp>
        <p:nvSpPr>
          <p:cNvPr id="132" name="Google Shape;132;p8"/>
          <p:cNvSpPr txBox="1"/>
          <p:nvPr/>
        </p:nvSpPr>
        <p:spPr>
          <a:xfrm rot="-5400000">
            <a:off x="-1391903" y="4774517"/>
            <a:ext cx="3170099" cy="328369"/>
          </a:xfrm>
          <a:prstGeom prst="rect">
            <a:avLst/>
          </a:prstGeom>
          <a:noFill/>
          <a:ln>
            <a:noFill/>
          </a:ln>
        </p:spPr>
        <p:txBody>
          <a:bodyPr spcFirstLastPara="1" wrap="square" lIns="121900" tIns="60933" rIns="121900" bIns="60933" anchor="t" anchorCtr="0">
            <a:spAutoFit/>
          </a:bodyPr>
          <a:lstStyle/>
          <a:p>
            <a:r>
              <a:rPr lang="en-GB" sz="667"/>
              <a:t>Portrait of the Ulm Patrician Helena Schermar (Andreas Schuch, 1600 - 1605)</a:t>
            </a:r>
            <a:endParaRPr sz="667"/>
          </a:p>
        </p:txBody>
      </p:sp>
      <p:pic>
        <p:nvPicPr>
          <p:cNvPr id="2" name="Google Shape;152;p10" descr="Leerlooierijen – Fabriekofiel">
            <a:extLst>
              <a:ext uri="{FF2B5EF4-FFF2-40B4-BE49-F238E27FC236}">
                <a16:creationId xmlns:a16="http://schemas.microsoft.com/office/drawing/2014/main" xmlns="" id="{D56B83E6-740A-6424-494C-668B262E45D8}"/>
              </a:ext>
            </a:extLst>
          </p:cNvPr>
          <p:cNvPicPr preferRelativeResize="0"/>
          <p:nvPr/>
        </p:nvPicPr>
        <p:blipFill rotWithShape="1">
          <a:blip r:embed="rId4">
            <a:alphaModFix/>
          </a:blip>
          <a:srcRect/>
          <a:stretch/>
        </p:blipFill>
        <p:spPr>
          <a:xfrm>
            <a:off x="4724400" y="1126235"/>
            <a:ext cx="7438638" cy="47718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9"/>
          <p:cNvSpPr txBox="1">
            <a:spLocks noGrp="1"/>
          </p:cNvSpPr>
          <p:nvPr>
            <p:ph type="title"/>
          </p:nvPr>
        </p:nvSpPr>
        <p:spPr>
          <a:xfrm>
            <a:off x="595084" y="185171"/>
            <a:ext cx="10464800" cy="589600"/>
          </a:xfrm>
          <a:prstGeom prst="rect">
            <a:avLst/>
          </a:prstGeom>
          <a:noFill/>
          <a:ln>
            <a:noFill/>
          </a:ln>
        </p:spPr>
        <p:txBody>
          <a:bodyPr spcFirstLastPara="1" wrap="square" lIns="91433" tIns="45700" rIns="91433" bIns="45700" anchor="t" anchorCtr="0">
            <a:normAutofit/>
          </a:bodyPr>
          <a:lstStyle/>
          <a:p>
            <a:pPr>
              <a:buSzPct val="111111"/>
            </a:pPr>
            <a:r>
              <a:rPr lang="en-GB" dirty="0" err="1"/>
              <a:t>Geparfumeerde</a:t>
            </a:r>
            <a:r>
              <a:rPr lang="en-GB" dirty="0"/>
              <a:t> </a:t>
            </a:r>
            <a:r>
              <a:rPr lang="en-GB" dirty="0" err="1"/>
              <a:t>handschoenen</a:t>
            </a:r>
            <a:endParaRPr dirty="0"/>
          </a:p>
        </p:txBody>
      </p:sp>
      <p:pic>
        <p:nvPicPr>
          <p:cNvPr id="140" name="Google Shape;140;p9" descr="page1image394547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5998" y="774772"/>
            <a:ext cx="3947089" cy="5641185"/>
          </a:xfrm>
          <a:prstGeom prst="rect">
            <a:avLst/>
          </a:prstGeom>
          <a:noFill/>
          <a:ln>
            <a:noFill/>
          </a:ln>
        </p:spPr>
      </p:pic>
      <p:sp>
        <p:nvSpPr>
          <p:cNvPr id="141" name="Google Shape;141;p9"/>
          <p:cNvSpPr txBox="1"/>
          <p:nvPr/>
        </p:nvSpPr>
        <p:spPr>
          <a:xfrm rot="-5400000">
            <a:off x="-1391903" y="4774517"/>
            <a:ext cx="3170099" cy="328369"/>
          </a:xfrm>
          <a:prstGeom prst="rect">
            <a:avLst/>
          </a:prstGeom>
          <a:noFill/>
          <a:ln>
            <a:noFill/>
          </a:ln>
        </p:spPr>
        <p:txBody>
          <a:bodyPr spcFirstLastPara="1" wrap="square" lIns="121900" tIns="60933" rIns="121900" bIns="60933" anchor="t" anchorCtr="0">
            <a:spAutoFit/>
          </a:bodyPr>
          <a:lstStyle/>
          <a:p>
            <a:r>
              <a:rPr lang="en-GB" sz="667"/>
              <a:t>Portrait of the Ulm Patrician Helena Schermar (Andreas Schuch, 1600 - 1605)</a:t>
            </a:r>
            <a:endParaRPr sz="667"/>
          </a:p>
        </p:txBody>
      </p:sp>
      <p:pic>
        <p:nvPicPr>
          <p:cNvPr id="142" name="Google Shape;142;p9" descr="page8image3966628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683507" y="4474115"/>
            <a:ext cx="2167117" cy="1810800"/>
          </a:xfrm>
          <a:prstGeom prst="rect">
            <a:avLst/>
          </a:prstGeom>
          <a:noFill/>
          <a:ln>
            <a:noFill/>
          </a:ln>
        </p:spPr>
      </p:pic>
      <p:sp>
        <p:nvSpPr>
          <p:cNvPr id="143" name="Google Shape;143;p9"/>
          <p:cNvSpPr txBox="1"/>
          <p:nvPr/>
        </p:nvSpPr>
        <p:spPr>
          <a:xfrm>
            <a:off x="9116825" y="1301249"/>
            <a:ext cx="3046213" cy="2872591"/>
          </a:xfrm>
          <a:prstGeom prst="rect">
            <a:avLst/>
          </a:prstGeom>
          <a:noFill/>
          <a:ln>
            <a:noFill/>
          </a:ln>
        </p:spPr>
        <p:txBody>
          <a:bodyPr spcFirstLastPara="1" wrap="square" lIns="121900" tIns="60933" rIns="121900" bIns="60933" anchor="t" anchorCtr="0">
            <a:spAutoFit/>
          </a:bodyPr>
          <a:lstStyle/>
          <a:p>
            <a:r>
              <a:rPr lang="en-GB" sz="1600" b="1" dirty="0" err="1"/>
              <a:t>Parfumeurs</a:t>
            </a:r>
            <a:endParaRPr sz="1867" dirty="0"/>
          </a:p>
          <a:p>
            <a:r>
              <a:rPr lang="en-GB" sz="1600" dirty="0"/>
              <a:t>IFF </a:t>
            </a:r>
          </a:p>
          <a:p>
            <a:endParaRPr sz="1867" dirty="0"/>
          </a:p>
          <a:p>
            <a:r>
              <a:rPr lang="nl-NL" sz="1600" b="1" dirty="0"/>
              <a:t>Museumcurator</a:t>
            </a:r>
          </a:p>
          <a:p>
            <a:r>
              <a:rPr lang="en-GB" sz="1600" dirty="0"/>
              <a:t>Eva </a:t>
            </a:r>
            <a:r>
              <a:rPr lang="en-GB" sz="1600" dirty="0" err="1"/>
              <a:t>Leistenschneider</a:t>
            </a:r>
            <a:r>
              <a:rPr lang="en-GB" sz="1600" dirty="0"/>
              <a:t> (Museum Ulm)</a:t>
            </a:r>
            <a:endParaRPr sz="1867" dirty="0"/>
          </a:p>
          <a:p>
            <a:endParaRPr lang="en-GB" sz="1600" b="1" dirty="0"/>
          </a:p>
          <a:p>
            <a:r>
              <a:rPr lang="nl-NL" sz="1600" b="1" dirty="0"/>
              <a:t>Recept</a:t>
            </a:r>
            <a:endParaRPr sz="1867" dirty="0"/>
          </a:p>
          <a:p>
            <a:r>
              <a:rPr lang="en-GB" sz="1600" dirty="0"/>
              <a:t>Girolamo </a:t>
            </a:r>
            <a:r>
              <a:rPr lang="en-GB" sz="1600" dirty="0" err="1"/>
              <a:t>Ruscelli</a:t>
            </a:r>
            <a:r>
              <a:rPr lang="en-GB" sz="1600" dirty="0"/>
              <a:t>, </a:t>
            </a:r>
            <a:r>
              <a:rPr lang="en-GB" sz="1600" i="1" dirty="0"/>
              <a:t>The Secrets of the </a:t>
            </a:r>
            <a:r>
              <a:rPr lang="en-GB" sz="1600" i="1" dirty="0" err="1"/>
              <a:t>Reuerende</a:t>
            </a:r>
            <a:r>
              <a:rPr lang="en-GB" sz="1600" i="1" dirty="0"/>
              <a:t> </a:t>
            </a:r>
            <a:r>
              <a:rPr lang="en-GB" sz="1600" i="1" dirty="0" err="1"/>
              <a:t>Maister</a:t>
            </a:r>
            <a:r>
              <a:rPr lang="en-GB" sz="1600" i="1" dirty="0"/>
              <a:t> Alexis of </a:t>
            </a:r>
            <a:r>
              <a:rPr lang="en-GB" sz="1600" i="1" dirty="0" err="1"/>
              <a:t>Piemount</a:t>
            </a:r>
            <a:r>
              <a:rPr lang="en-GB" sz="1600" i="1" dirty="0"/>
              <a:t> </a:t>
            </a:r>
            <a:r>
              <a:rPr lang="en-GB" sz="1600" dirty="0"/>
              <a:t>(1558)</a:t>
            </a:r>
            <a:endParaRPr sz="1867" dirty="0"/>
          </a:p>
        </p:txBody>
      </p:sp>
      <p:pic>
        <p:nvPicPr>
          <p:cNvPr id="144" name="Google Shape;144;p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5458136" y="514081"/>
            <a:ext cx="2453640" cy="3657600"/>
          </a:xfrm>
          <a:prstGeom prst="rect">
            <a:avLst/>
          </a:prstGeom>
          <a:noFill/>
          <a:ln>
            <a:noFill/>
          </a:ln>
        </p:spPr>
      </p:pic>
      <p:sp>
        <p:nvSpPr>
          <p:cNvPr id="145" name="Google Shape;145;p9"/>
          <p:cNvSpPr txBox="1"/>
          <p:nvPr/>
        </p:nvSpPr>
        <p:spPr>
          <a:xfrm>
            <a:off x="4467407" y="4315776"/>
            <a:ext cx="5009102" cy="2092826"/>
          </a:xfrm>
          <a:prstGeom prst="rect">
            <a:avLst/>
          </a:prstGeom>
          <a:noFill/>
          <a:ln>
            <a:noFill/>
          </a:ln>
        </p:spPr>
        <p:txBody>
          <a:bodyPr spcFirstLastPara="1" wrap="square" lIns="121900" tIns="60933" rIns="121900" bIns="60933" anchor="t" anchorCtr="0">
            <a:spAutoFit/>
          </a:bodyPr>
          <a:lstStyle/>
          <a:p>
            <a:pPr marL="228594" indent="-228594">
              <a:buSzPts val="1000"/>
              <a:buFont typeface="Arial"/>
              <a:buChar char="•"/>
            </a:pPr>
            <a:r>
              <a:rPr lang="en-GB" sz="1600" dirty="0" err="1"/>
              <a:t>Leemans</a:t>
            </a:r>
            <a:r>
              <a:rPr lang="en-GB" sz="1600" dirty="0"/>
              <a:t>, I. ; </a:t>
            </a:r>
            <a:r>
              <a:rPr lang="en-GB" sz="1600" dirty="0" err="1"/>
              <a:t>Tullett</a:t>
            </a:r>
            <a:r>
              <a:rPr lang="en-GB" sz="1600" dirty="0"/>
              <a:t>, W. ; </a:t>
            </a:r>
            <a:r>
              <a:rPr lang="en-GB" sz="1600" dirty="0" err="1"/>
              <a:t>Bembibre</a:t>
            </a:r>
            <a:r>
              <a:rPr lang="en-GB" sz="1600" dirty="0"/>
              <a:t>, C.; Marx, L. “</a:t>
            </a:r>
            <a:r>
              <a:rPr lang="en-GB" sz="1600" dirty="0" err="1"/>
              <a:t>Whiffstory</a:t>
            </a:r>
            <a:r>
              <a:rPr lang="en-GB" sz="1600" dirty="0"/>
              <a:t>.” </a:t>
            </a:r>
            <a:r>
              <a:rPr lang="en-GB" sz="1600" i="1" dirty="0"/>
              <a:t>The American historical review</a:t>
            </a:r>
            <a:r>
              <a:rPr lang="en-GB" sz="1600" dirty="0"/>
              <a:t> 127.2 (2022): 849–879</a:t>
            </a:r>
          </a:p>
          <a:p>
            <a:pPr marL="228594" indent="-228594">
              <a:buSzPts val="1000"/>
              <a:buFont typeface="Arial"/>
              <a:buChar char="•"/>
            </a:pPr>
            <a:r>
              <a:rPr lang="en-GB" sz="1600" dirty="0"/>
              <a:t>Marx, L. ; </a:t>
            </a:r>
            <a:r>
              <a:rPr lang="en-GB" sz="1600" dirty="0" err="1"/>
              <a:t>Ehrich</a:t>
            </a:r>
            <a:r>
              <a:rPr lang="en-GB" sz="1600" dirty="0"/>
              <a:t>, S.; </a:t>
            </a:r>
            <a:r>
              <a:rPr lang="en-GB" sz="1600" dirty="0" err="1"/>
              <a:t>Tullett</a:t>
            </a:r>
            <a:r>
              <a:rPr lang="en-GB" sz="1600" dirty="0"/>
              <a:t>, W. ; </a:t>
            </a:r>
            <a:r>
              <a:rPr lang="en-GB" sz="1600" dirty="0" err="1"/>
              <a:t>Leemans</a:t>
            </a:r>
            <a:r>
              <a:rPr lang="en-GB" sz="1600" dirty="0"/>
              <a:t>, I. ; </a:t>
            </a:r>
            <a:r>
              <a:rPr lang="en-GB" sz="1600" dirty="0" err="1"/>
              <a:t>Bembibre</a:t>
            </a:r>
            <a:r>
              <a:rPr lang="en-GB" sz="1600" dirty="0"/>
              <a:t>, C. “Making </a:t>
            </a:r>
            <a:r>
              <a:rPr lang="en-GB" sz="1600" dirty="0" err="1"/>
              <a:t>Whiffstory</a:t>
            </a:r>
            <a:r>
              <a:rPr lang="en-GB" sz="1600" dirty="0"/>
              <a:t>.” </a:t>
            </a:r>
            <a:r>
              <a:rPr lang="en-GB" sz="1600" i="1" dirty="0"/>
              <a:t>The American historical review</a:t>
            </a:r>
            <a:r>
              <a:rPr lang="en-GB" sz="1600" dirty="0"/>
              <a:t> 127.2 (2022): 881–893.</a:t>
            </a:r>
            <a:endParaRPr sz="2400" dirty="0"/>
          </a:p>
          <a:p>
            <a:pPr marL="228594" indent="-228594">
              <a:buSzPts val="1000"/>
              <a:buFont typeface="Arial"/>
              <a:buChar char="•"/>
            </a:pPr>
            <a:r>
              <a:rPr lang="en-GB" sz="1600" dirty="0" err="1"/>
              <a:t>Scratch’n’sniff</a:t>
            </a:r>
            <a:r>
              <a:rPr lang="en-GB" sz="1600" dirty="0"/>
              <a:t> card in print journal</a:t>
            </a:r>
            <a:endParaRPr sz="1600" dirty="0"/>
          </a:p>
          <a:p>
            <a:pPr marL="228594" indent="-228594">
              <a:buSzPts val="1000"/>
              <a:buFont typeface="Arial"/>
              <a:buChar char="•"/>
            </a:pPr>
            <a:r>
              <a:rPr lang="en-GB" sz="1600" b="1" dirty="0">
                <a:sym typeface="Wingdings" pitchFamily="2" charset="2"/>
              </a:rPr>
              <a:t> </a:t>
            </a:r>
            <a:r>
              <a:rPr lang="en-GB" sz="1600" b="1" dirty="0" err="1">
                <a:sym typeface="Wingdings" pitchFamily="2" charset="2"/>
              </a:rPr>
              <a:t>eerste</a:t>
            </a:r>
            <a:r>
              <a:rPr lang="en-GB" sz="1600" b="1" dirty="0">
                <a:sym typeface="Wingdings" pitchFamily="2" charset="2"/>
              </a:rPr>
              <a:t> </a:t>
            </a:r>
            <a:r>
              <a:rPr lang="en-GB" sz="1600" b="1" dirty="0"/>
              <a:t>peer-reviewed </a:t>
            </a:r>
            <a:r>
              <a:rPr lang="en-GB" sz="1600" b="1" dirty="0" err="1"/>
              <a:t>geur</a:t>
            </a:r>
            <a:r>
              <a:rPr lang="en-GB" sz="1600" b="1" dirty="0"/>
              <a:t> met DOI!</a:t>
            </a:r>
            <a:endParaRPr sz="2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EF78959F-1FD4-474C-812E-31148B358AD6}"/>
              </a:ext>
            </a:extLst>
          </p:cNvPr>
          <p:cNvSpPr txBox="1"/>
          <p:nvPr/>
        </p:nvSpPr>
        <p:spPr>
          <a:xfrm>
            <a:off x="2354709" y="71669"/>
            <a:ext cx="8546840" cy="646331"/>
          </a:xfrm>
          <a:prstGeom prst="rect">
            <a:avLst/>
          </a:prstGeom>
          <a:noFill/>
        </p:spPr>
        <p:txBody>
          <a:bodyPr wrap="square" rtlCol="0">
            <a:spAutoFit/>
          </a:bodyPr>
          <a:lstStyle/>
          <a:p>
            <a:r>
              <a:rPr lang="en-GB" sz="3600" b="1" dirty="0"/>
              <a:t>Hoe </a:t>
            </a:r>
            <a:r>
              <a:rPr lang="en-GB" sz="3600" b="1" dirty="0" err="1"/>
              <a:t>geurig</a:t>
            </a:r>
            <a:r>
              <a:rPr lang="en-GB" sz="3600" b="1" dirty="0"/>
              <a:t> is de Max </a:t>
            </a:r>
            <a:r>
              <a:rPr lang="en-GB" sz="3600" b="1" dirty="0" err="1"/>
              <a:t>Havelaar</a:t>
            </a:r>
            <a:r>
              <a:rPr lang="en-GB" sz="3600" b="1" dirty="0"/>
              <a:t>?</a:t>
            </a:r>
          </a:p>
        </p:txBody>
      </p:sp>
      <p:pic>
        <p:nvPicPr>
          <p:cNvPr id="5122" name="Picture 2" descr="Max Havelaar - Canon van Nederland">
            <a:extLst>
              <a:ext uri="{FF2B5EF4-FFF2-40B4-BE49-F238E27FC236}">
                <a16:creationId xmlns:a16="http://schemas.microsoft.com/office/drawing/2014/main" xmlns="" id="{D621BAE4-8302-6FB9-3741-3BC44B4783C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106" y="1129146"/>
            <a:ext cx="3547368" cy="53340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ultatuli's Max Havelaar voor tweede keer verfilmd | Show | AD.nl">
            <a:extLst>
              <a:ext uri="{FF2B5EF4-FFF2-40B4-BE49-F238E27FC236}">
                <a16:creationId xmlns:a16="http://schemas.microsoft.com/office/drawing/2014/main" xmlns="" id="{F812CDD5-EF25-B1D1-A43C-65C4952C1F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9760" y="1129146"/>
            <a:ext cx="3328823" cy="533401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ax Havelaar - de graphic novel, Multatuli | 9789088866500 | Boeken |  bol.com">
            <a:extLst>
              <a:ext uri="{FF2B5EF4-FFF2-40B4-BE49-F238E27FC236}">
                <a16:creationId xmlns:a16="http://schemas.microsoft.com/office/drawing/2014/main" xmlns="" id="{4D658EB9-4EF1-1796-52BF-9F0A3A870DC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9491" y="1106792"/>
            <a:ext cx="4142509" cy="535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349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5" name="Afbeelding 3">
            <a:extLst>
              <a:ext uri="{FF2B5EF4-FFF2-40B4-BE49-F238E27FC236}">
                <a16:creationId xmlns:a16="http://schemas.microsoft.com/office/drawing/2014/main" xmlns="" id="{5C817538-7061-7AFF-8A2C-25B5993EB5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4518991" cy="6455696"/>
          </a:xfrm>
          <a:prstGeom prst="rect">
            <a:avLst/>
          </a:prstGeom>
        </p:spPr>
      </p:pic>
      <p:pic>
        <p:nvPicPr>
          <p:cNvPr id="9" name="Picture 2" descr="oord op Willem van Oranje, 1584, Adolf van der Laan, naar Jan ...">
            <a:extLst>
              <a:ext uri="{FF2B5EF4-FFF2-40B4-BE49-F238E27FC236}">
                <a16:creationId xmlns:a16="http://schemas.microsoft.com/office/drawing/2014/main" xmlns="" id="{3BA2BF6E-587C-7299-1305-D0C2E105757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91670" y="15454"/>
            <a:ext cx="4300330" cy="64402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roepsvereniging historici - Koninklijk Nederlands Historisch Genootschap">
            <a:extLst>
              <a:ext uri="{FF2B5EF4-FFF2-40B4-BE49-F238E27FC236}">
                <a16:creationId xmlns:a16="http://schemas.microsoft.com/office/drawing/2014/main" xmlns="" id="{E6875338-C5C4-555C-19CC-3DEFA9F96C2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75385" y="5209952"/>
            <a:ext cx="1368924" cy="9778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B074D23F-700D-C59F-D7FE-E9C587A3B0AF}"/>
              </a:ext>
            </a:extLst>
          </p:cNvPr>
          <p:cNvSpPr txBox="1"/>
          <p:nvPr/>
        </p:nvSpPr>
        <p:spPr>
          <a:xfrm>
            <a:off x="4696691" y="970671"/>
            <a:ext cx="2784764" cy="1815882"/>
          </a:xfrm>
          <a:prstGeom prst="rect">
            <a:avLst/>
          </a:prstGeom>
          <a:noFill/>
        </p:spPr>
        <p:txBody>
          <a:bodyPr wrap="square" rtlCol="0">
            <a:spAutoFit/>
          </a:bodyPr>
          <a:lstStyle/>
          <a:p>
            <a:r>
              <a:rPr lang="x-none" sz="2800" dirty="0">
                <a:latin typeface="Calibri" panose="020F0502020204030204" pitchFamily="34" charset="0"/>
                <a:cs typeface="Calibri" panose="020F0502020204030204" pitchFamily="34" charset="0"/>
              </a:rPr>
              <a:t>R</a:t>
            </a:r>
            <a:r>
              <a:rPr lang="en-GB" sz="2800" dirty="0">
                <a:latin typeface="Calibri" panose="020F0502020204030204" pitchFamily="34" charset="0"/>
                <a:cs typeface="Calibri" panose="020F0502020204030204" pitchFamily="34" charset="0"/>
              </a:rPr>
              <a:t>e</a:t>
            </a:r>
            <a:r>
              <a:rPr lang="x-none" sz="2800" dirty="0">
                <a:latin typeface="Calibri" panose="020F0502020204030204" pitchFamily="34" charset="0"/>
                <a:cs typeface="Calibri" panose="020F0502020204030204" pitchFamily="34" charset="0"/>
              </a:rPr>
              <a:t>constructie van de balsemgeur van William van Oranje (1584)</a:t>
            </a:r>
          </a:p>
        </p:txBody>
      </p:sp>
    </p:spTree>
    <p:extLst>
      <p:ext uri="{BB962C8B-B14F-4D97-AF65-F5344CB8AC3E}">
        <p14:creationId xmlns:p14="http://schemas.microsoft.com/office/powerpoint/2010/main" val="2747044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1D7A0FDB-C724-7640-A52A-00F4D5D715E6}"/>
              </a:ext>
            </a:extLst>
          </p:cNvPr>
          <p:cNvSpPr>
            <a:spLocks noGrp="1"/>
          </p:cNvSpPr>
          <p:nvPr>
            <p:ph type="title"/>
          </p:nvPr>
        </p:nvSpPr>
        <p:spPr>
          <a:xfrm>
            <a:off x="316789" y="264684"/>
            <a:ext cx="10464802" cy="589529"/>
          </a:xfrm>
        </p:spPr>
        <p:txBody>
          <a:bodyPr/>
          <a:lstStyle/>
          <a:p>
            <a:r>
              <a:rPr lang="en-GB" sz="2800" dirty="0" err="1"/>
              <a:t>Geurreconstructie</a:t>
            </a:r>
            <a:endParaRPr lang="en-GB" sz="2800" dirty="0"/>
          </a:p>
        </p:txBody>
      </p:sp>
      <p:graphicFrame>
        <p:nvGraphicFramePr>
          <p:cNvPr id="4" name="Tabel 3">
            <a:extLst>
              <a:ext uri="{FF2B5EF4-FFF2-40B4-BE49-F238E27FC236}">
                <a16:creationId xmlns:a16="http://schemas.microsoft.com/office/drawing/2014/main" xmlns="" id="{7364416E-D8AF-A54C-B1E5-82FA76389ABA}"/>
              </a:ext>
            </a:extLst>
          </p:cNvPr>
          <p:cNvGraphicFramePr>
            <a:graphicFrameLocks noGrp="1"/>
          </p:cNvGraphicFramePr>
          <p:nvPr/>
        </p:nvGraphicFramePr>
        <p:xfrm>
          <a:off x="6798906" y="0"/>
          <a:ext cx="5393094" cy="6456780"/>
        </p:xfrm>
        <a:graphic>
          <a:graphicData uri="http://schemas.openxmlformats.org/drawingml/2006/table">
            <a:tbl>
              <a:tblPr>
                <a:tableStyleId>{5C22544A-7EE6-4342-B048-85BDC9FD1C3A}</a:tableStyleId>
              </a:tblPr>
              <a:tblGrid>
                <a:gridCol w="2397128">
                  <a:extLst>
                    <a:ext uri="{9D8B030D-6E8A-4147-A177-3AD203B41FA5}">
                      <a16:colId xmlns:a16="http://schemas.microsoft.com/office/drawing/2014/main" xmlns="" val="31925681"/>
                    </a:ext>
                  </a:extLst>
                </a:gridCol>
                <a:gridCol w="2995966">
                  <a:extLst>
                    <a:ext uri="{9D8B030D-6E8A-4147-A177-3AD203B41FA5}">
                      <a16:colId xmlns:a16="http://schemas.microsoft.com/office/drawing/2014/main" xmlns="" val="3044842920"/>
                    </a:ext>
                  </a:extLst>
                </a:gridCol>
              </a:tblGrid>
              <a:tr h="262474">
                <a:tc>
                  <a:txBody>
                    <a:bodyPr/>
                    <a:lstStyle/>
                    <a:p>
                      <a:pPr algn="l" fontAlgn="b"/>
                      <a:r>
                        <a:rPr lang="nl-NL" sz="1600" u="none" strike="noStrike">
                          <a:effectLst/>
                        </a:rPr>
                        <a:t>Aloes succotrinae</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lib. ijb</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4257214352"/>
                  </a:ext>
                </a:extLst>
              </a:tr>
              <a:tr h="262474">
                <a:tc>
                  <a:txBody>
                    <a:bodyPr/>
                    <a:lstStyle/>
                    <a:p>
                      <a:pPr algn="l" fontAlgn="b"/>
                      <a:r>
                        <a:rPr lang="nl-NL" sz="1600" u="none" strike="noStrike">
                          <a:effectLst/>
                        </a:rPr>
                        <a:t>Myrrhae</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lib. Jb</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2234412827"/>
                  </a:ext>
                </a:extLst>
              </a:tr>
              <a:tr h="262474">
                <a:tc>
                  <a:txBody>
                    <a:bodyPr/>
                    <a:lstStyle/>
                    <a:p>
                      <a:pPr algn="l" fontAlgn="b"/>
                      <a:r>
                        <a:rPr lang="nl-NL" sz="1600" u="none" strike="noStrike">
                          <a:effectLst/>
                        </a:rPr>
                        <a:t>Absinthii </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exsic.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3566553530"/>
                  </a:ext>
                </a:extLst>
              </a:tr>
              <a:tr h="262474">
                <a:tc>
                  <a:txBody>
                    <a:bodyPr/>
                    <a:lstStyle/>
                    <a:p>
                      <a:pPr algn="l" fontAlgn="b"/>
                      <a:r>
                        <a:rPr lang="nl-NL" sz="1600" u="none" strike="noStrike">
                          <a:effectLst/>
                        </a:rPr>
                        <a:t>Rorismarini </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2232660893"/>
                  </a:ext>
                </a:extLst>
              </a:tr>
              <a:tr h="515997">
                <a:tc>
                  <a:txBody>
                    <a:bodyPr/>
                    <a:lstStyle/>
                    <a:p>
                      <a:pPr algn="l" fontAlgn="b"/>
                      <a:r>
                        <a:rPr lang="nl-NL" sz="1600" u="none" strike="noStrike">
                          <a:effectLst/>
                        </a:rPr>
                        <a:t>Balsami vel Menthae Graecae</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3288791946"/>
                  </a:ext>
                </a:extLst>
              </a:tr>
              <a:tr h="262474">
                <a:tc>
                  <a:txBody>
                    <a:bodyPr/>
                    <a:lstStyle/>
                    <a:p>
                      <a:pPr algn="l" fontAlgn="b"/>
                      <a:r>
                        <a:rPr lang="nl-NL" sz="1600" u="none" strike="noStrike">
                          <a:effectLst/>
                        </a:rPr>
                        <a:t>Menthae </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43557215"/>
                  </a:ext>
                </a:extLst>
              </a:tr>
              <a:tr h="262474">
                <a:tc>
                  <a:txBody>
                    <a:bodyPr/>
                    <a:lstStyle/>
                    <a:p>
                      <a:pPr algn="l" fontAlgn="b"/>
                      <a:r>
                        <a:rPr lang="nl-NL" sz="1600" u="none" strike="noStrike">
                          <a:effectLst/>
                        </a:rPr>
                        <a:t>Menthastri</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2430376572"/>
                  </a:ext>
                </a:extLst>
              </a:tr>
              <a:tr h="262474">
                <a:tc>
                  <a:txBody>
                    <a:bodyPr/>
                    <a:lstStyle/>
                    <a:p>
                      <a:pPr algn="l" fontAlgn="b"/>
                      <a:r>
                        <a:rPr lang="nl-NL" sz="1600" u="none" strike="noStrike">
                          <a:effectLst/>
                        </a:rPr>
                        <a:t>Salviae</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96560515"/>
                  </a:ext>
                </a:extLst>
              </a:tr>
              <a:tr h="262474">
                <a:tc>
                  <a:txBody>
                    <a:bodyPr/>
                    <a:lstStyle/>
                    <a:p>
                      <a:pPr algn="l" fontAlgn="b"/>
                      <a:r>
                        <a:rPr lang="nl-NL" sz="1600" u="none" strike="noStrike">
                          <a:effectLst/>
                        </a:rPr>
                        <a:t>Lavendulae </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1788069555"/>
                  </a:ext>
                </a:extLst>
              </a:tr>
              <a:tr h="262474">
                <a:tc>
                  <a:txBody>
                    <a:bodyPr/>
                    <a:lstStyle/>
                    <a:p>
                      <a:pPr algn="l" fontAlgn="b"/>
                      <a:r>
                        <a:rPr lang="nl-NL" sz="1600" u="none" strike="noStrike">
                          <a:effectLst/>
                        </a:rPr>
                        <a:t>Maioranae </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3918164632"/>
                  </a:ext>
                </a:extLst>
              </a:tr>
              <a:tr h="262474">
                <a:tc>
                  <a:txBody>
                    <a:bodyPr/>
                    <a:lstStyle/>
                    <a:p>
                      <a:pPr algn="l" fontAlgn="b"/>
                      <a:r>
                        <a:rPr lang="nl-NL" sz="1600" u="none" strike="noStrike">
                          <a:effectLst/>
                        </a:rPr>
                        <a:t>Thymi </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1555086659"/>
                  </a:ext>
                </a:extLst>
              </a:tr>
              <a:tr h="262474">
                <a:tc>
                  <a:txBody>
                    <a:bodyPr/>
                    <a:lstStyle/>
                    <a:p>
                      <a:pPr algn="l" fontAlgn="b"/>
                      <a:r>
                        <a:rPr lang="nl-NL" sz="1600" u="none" strike="noStrike">
                          <a:effectLst/>
                        </a:rPr>
                        <a:t>Origani </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ana m.ij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1731596951"/>
                  </a:ext>
                </a:extLst>
              </a:tr>
              <a:tr h="262474">
                <a:tc>
                  <a:txBody>
                    <a:bodyPr/>
                    <a:lstStyle/>
                    <a:p>
                      <a:pPr algn="l" fontAlgn="b"/>
                      <a:r>
                        <a:rPr lang="nl-NL" sz="1600" u="none" strike="noStrike">
                          <a:effectLst/>
                        </a:rPr>
                        <a:t>Sem. cumini </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lib. b</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789954195"/>
                  </a:ext>
                </a:extLst>
              </a:tr>
              <a:tr h="262474">
                <a:tc>
                  <a:txBody>
                    <a:bodyPr/>
                    <a:lstStyle/>
                    <a:p>
                      <a:pPr algn="l" fontAlgn="b"/>
                      <a:r>
                        <a:rPr lang="nl-NL" sz="1600" u="none" strike="noStrike">
                          <a:effectLst/>
                        </a:rPr>
                        <a:t>Caryophil.</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2703946254"/>
                  </a:ext>
                </a:extLst>
              </a:tr>
              <a:tr h="262474">
                <a:tc>
                  <a:txBody>
                    <a:bodyPr/>
                    <a:lstStyle/>
                    <a:p>
                      <a:pPr algn="l" fontAlgn="b"/>
                      <a:r>
                        <a:rPr lang="nl-NL" sz="1600" u="none" strike="noStrike">
                          <a:effectLst/>
                        </a:rPr>
                        <a:t>Nucis muscatae </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ana ℥ b</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3814192694"/>
                  </a:ext>
                </a:extLst>
              </a:tr>
              <a:tr h="262474">
                <a:tc>
                  <a:txBody>
                    <a:bodyPr/>
                    <a:lstStyle/>
                    <a:p>
                      <a:pPr algn="l" fontAlgn="b"/>
                      <a:r>
                        <a:rPr lang="nl-NL" sz="1600" u="none" strike="noStrike">
                          <a:effectLst/>
                        </a:rPr>
                        <a:t>Storacis calamitae</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 ij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2212958111"/>
                  </a:ext>
                </a:extLst>
              </a:tr>
              <a:tr h="262474">
                <a:tc>
                  <a:txBody>
                    <a:bodyPr/>
                    <a:lstStyle/>
                    <a:p>
                      <a:pPr algn="l" fontAlgn="b"/>
                      <a:r>
                        <a:rPr lang="nl-NL" sz="1600" u="none" strike="noStrike">
                          <a:effectLst/>
                        </a:rPr>
                        <a:t>Benzoini </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℥i</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219604880"/>
                  </a:ext>
                </a:extLst>
              </a:tr>
              <a:tr h="515997">
                <a:tc>
                  <a:txBody>
                    <a:bodyPr/>
                    <a:lstStyle/>
                    <a:p>
                      <a:pPr algn="l" fontAlgn="b"/>
                      <a:r>
                        <a:rPr lang="nl-NL" sz="1600" u="none" strike="noStrike">
                          <a:effectLst/>
                        </a:rPr>
                        <a:t>Trochis Aliptae moscatae</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3b</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2395604109"/>
                  </a:ext>
                </a:extLst>
              </a:tr>
              <a:tr h="262474">
                <a:tc>
                  <a:txBody>
                    <a:bodyPr/>
                    <a:lstStyle/>
                    <a:p>
                      <a:pPr algn="l" fontAlgn="b"/>
                      <a:r>
                        <a:rPr lang="nl-NL" sz="1600" u="none" strike="noStrike">
                          <a:effectLst/>
                        </a:rPr>
                        <a:t>Ireos</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 iij </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1475219757"/>
                  </a:ext>
                </a:extLst>
              </a:tr>
              <a:tr h="262474">
                <a:tc>
                  <a:txBody>
                    <a:bodyPr/>
                    <a:lstStyle/>
                    <a:p>
                      <a:pPr algn="l" fontAlgn="b"/>
                      <a:r>
                        <a:rPr lang="nl-NL" sz="1600" u="none" strike="noStrike">
                          <a:effectLst/>
                        </a:rPr>
                        <a:t>Calami arom</a:t>
                      </a:r>
                      <a:endParaRPr lang="nl-NL" sz="1600" b="0" i="0" u="none" strike="noStrike">
                        <a:solidFill>
                          <a:srgbClr val="000000"/>
                        </a:solidFill>
                        <a:effectLst/>
                        <a:latin typeface="Calibri" panose="020F0502020204030204" pitchFamily="34" charset="0"/>
                      </a:endParaRPr>
                    </a:p>
                  </a:txBody>
                  <a:tcPr marL="8609" marR="8609" marT="8609" marB="0" anchor="b"/>
                </a:tc>
                <a:tc>
                  <a:txBody>
                    <a:bodyPr/>
                    <a:lstStyle/>
                    <a:p>
                      <a:pPr algn="l" fontAlgn="b"/>
                      <a:r>
                        <a:rPr lang="nl-NL" sz="1600" u="none" strike="noStrike">
                          <a:effectLst/>
                        </a:rPr>
                        <a:t>Ʒ vj</a:t>
                      </a:r>
                      <a:endParaRPr lang="nl-NL" sz="1600" b="0" i="0" u="none" strike="noStrike">
                        <a:solidFill>
                          <a:srgbClr val="000000"/>
                        </a:solidFill>
                        <a:effectLst/>
                        <a:latin typeface="Calibri" panose="020F0502020204030204" pitchFamily="34" charset="0"/>
                      </a:endParaRPr>
                    </a:p>
                  </a:txBody>
                  <a:tcPr marL="8609" marR="8609" marT="8609" marB="0" anchor="b"/>
                </a:tc>
                <a:extLst>
                  <a:ext uri="{0D108BD9-81ED-4DB2-BD59-A6C34878D82A}">
                    <a16:rowId xmlns:a16="http://schemas.microsoft.com/office/drawing/2014/main" xmlns="" val="3884036092"/>
                  </a:ext>
                </a:extLst>
              </a:tr>
              <a:tr h="262474">
                <a:tc gridSpan="2">
                  <a:txBody>
                    <a:bodyPr/>
                    <a:lstStyle/>
                    <a:p>
                      <a:pPr algn="l" fontAlgn="b"/>
                      <a:r>
                        <a:rPr lang="nl-NL" sz="1600" i="1" u="none" strike="noStrike" dirty="0" err="1">
                          <a:effectLst/>
                        </a:rPr>
                        <a:t>Cotundantur</a:t>
                      </a:r>
                      <a:r>
                        <a:rPr lang="nl-NL" sz="1600" i="1" u="none" strike="noStrike" dirty="0">
                          <a:effectLst/>
                        </a:rPr>
                        <a:t> &amp; fiat pul. </a:t>
                      </a:r>
                      <a:r>
                        <a:rPr lang="nl-NL" sz="1600" i="1" u="none" strike="noStrike" dirty="0" err="1">
                          <a:effectLst/>
                        </a:rPr>
                        <a:t>subtilissimus</a:t>
                      </a:r>
                      <a:endParaRPr lang="nl-NL" sz="1600" b="0" i="1" u="none" strike="noStrike" dirty="0">
                        <a:solidFill>
                          <a:srgbClr val="000000"/>
                        </a:solidFill>
                        <a:effectLst/>
                        <a:latin typeface="Calibri" panose="020F0502020204030204" pitchFamily="34" charset="0"/>
                      </a:endParaRPr>
                    </a:p>
                  </a:txBody>
                  <a:tcPr marL="8609" marR="8609" marT="8609" marB="0" anchor="b"/>
                </a:tc>
                <a:tc hMerge="1">
                  <a:txBody>
                    <a:bodyPr/>
                    <a:lstStyle/>
                    <a:p>
                      <a:endParaRPr lang="en-GB"/>
                    </a:p>
                  </a:txBody>
                  <a:tcPr/>
                </a:tc>
                <a:extLst>
                  <a:ext uri="{0D108BD9-81ED-4DB2-BD59-A6C34878D82A}">
                    <a16:rowId xmlns:a16="http://schemas.microsoft.com/office/drawing/2014/main" xmlns="" val="3016736989"/>
                  </a:ext>
                </a:extLst>
              </a:tr>
              <a:tr h="437780">
                <a:tc gridSpan="2">
                  <a:txBody>
                    <a:bodyPr/>
                    <a:lstStyle/>
                    <a:p>
                      <a:pPr algn="l" fontAlgn="b"/>
                      <a:r>
                        <a:rPr lang="nl-NL" sz="1600" i="1" u="none" strike="noStrike" dirty="0">
                          <a:effectLst/>
                        </a:rPr>
                        <a:t>Grind these </a:t>
                      </a:r>
                      <a:r>
                        <a:rPr lang="nl-NL" sz="1600" i="1" u="none" strike="noStrike" dirty="0" err="1">
                          <a:effectLst/>
                        </a:rPr>
                        <a:t>ingredients</a:t>
                      </a:r>
                      <a:r>
                        <a:rPr lang="nl-NL" sz="1600" i="1" u="none" strike="noStrike" dirty="0">
                          <a:effectLst/>
                        </a:rPr>
                        <a:t> </a:t>
                      </a:r>
                      <a:r>
                        <a:rPr lang="nl-NL" sz="1600" i="1" u="none" strike="noStrike" dirty="0" err="1">
                          <a:effectLst/>
                        </a:rPr>
                        <a:t>into</a:t>
                      </a:r>
                      <a:r>
                        <a:rPr lang="nl-NL" sz="1600" i="1" u="none" strike="noStrike" dirty="0">
                          <a:effectLst/>
                        </a:rPr>
                        <a:t> a </a:t>
                      </a:r>
                      <a:r>
                        <a:rPr lang="nl-NL" sz="1600" i="1" u="none" strike="noStrike" dirty="0" err="1">
                          <a:effectLst/>
                        </a:rPr>
                        <a:t>powder</a:t>
                      </a:r>
                      <a:endParaRPr lang="nl-NL" sz="1600" b="0" i="1" u="none" strike="noStrike" dirty="0">
                        <a:solidFill>
                          <a:srgbClr val="000000"/>
                        </a:solidFill>
                        <a:effectLst/>
                        <a:latin typeface="Calibri" panose="020F0502020204030204" pitchFamily="34" charset="0"/>
                      </a:endParaRPr>
                    </a:p>
                  </a:txBody>
                  <a:tcPr marL="8609" marR="8609" marT="8609" marB="0" anchor="b"/>
                </a:tc>
                <a:tc hMerge="1">
                  <a:txBody>
                    <a:bodyPr/>
                    <a:lstStyle/>
                    <a:p>
                      <a:endParaRPr lang="en-GB"/>
                    </a:p>
                  </a:txBody>
                  <a:tcPr/>
                </a:tc>
                <a:extLst>
                  <a:ext uri="{0D108BD9-81ED-4DB2-BD59-A6C34878D82A}">
                    <a16:rowId xmlns:a16="http://schemas.microsoft.com/office/drawing/2014/main" xmlns="" val="619824727"/>
                  </a:ext>
                </a:extLst>
              </a:tr>
            </a:tbl>
          </a:graphicData>
        </a:graphic>
      </p:graphicFrame>
      <p:pic>
        <p:nvPicPr>
          <p:cNvPr id="5" name="Afbeelding 4">
            <a:extLst>
              <a:ext uri="{FF2B5EF4-FFF2-40B4-BE49-F238E27FC236}">
                <a16:creationId xmlns:a16="http://schemas.microsoft.com/office/drawing/2014/main" xmlns="" id="{10ED88D6-51FA-9047-8348-D98587DF5D2B}"/>
              </a:ext>
            </a:extLst>
          </p:cNvPr>
          <p:cNvPicPr>
            <a:picLocks noChangeAspect="1"/>
          </p:cNvPicPr>
          <p:nvPr/>
        </p:nvPicPr>
        <p:blipFill>
          <a:blip r:embed="rId3"/>
          <a:stretch>
            <a:fillRect/>
          </a:stretch>
        </p:blipFill>
        <p:spPr>
          <a:xfrm>
            <a:off x="0" y="1336415"/>
            <a:ext cx="6764601" cy="3783949"/>
          </a:xfrm>
          <a:prstGeom prst="rect">
            <a:avLst/>
          </a:prstGeom>
        </p:spPr>
      </p:pic>
      <p:pic>
        <p:nvPicPr>
          <p:cNvPr id="2" name="Afbeelding 10">
            <a:extLst>
              <a:ext uri="{FF2B5EF4-FFF2-40B4-BE49-F238E27FC236}">
                <a16:creationId xmlns:a16="http://schemas.microsoft.com/office/drawing/2014/main" xmlns="" id="{20139066-1280-DC8E-AA56-FB80575A09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9236" y="707305"/>
            <a:ext cx="2057069" cy="2742758"/>
          </a:xfrm>
          <a:prstGeom prst="rect">
            <a:avLst/>
          </a:prstGeom>
        </p:spPr>
      </p:pic>
    </p:spTree>
    <p:extLst>
      <p:ext uri="{BB962C8B-B14F-4D97-AF65-F5344CB8AC3E}">
        <p14:creationId xmlns:p14="http://schemas.microsoft.com/office/powerpoint/2010/main" val="576666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659C3FC1-A5B7-AF42-A079-CAA63730040C}"/>
              </a:ext>
            </a:extLst>
          </p:cNvPr>
          <p:cNvSpPr>
            <a:spLocks noGrp="1"/>
          </p:cNvSpPr>
          <p:nvPr>
            <p:ph type="title"/>
          </p:nvPr>
        </p:nvSpPr>
        <p:spPr/>
        <p:txBody>
          <a:bodyPr/>
          <a:lstStyle/>
          <a:p>
            <a:r>
              <a:rPr lang="en-GB" dirty="0" err="1"/>
              <a:t>Interpretatie</a:t>
            </a:r>
            <a:r>
              <a:rPr lang="en-GB" dirty="0"/>
              <a:t> van </a:t>
            </a:r>
            <a:r>
              <a:rPr lang="en-GB" dirty="0" err="1"/>
              <a:t>recept</a:t>
            </a:r>
            <a:endParaRPr lang="en-GB" dirty="0"/>
          </a:p>
        </p:txBody>
      </p:sp>
      <p:sp>
        <p:nvSpPr>
          <p:cNvPr id="5" name="Afgeronde rechthoek 4">
            <a:extLst>
              <a:ext uri="{FF2B5EF4-FFF2-40B4-BE49-F238E27FC236}">
                <a16:creationId xmlns:a16="http://schemas.microsoft.com/office/drawing/2014/main" xmlns="" id="{24E41B5E-8438-6D4E-A76E-1F8DAEA9B375}"/>
              </a:ext>
            </a:extLst>
          </p:cNvPr>
          <p:cNvSpPr/>
          <p:nvPr/>
        </p:nvSpPr>
        <p:spPr>
          <a:xfrm>
            <a:off x="8507258" y="4226069"/>
            <a:ext cx="3056351" cy="589529"/>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libri" panose="020F0502020204030204" pitchFamily="34" charset="0"/>
                <a:cs typeface="Calibri" panose="020F0502020204030204" pitchFamily="34" charset="0"/>
              </a:rPr>
              <a:t>Bloemen</a:t>
            </a:r>
            <a:endParaRPr lang="en-GB" sz="2400" dirty="0">
              <a:latin typeface="Calibri" panose="020F0502020204030204" pitchFamily="34" charset="0"/>
              <a:cs typeface="Calibri" panose="020F0502020204030204" pitchFamily="34" charset="0"/>
            </a:endParaRPr>
          </a:p>
        </p:txBody>
      </p:sp>
      <p:sp>
        <p:nvSpPr>
          <p:cNvPr id="6" name="Afgeronde rechthoek 5">
            <a:extLst>
              <a:ext uri="{FF2B5EF4-FFF2-40B4-BE49-F238E27FC236}">
                <a16:creationId xmlns:a16="http://schemas.microsoft.com/office/drawing/2014/main" xmlns="" id="{EFA37813-FAFF-3C42-B78E-F8A278207B99}"/>
              </a:ext>
            </a:extLst>
          </p:cNvPr>
          <p:cNvSpPr/>
          <p:nvPr/>
        </p:nvSpPr>
        <p:spPr>
          <a:xfrm>
            <a:off x="4699246" y="4226069"/>
            <a:ext cx="3056351" cy="589529"/>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libri" panose="020F0502020204030204" pitchFamily="34" charset="0"/>
                <a:cs typeface="Calibri" panose="020F0502020204030204" pitchFamily="34" charset="0"/>
              </a:rPr>
              <a:t>Animale</a:t>
            </a:r>
            <a:r>
              <a:rPr lang="en-GB" sz="2400" dirty="0">
                <a:latin typeface="Calibri" panose="020F0502020204030204" pitchFamily="34" charset="0"/>
                <a:cs typeface="Calibri" panose="020F0502020204030204" pitchFamily="34" charset="0"/>
              </a:rPr>
              <a:t> </a:t>
            </a:r>
            <a:r>
              <a:rPr lang="en-GB" sz="2400" dirty="0" err="1">
                <a:latin typeface="Calibri" panose="020F0502020204030204" pitchFamily="34" charset="0"/>
                <a:cs typeface="Calibri" panose="020F0502020204030204" pitchFamily="34" charset="0"/>
              </a:rPr>
              <a:t>geurstoffen</a:t>
            </a:r>
            <a:endParaRPr lang="en-GB" sz="2400" dirty="0">
              <a:latin typeface="Calibri" panose="020F0502020204030204" pitchFamily="34" charset="0"/>
              <a:cs typeface="Calibri" panose="020F0502020204030204" pitchFamily="34" charset="0"/>
            </a:endParaRPr>
          </a:p>
        </p:txBody>
      </p:sp>
      <p:sp>
        <p:nvSpPr>
          <p:cNvPr id="7" name="Afgeronde rechthoek 6">
            <a:extLst>
              <a:ext uri="{FF2B5EF4-FFF2-40B4-BE49-F238E27FC236}">
                <a16:creationId xmlns:a16="http://schemas.microsoft.com/office/drawing/2014/main" xmlns="" id="{7A487EB0-AE9A-1040-9897-059E845FE209}"/>
              </a:ext>
            </a:extLst>
          </p:cNvPr>
          <p:cNvSpPr/>
          <p:nvPr/>
        </p:nvSpPr>
        <p:spPr>
          <a:xfrm>
            <a:off x="730683" y="1090363"/>
            <a:ext cx="3056351" cy="589529"/>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libri" panose="020F0502020204030204" pitchFamily="34" charset="0"/>
                <a:cs typeface="Calibri" panose="020F0502020204030204" pitchFamily="34" charset="0"/>
              </a:rPr>
              <a:t>Harsen</a:t>
            </a:r>
            <a:endParaRPr lang="en-GB" sz="2400" dirty="0">
              <a:latin typeface="Calibri" panose="020F0502020204030204" pitchFamily="34" charset="0"/>
              <a:cs typeface="Calibri" panose="020F0502020204030204" pitchFamily="34" charset="0"/>
            </a:endParaRPr>
          </a:p>
        </p:txBody>
      </p:sp>
      <p:sp>
        <p:nvSpPr>
          <p:cNvPr id="8" name="Afgeronde rechthoek 7">
            <a:extLst>
              <a:ext uri="{FF2B5EF4-FFF2-40B4-BE49-F238E27FC236}">
                <a16:creationId xmlns:a16="http://schemas.microsoft.com/office/drawing/2014/main" xmlns="" id="{9FAA29D8-00EE-7141-9A1D-430BBF157B1D}"/>
              </a:ext>
            </a:extLst>
          </p:cNvPr>
          <p:cNvSpPr/>
          <p:nvPr/>
        </p:nvSpPr>
        <p:spPr>
          <a:xfrm>
            <a:off x="730684" y="4226069"/>
            <a:ext cx="3056351" cy="589529"/>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libri" panose="020F0502020204030204" pitchFamily="34" charset="0"/>
                <a:cs typeface="Calibri" panose="020F0502020204030204" pitchFamily="34" charset="0"/>
              </a:rPr>
              <a:t>Specerijen</a:t>
            </a:r>
            <a:endParaRPr lang="en-GB" sz="2400" dirty="0">
              <a:latin typeface="Calibri" panose="020F0502020204030204" pitchFamily="34" charset="0"/>
              <a:cs typeface="Calibri" panose="020F0502020204030204" pitchFamily="34" charset="0"/>
            </a:endParaRPr>
          </a:p>
        </p:txBody>
      </p:sp>
      <p:sp>
        <p:nvSpPr>
          <p:cNvPr id="9" name="Afgeronde rechthoek 8">
            <a:extLst>
              <a:ext uri="{FF2B5EF4-FFF2-40B4-BE49-F238E27FC236}">
                <a16:creationId xmlns:a16="http://schemas.microsoft.com/office/drawing/2014/main" xmlns="" id="{27D35BD1-935F-D94F-BA13-50885AA3D208}"/>
              </a:ext>
            </a:extLst>
          </p:cNvPr>
          <p:cNvSpPr/>
          <p:nvPr/>
        </p:nvSpPr>
        <p:spPr>
          <a:xfrm>
            <a:off x="8404966" y="1123064"/>
            <a:ext cx="3056351" cy="589529"/>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libri" panose="020F0502020204030204" pitchFamily="34" charset="0"/>
                <a:cs typeface="Calibri" panose="020F0502020204030204" pitchFamily="34" charset="0"/>
              </a:rPr>
              <a:t>Kruiden</a:t>
            </a:r>
            <a:endParaRPr lang="en-GB" sz="2400" dirty="0">
              <a:latin typeface="Calibri" panose="020F0502020204030204" pitchFamily="34" charset="0"/>
              <a:cs typeface="Calibri" panose="020F0502020204030204" pitchFamily="34" charset="0"/>
            </a:endParaRPr>
          </a:p>
        </p:txBody>
      </p:sp>
      <p:sp>
        <p:nvSpPr>
          <p:cNvPr id="10" name="Tekstvak 9">
            <a:extLst>
              <a:ext uri="{FF2B5EF4-FFF2-40B4-BE49-F238E27FC236}">
                <a16:creationId xmlns:a16="http://schemas.microsoft.com/office/drawing/2014/main" xmlns="" id="{88C8633C-1D1F-B344-99E2-5E28F5327F3F}"/>
              </a:ext>
            </a:extLst>
          </p:cNvPr>
          <p:cNvSpPr txBox="1"/>
          <p:nvPr/>
        </p:nvSpPr>
        <p:spPr>
          <a:xfrm>
            <a:off x="4671001" y="5088606"/>
            <a:ext cx="3237100" cy="646331"/>
          </a:xfrm>
          <a:prstGeom prst="rect">
            <a:avLst/>
          </a:prstGeom>
          <a:noFill/>
        </p:spPr>
        <p:txBody>
          <a:bodyPr wrap="square" rtlCol="0">
            <a:spAutoFit/>
          </a:bodyPr>
          <a:lstStyle/>
          <a:p>
            <a:r>
              <a:rPr lang="en-GB" sz="1800" b="1" dirty="0">
                <a:latin typeface="Calibri" panose="020F0502020204030204" pitchFamily="34" charset="0"/>
                <a:cs typeface="Calibri" panose="020F0502020204030204" pitchFamily="34" charset="0"/>
              </a:rPr>
              <a:t>Ambergris </a:t>
            </a:r>
            <a:r>
              <a:rPr lang="en-GB" sz="1800" dirty="0">
                <a:latin typeface="Calibri" panose="020F0502020204030204" pitchFamily="34" charset="0"/>
                <a:cs typeface="Calibri" panose="020F0502020204030204" pitchFamily="34" charset="0"/>
              </a:rPr>
              <a:t>(in </a:t>
            </a:r>
            <a:r>
              <a:rPr lang="en-GB" sz="1800" dirty="0" err="1">
                <a:latin typeface="Calibri" panose="020F0502020204030204" pitchFamily="34" charset="0"/>
                <a:cs typeface="Calibri" panose="020F0502020204030204" pitchFamily="34" charset="0"/>
              </a:rPr>
              <a:t>Alipta</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Muscata</a:t>
            </a:r>
            <a:r>
              <a:rPr lang="en-GB" sz="1800" dirty="0">
                <a:latin typeface="Calibri" panose="020F0502020204030204" pitchFamily="34" charset="0"/>
                <a:cs typeface="Calibri" panose="020F0502020204030204" pitchFamily="34" charset="0"/>
              </a:rPr>
              <a:t>)</a:t>
            </a:r>
            <a:endParaRPr lang="en-GB" sz="1800" b="1" dirty="0">
              <a:latin typeface="Calibri" panose="020F0502020204030204" pitchFamily="34" charset="0"/>
              <a:cs typeface="Calibri" panose="020F0502020204030204" pitchFamily="34" charset="0"/>
            </a:endParaRPr>
          </a:p>
          <a:p>
            <a:r>
              <a:rPr lang="en-GB" sz="1800" b="1" dirty="0">
                <a:latin typeface="Calibri" panose="020F0502020204030204" pitchFamily="34" charset="0"/>
                <a:cs typeface="Calibri" panose="020F0502020204030204" pitchFamily="34" charset="0"/>
              </a:rPr>
              <a:t>Musk </a:t>
            </a:r>
            <a:r>
              <a:rPr lang="en-GB" sz="1800" dirty="0">
                <a:latin typeface="Calibri" panose="020F0502020204030204" pitchFamily="34" charset="0"/>
                <a:cs typeface="Calibri" panose="020F0502020204030204" pitchFamily="34" charset="0"/>
              </a:rPr>
              <a:t>(in </a:t>
            </a:r>
            <a:r>
              <a:rPr lang="en-GB" sz="1800" dirty="0" err="1">
                <a:latin typeface="Calibri" panose="020F0502020204030204" pitchFamily="34" charset="0"/>
                <a:cs typeface="Calibri" panose="020F0502020204030204" pitchFamily="34" charset="0"/>
              </a:rPr>
              <a:t>Alipta</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Muscata</a:t>
            </a:r>
            <a:r>
              <a:rPr lang="en-GB" sz="1800" dirty="0">
                <a:latin typeface="Calibri" panose="020F0502020204030204" pitchFamily="34" charset="0"/>
                <a:cs typeface="Calibri" panose="020F0502020204030204" pitchFamily="34" charset="0"/>
              </a:rPr>
              <a:t>)</a:t>
            </a:r>
            <a:endParaRPr lang="en-GB" sz="1800" b="1" dirty="0">
              <a:latin typeface="Calibri" panose="020F0502020204030204" pitchFamily="34" charset="0"/>
              <a:cs typeface="Calibri" panose="020F0502020204030204" pitchFamily="34" charset="0"/>
            </a:endParaRPr>
          </a:p>
        </p:txBody>
      </p:sp>
      <p:sp>
        <p:nvSpPr>
          <p:cNvPr id="11" name="Tekstvak 10">
            <a:extLst>
              <a:ext uri="{FF2B5EF4-FFF2-40B4-BE49-F238E27FC236}">
                <a16:creationId xmlns:a16="http://schemas.microsoft.com/office/drawing/2014/main" xmlns="" id="{D0835B14-B853-F84D-9C4F-7E46C409B492}"/>
              </a:ext>
            </a:extLst>
          </p:cNvPr>
          <p:cNvSpPr txBox="1"/>
          <p:nvPr/>
        </p:nvSpPr>
        <p:spPr>
          <a:xfrm>
            <a:off x="8507257" y="5121306"/>
            <a:ext cx="2430049" cy="369332"/>
          </a:xfrm>
          <a:prstGeom prst="rect">
            <a:avLst/>
          </a:prstGeom>
          <a:noFill/>
        </p:spPr>
        <p:txBody>
          <a:bodyPr wrap="square" rtlCol="0">
            <a:spAutoFit/>
          </a:bodyPr>
          <a:lstStyle/>
          <a:p>
            <a:r>
              <a:rPr lang="en-GB" sz="1800" b="1" dirty="0">
                <a:latin typeface="Calibri" panose="020F0502020204030204" pitchFamily="34" charset="0"/>
                <a:cs typeface="Calibri" panose="020F0502020204030204" pitchFamily="34" charset="0"/>
              </a:rPr>
              <a:t>Lis</a:t>
            </a:r>
            <a:r>
              <a:rPr lang="en-GB" sz="1800" dirty="0">
                <a:latin typeface="Calibri" panose="020F0502020204030204" pitchFamily="34" charset="0"/>
                <a:cs typeface="Calibri" panose="020F0502020204030204" pitchFamily="34" charset="0"/>
              </a:rPr>
              <a:t> Iris </a:t>
            </a:r>
            <a:r>
              <a:rPr lang="en-GB" sz="1800" dirty="0" err="1">
                <a:latin typeface="Calibri" panose="020F0502020204030204" pitchFamily="34" charset="0"/>
                <a:cs typeface="Calibri" panose="020F0502020204030204" pitchFamily="34" charset="0"/>
              </a:rPr>
              <a:t>florentina</a:t>
            </a:r>
            <a:r>
              <a:rPr lang="en-GB" sz="1800" dirty="0">
                <a:latin typeface="Calibri" panose="020F0502020204030204" pitchFamily="34" charset="0"/>
                <a:cs typeface="Calibri" panose="020F0502020204030204" pitchFamily="34" charset="0"/>
              </a:rPr>
              <a:t> L.</a:t>
            </a:r>
          </a:p>
        </p:txBody>
      </p:sp>
      <p:sp>
        <p:nvSpPr>
          <p:cNvPr id="12" name="Tekstvak 11">
            <a:extLst>
              <a:ext uri="{FF2B5EF4-FFF2-40B4-BE49-F238E27FC236}">
                <a16:creationId xmlns:a16="http://schemas.microsoft.com/office/drawing/2014/main" xmlns="" id="{D9BBA7D3-F2E3-A44C-8074-AB3047850DE1}"/>
              </a:ext>
            </a:extLst>
          </p:cNvPr>
          <p:cNvSpPr txBox="1"/>
          <p:nvPr/>
        </p:nvSpPr>
        <p:spPr>
          <a:xfrm>
            <a:off x="8292230" y="1755401"/>
            <a:ext cx="3841213" cy="2308324"/>
          </a:xfrm>
          <a:prstGeom prst="rect">
            <a:avLst/>
          </a:prstGeom>
          <a:noFill/>
        </p:spPr>
        <p:txBody>
          <a:bodyPr wrap="square" rtlCol="0">
            <a:spAutoFit/>
          </a:bodyPr>
          <a:lstStyle/>
          <a:p>
            <a:r>
              <a:rPr lang="en-GB" sz="1600" b="1" dirty="0">
                <a:latin typeface="Calibri" panose="020F0502020204030204" pitchFamily="34" charset="0"/>
                <a:cs typeface="Calibri" panose="020F0502020204030204" pitchFamily="34" charset="0"/>
              </a:rPr>
              <a:t>Munt</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Dit</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kunnen</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verschillende</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soorten</a:t>
            </a:r>
            <a:r>
              <a:rPr lang="en-GB" sz="1600" dirty="0">
                <a:latin typeface="Calibri" panose="020F0502020204030204" pitchFamily="34" charset="0"/>
                <a:cs typeface="Calibri" panose="020F0502020204030204" pitchFamily="34" charset="0"/>
              </a:rPr>
              <a:t> van het </a:t>
            </a:r>
            <a:r>
              <a:rPr lang="en-GB" sz="1600" dirty="0" err="1">
                <a:latin typeface="Calibri" panose="020F0502020204030204" pitchFamily="34" charset="0"/>
                <a:cs typeface="Calibri" panose="020F0502020204030204" pitchFamily="34" charset="0"/>
              </a:rPr>
              <a:t>geslacht</a:t>
            </a:r>
            <a:r>
              <a:rPr lang="en-GB" sz="1600" dirty="0">
                <a:latin typeface="Calibri" panose="020F0502020204030204" pitchFamily="34" charset="0"/>
                <a:cs typeface="Calibri" panose="020F0502020204030204" pitchFamily="34" charset="0"/>
              </a:rPr>
              <a:t> Mentha </a:t>
            </a:r>
            <a:r>
              <a:rPr lang="en-GB" sz="1600" dirty="0" err="1">
                <a:latin typeface="Calibri" panose="020F0502020204030204" pitchFamily="34" charset="0"/>
                <a:cs typeface="Calibri" panose="020F0502020204030204" pitchFamily="34" charset="0"/>
              </a:rPr>
              <a:t>zijn</a:t>
            </a:r>
            <a:r>
              <a:rPr lang="en-GB" sz="1600" dirty="0">
                <a:latin typeface="Calibri" panose="020F0502020204030204" pitchFamily="34" charset="0"/>
                <a:cs typeface="Calibri" panose="020F0502020204030204" pitchFamily="34" charset="0"/>
              </a:rPr>
              <a:t>.</a:t>
            </a:r>
          </a:p>
          <a:p>
            <a:r>
              <a:rPr lang="en-GB" sz="1600" b="1" dirty="0">
                <a:latin typeface="Calibri" panose="020F0502020204030204" pitchFamily="34" charset="0"/>
                <a:cs typeface="Calibri" panose="020F0502020204030204" pitchFamily="34" charset="0"/>
              </a:rPr>
              <a:t>Wilde munt</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Vijvoorbeeld</a:t>
            </a:r>
            <a:r>
              <a:rPr lang="en-GB" sz="1600" dirty="0">
                <a:latin typeface="Calibri" panose="020F0502020204030204" pitchFamily="34" charset="0"/>
                <a:cs typeface="Calibri" panose="020F0502020204030204" pitchFamily="34" charset="0"/>
              </a:rPr>
              <a:t> Nepeta cataria L.</a:t>
            </a:r>
          </a:p>
          <a:p>
            <a:r>
              <a:rPr lang="en-GB" sz="1600" b="1" dirty="0" err="1">
                <a:latin typeface="Calibri" panose="020F0502020204030204" pitchFamily="34" charset="0"/>
                <a:cs typeface="Calibri" panose="020F0502020204030204" pitchFamily="34" charset="0"/>
              </a:rPr>
              <a:t>Salie</a:t>
            </a:r>
            <a:r>
              <a:rPr lang="en-GB" sz="1600" dirty="0">
                <a:latin typeface="Calibri" panose="020F0502020204030204" pitchFamily="34" charset="0"/>
                <a:cs typeface="Calibri" panose="020F0502020204030204" pitchFamily="34" charset="0"/>
              </a:rPr>
              <a:t>. Salvia officinalis L.</a:t>
            </a:r>
          </a:p>
          <a:p>
            <a:r>
              <a:rPr lang="en-GB" sz="1600" b="1" dirty="0" err="1">
                <a:latin typeface="Calibri" panose="020F0502020204030204" pitchFamily="34" charset="0"/>
                <a:cs typeface="Calibri" panose="020F0502020204030204" pitchFamily="34" charset="0"/>
              </a:rPr>
              <a:t>Lavendel</a:t>
            </a:r>
            <a:r>
              <a:rPr lang="en-GB" sz="1600" dirty="0">
                <a:latin typeface="Calibri" panose="020F0502020204030204" pitchFamily="34" charset="0"/>
                <a:cs typeface="Calibri" panose="020F0502020204030204" pitchFamily="34" charset="0"/>
              </a:rPr>
              <a:t>. Lavandula officinalis L.</a:t>
            </a:r>
          </a:p>
          <a:p>
            <a:r>
              <a:rPr lang="en-GB" sz="1600" b="1" dirty="0" err="1">
                <a:latin typeface="Calibri" panose="020F0502020204030204" pitchFamily="34" charset="0"/>
                <a:cs typeface="Calibri" panose="020F0502020204030204" pitchFamily="34" charset="0"/>
              </a:rPr>
              <a:t>Marjolein</a:t>
            </a:r>
            <a:r>
              <a:rPr lang="en-GB" sz="1600" dirty="0">
                <a:latin typeface="Calibri" panose="020F0502020204030204" pitchFamily="34" charset="0"/>
                <a:cs typeface="Calibri" panose="020F0502020204030204" pitchFamily="34" charset="0"/>
              </a:rPr>
              <a:t>. Origanum </a:t>
            </a:r>
            <a:r>
              <a:rPr lang="en-GB" sz="1600" dirty="0" err="1">
                <a:latin typeface="Calibri" panose="020F0502020204030204" pitchFamily="34" charset="0"/>
                <a:cs typeface="Calibri" panose="020F0502020204030204" pitchFamily="34" charset="0"/>
              </a:rPr>
              <a:t>majorana</a:t>
            </a:r>
            <a:r>
              <a:rPr lang="en-GB" sz="1600" dirty="0">
                <a:latin typeface="Calibri" panose="020F0502020204030204" pitchFamily="34" charset="0"/>
                <a:cs typeface="Calibri" panose="020F0502020204030204" pitchFamily="34" charset="0"/>
              </a:rPr>
              <a:t> L.</a:t>
            </a:r>
          </a:p>
          <a:p>
            <a:r>
              <a:rPr lang="en-GB" sz="1600" b="1" dirty="0" err="1">
                <a:latin typeface="Calibri" panose="020F0502020204030204" pitchFamily="34" charset="0"/>
                <a:cs typeface="Calibri" panose="020F0502020204030204" pitchFamily="34" charset="0"/>
              </a:rPr>
              <a:t>Tijm</a:t>
            </a:r>
            <a:r>
              <a:rPr lang="en-GB" sz="1600" dirty="0">
                <a:latin typeface="Calibri" panose="020F0502020204030204" pitchFamily="34" charset="0"/>
                <a:cs typeface="Calibri" panose="020F0502020204030204" pitchFamily="34" charset="0"/>
              </a:rPr>
              <a:t>. Thymus vulgaris L.</a:t>
            </a:r>
          </a:p>
          <a:p>
            <a:r>
              <a:rPr lang="en-GB" sz="1600" b="1" dirty="0">
                <a:latin typeface="Calibri" panose="020F0502020204030204" pitchFamily="34" charset="0"/>
                <a:cs typeface="Calibri" panose="020F0502020204030204" pitchFamily="34" charset="0"/>
              </a:rPr>
              <a:t>Wilde </a:t>
            </a:r>
            <a:r>
              <a:rPr lang="en-GB" sz="1600" b="1" dirty="0" err="1">
                <a:latin typeface="Calibri" panose="020F0502020204030204" pitchFamily="34" charset="0"/>
                <a:cs typeface="Calibri" panose="020F0502020204030204" pitchFamily="34" charset="0"/>
              </a:rPr>
              <a:t>marjolein</a:t>
            </a:r>
            <a:r>
              <a:rPr lang="en-GB" sz="1600" dirty="0">
                <a:latin typeface="Calibri" panose="020F0502020204030204" pitchFamily="34" charset="0"/>
                <a:cs typeface="Calibri" panose="020F0502020204030204" pitchFamily="34" charset="0"/>
              </a:rPr>
              <a:t>. Origanum vulgare L.</a:t>
            </a:r>
          </a:p>
          <a:p>
            <a:r>
              <a:rPr lang="nl-NL" sz="1600" b="1" dirty="0">
                <a:latin typeface="Calibri" panose="020F0502020204030204" pitchFamily="34" charset="0"/>
                <a:cs typeface="Calibri" panose="020F0502020204030204" pitchFamily="34" charset="0"/>
              </a:rPr>
              <a:t>Rosmarijn,</a:t>
            </a:r>
            <a:r>
              <a:rPr lang="nl-NL" sz="1600" dirty="0">
                <a:latin typeface="Calibri" panose="020F0502020204030204" pitchFamily="34" charset="0"/>
                <a:cs typeface="Calibri" panose="020F0502020204030204" pitchFamily="34" charset="0"/>
              </a:rPr>
              <a:t> Rosmarinus </a:t>
            </a:r>
            <a:r>
              <a:rPr lang="nl-NL" sz="1600" dirty="0" err="1">
                <a:latin typeface="Calibri" panose="020F0502020204030204" pitchFamily="34" charset="0"/>
                <a:cs typeface="Calibri" panose="020F0502020204030204" pitchFamily="34" charset="0"/>
              </a:rPr>
              <a:t>officinalis</a:t>
            </a:r>
            <a:r>
              <a:rPr lang="nl-NL" sz="1600" dirty="0">
                <a:latin typeface="Calibri" panose="020F0502020204030204" pitchFamily="34" charset="0"/>
                <a:cs typeface="Calibri" panose="020F0502020204030204" pitchFamily="34" charset="0"/>
              </a:rPr>
              <a:t> L. </a:t>
            </a:r>
            <a:endParaRPr lang="en-GB" sz="1600" dirty="0">
              <a:latin typeface="Calibri" panose="020F0502020204030204" pitchFamily="34" charset="0"/>
              <a:cs typeface="Calibri" panose="020F0502020204030204" pitchFamily="34" charset="0"/>
            </a:endParaRPr>
          </a:p>
        </p:txBody>
      </p:sp>
      <p:sp>
        <p:nvSpPr>
          <p:cNvPr id="13" name="Tekstvak 12">
            <a:extLst>
              <a:ext uri="{FF2B5EF4-FFF2-40B4-BE49-F238E27FC236}">
                <a16:creationId xmlns:a16="http://schemas.microsoft.com/office/drawing/2014/main" xmlns="" id="{3D9D2713-7C14-704B-97B9-CD21E9314002}"/>
              </a:ext>
            </a:extLst>
          </p:cNvPr>
          <p:cNvSpPr txBox="1"/>
          <p:nvPr/>
        </p:nvSpPr>
        <p:spPr>
          <a:xfrm>
            <a:off x="657714" y="5121306"/>
            <a:ext cx="3626187" cy="1323439"/>
          </a:xfrm>
          <a:prstGeom prst="rect">
            <a:avLst/>
          </a:prstGeom>
          <a:noFill/>
        </p:spPr>
        <p:txBody>
          <a:bodyPr wrap="square" rtlCol="0">
            <a:spAutoFit/>
          </a:bodyPr>
          <a:lstStyle/>
          <a:p>
            <a:r>
              <a:rPr lang="en-GB" sz="1600" b="1" dirty="0" err="1">
                <a:latin typeface="Calibri" panose="020F0502020204030204" pitchFamily="34" charset="0"/>
                <a:cs typeface="Calibri" panose="020F0502020204030204" pitchFamily="34" charset="0"/>
              </a:rPr>
              <a:t>Komijnzaad</a:t>
            </a:r>
            <a:r>
              <a:rPr lang="en-GB" sz="1600" dirty="0">
                <a:latin typeface="Calibri" panose="020F0502020204030204" pitchFamily="34" charset="0"/>
                <a:cs typeface="Calibri" panose="020F0502020204030204" pitchFamily="34" charset="0"/>
              </a:rPr>
              <a:t>. Cuminum cyminum L.</a:t>
            </a:r>
          </a:p>
          <a:p>
            <a:r>
              <a:rPr lang="en-GB" sz="1600" b="1" dirty="0" err="1">
                <a:latin typeface="Calibri" panose="020F0502020204030204" pitchFamily="34" charset="0"/>
                <a:cs typeface="Calibri" panose="020F0502020204030204" pitchFamily="34" charset="0"/>
              </a:rPr>
              <a:t>Kruidnagelen</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Gedroogde</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bloemknoppen</a:t>
            </a:r>
            <a:r>
              <a:rPr lang="en-GB" sz="1600" dirty="0">
                <a:latin typeface="Calibri" panose="020F0502020204030204" pitchFamily="34" charset="0"/>
                <a:cs typeface="Calibri" panose="020F0502020204030204" pitchFamily="34" charset="0"/>
              </a:rPr>
              <a:t> van Eugenia </a:t>
            </a:r>
            <a:r>
              <a:rPr lang="en-GB" sz="1600" dirty="0" err="1">
                <a:latin typeface="Calibri" panose="020F0502020204030204" pitchFamily="34" charset="0"/>
                <a:cs typeface="Calibri" panose="020F0502020204030204" pitchFamily="34" charset="0"/>
              </a:rPr>
              <a:t>caryophyllaia</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Thunb</a:t>
            </a:r>
            <a:r>
              <a:rPr lang="en-GB" sz="1600" dirty="0">
                <a:latin typeface="Calibri" panose="020F0502020204030204" pitchFamily="34" charset="0"/>
                <a:cs typeface="Calibri" panose="020F0502020204030204" pitchFamily="34" charset="0"/>
              </a:rPr>
              <a:t>.</a:t>
            </a:r>
          </a:p>
          <a:p>
            <a:r>
              <a:rPr lang="en-GB" sz="1600" b="1" dirty="0" err="1">
                <a:latin typeface="Calibri" panose="020F0502020204030204" pitchFamily="34" charset="0"/>
                <a:cs typeface="Calibri" panose="020F0502020204030204" pitchFamily="34" charset="0"/>
              </a:rPr>
              <a:t>Nootmuskaat</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Zaden</a:t>
            </a:r>
            <a:r>
              <a:rPr lang="en-GB" sz="1600" dirty="0">
                <a:latin typeface="Calibri" panose="020F0502020204030204" pitchFamily="34" charset="0"/>
                <a:cs typeface="Calibri" panose="020F0502020204030204" pitchFamily="34" charset="0"/>
              </a:rPr>
              <a:t> van </a:t>
            </a:r>
            <a:r>
              <a:rPr lang="en-GB" sz="1600" dirty="0" err="1">
                <a:latin typeface="Calibri" panose="020F0502020204030204" pitchFamily="34" charset="0"/>
                <a:cs typeface="Calibri" panose="020F0502020204030204" pitchFamily="34" charset="0"/>
              </a:rPr>
              <a:t>Myristicae</a:t>
            </a:r>
            <a:r>
              <a:rPr lang="en-GB" sz="1600" dirty="0">
                <a:latin typeface="Calibri" panose="020F0502020204030204" pitchFamily="34" charset="0"/>
                <a:cs typeface="Calibri" panose="020F0502020204030204" pitchFamily="34" charset="0"/>
              </a:rPr>
              <a:t> fragrans</a:t>
            </a:r>
            <a:endParaRPr lang="en-GB" sz="1800" dirty="0">
              <a:latin typeface="Calibri" panose="020F0502020204030204" pitchFamily="34" charset="0"/>
              <a:cs typeface="Calibri" panose="020F0502020204030204" pitchFamily="34" charset="0"/>
            </a:endParaRPr>
          </a:p>
        </p:txBody>
      </p:sp>
      <p:sp>
        <p:nvSpPr>
          <p:cNvPr id="14" name="Tekstvak 13">
            <a:extLst>
              <a:ext uri="{FF2B5EF4-FFF2-40B4-BE49-F238E27FC236}">
                <a16:creationId xmlns:a16="http://schemas.microsoft.com/office/drawing/2014/main" xmlns="" id="{02EA77E6-7B8F-8A48-859E-8546BC3DF54D}"/>
              </a:ext>
            </a:extLst>
          </p:cNvPr>
          <p:cNvSpPr txBox="1"/>
          <p:nvPr/>
        </p:nvSpPr>
        <p:spPr>
          <a:xfrm>
            <a:off x="595084" y="1995555"/>
            <a:ext cx="3626187" cy="2800767"/>
          </a:xfrm>
          <a:prstGeom prst="rect">
            <a:avLst/>
          </a:prstGeom>
          <a:noFill/>
        </p:spPr>
        <p:txBody>
          <a:bodyPr wrap="square" rtlCol="0">
            <a:spAutoFit/>
          </a:bodyPr>
          <a:lstStyle/>
          <a:p>
            <a:r>
              <a:rPr lang="en-GB" sz="1600" b="1" dirty="0" err="1">
                <a:latin typeface="Calibri" panose="020F0502020204030204" pitchFamily="34" charset="0"/>
                <a:cs typeface="Calibri" panose="020F0502020204030204" pitchFamily="34" charset="0"/>
              </a:rPr>
              <a:t>Myrrhe</a:t>
            </a:r>
            <a:r>
              <a:rPr lang="en-GB" sz="1600" b="1"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Gomhars</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uit</a:t>
            </a:r>
            <a:r>
              <a:rPr lang="en-GB" sz="1600" dirty="0">
                <a:latin typeface="Calibri" panose="020F0502020204030204" pitchFamily="34" charset="0"/>
                <a:cs typeface="Calibri" panose="020F0502020204030204" pitchFamily="34" charset="0"/>
              </a:rPr>
              <a:t> de </a:t>
            </a:r>
            <a:r>
              <a:rPr lang="en-GB" sz="1600" dirty="0" err="1">
                <a:latin typeface="Calibri" panose="020F0502020204030204" pitchFamily="34" charset="0"/>
                <a:cs typeface="Calibri" panose="020F0502020204030204" pitchFamily="34" charset="0"/>
              </a:rPr>
              <a:t>stam</a:t>
            </a:r>
            <a:r>
              <a:rPr lang="en-GB" sz="1600" dirty="0">
                <a:latin typeface="Calibri" panose="020F0502020204030204" pitchFamily="34" charset="0"/>
                <a:cs typeface="Calibri" panose="020F0502020204030204" pitchFamily="34" charset="0"/>
              </a:rPr>
              <a:t> van </a:t>
            </a:r>
            <a:r>
              <a:rPr lang="en-GB" sz="1600" dirty="0" err="1">
                <a:latin typeface="Calibri" panose="020F0502020204030204" pitchFamily="34" charset="0"/>
                <a:cs typeface="Calibri" panose="020F0502020204030204" pitchFamily="34" charset="0"/>
              </a:rPr>
              <a:t>verschillende</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Commiphora-soonen</a:t>
            </a:r>
            <a:r>
              <a:rPr lang="en-GB" sz="1600" dirty="0">
                <a:latin typeface="Calibri" panose="020F0502020204030204" pitchFamily="34" charset="0"/>
                <a:cs typeface="Calibri" panose="020F0502020204030204" pitchFamily="34" charset="0"/>
              </a:rPr>
              <a:t>.</a:t>
            </a:r>
          </a:p>
          <a:p>
            <a:r>
              <a:rPr lang="en-GB" sz="1600" b="1" dirty="0">
                <a:latin typeface="Calibri" panose="020F0502020204030204" pitchFamily="34" charset="0"/>
                <a:cs typeface="Calibri" panose="020F0502020204030204" pitchFamily="34" charset="0"/>
              </a:rPr>
              <a:t>Styrax </a:t>
            </a:r>
            <a:r>
              <a:rPr lang="en-GB" sz="1600" b="1" dirty="0" err="1">
                <a:latin typeface="Calibri" panose="020F0502020204030204" pitchFamily="34" charset="0"/>
                <a:cs typeface="Calibri" panose="020F0502020204030204" pitchFamily="34" charset="0"/>
              </a:rPr>
              <a:t>calamitae</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Welriekende</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gomhars</a:t>
            </a:r>
            <a:r>
              <a:rPr lang="en-GB" sz="1600" dirty="0">
                <a:latin typeface="Calibri" panose="020F0502020204030204" pitchFamily="34" charset="0"/>
                <a:cs typeface="Calibri" panose="020F0502020204030204" pitchFamily="34" charset="0"/>
              </a:rPr>
              <a:t> van de Styrax officinalis L. </a:t>
            </a:r>
            <a:r>
              <a:rPr lang="en-GB" sz="1600" dirty="0" err="1">
                <a:latin typeface="Calibri" panose="020F0502020204030204" pitchFamily="34" charset="0"/>
                <a:cs typeface="Calibri" panose="020F0502020204030204" pitchFamily="34" charset="0"/>
              </a:rPr>
              <a:t>Deze</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hars</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werd</a:t>
            </a:r>
            <a:r>
              <a:rPr lang="en-GB" sz="1600" dirty="0">
                <a:latin typeface="Calibri" panose="020F0502020204030204" pitchFamily="34" charset="0"/>
                <a:cs typeface="Calibri" panose="020F0502020204030204" pitchFamily="34" charset="0"/>
              </a:rPr>
              <a:t> in </a:t>
            </a:r>
            <a:r>
              <a:rPr lang="en-GB" sz="1600" dirty="0" err="1">
                <a:latin typeface="Calibri" panose="020F0502020204030204" pitchFamily="34" charset="0"/>
                <a:cs typeface="Calibri" panose="020F0502020204030204" pitchFamily="34" charset="0"/>
              </a:rPr>
              <a:t>rietstengels</a:t>
            </a:r>
            <a:r>
              <a:rPr lang="en-GB" sz="1600" dirty="0">
                <a:latin typeface="Calibri" panose="020F0502020204030204" pitchFamily="34" charset="0"/>
                <a:cs typeface="Calibri" panose="020F0502020204030204" pitchFamily="34" charset="0"/>
              </a:rPr>
              <a:t> (in </a:t>
            </a:r>
            <a:r>
              <a:rPr lang="en-GB" sz="1600" dirty="0" err="1">
                <a:latin typeface="Calibri" panose="020F0502020204030204" pitchFamily="34" charset="0"/>
                <a:cs typeface="Calibri" panose="020F0502020204030204" pitchFamily="34" charset="0"/>
              </a:rPr>
              <a:t>calamis</a:t>
            </a:r>
            <a:r>
              <a:rPr lang="en-GB" sz="1600" dirty="0">
                <a:latin typeface="Calibri" panose="020F0502020204030204" pitchFamily="34" charset="0"/>
                <a:cs typeface="Calibri" panose="020F0502020204030204" pitchFamily="34" charset="0"/>
              </a:rPr>
              <a:t>) in de </a:t>
            </a:r>
            <a:r>
              <a:rPr lang="en-GB" sz="1600" dirty="0" err="1">
                <a:latin typeface="Calibri" panose="020F0502020204030204" pitchFamily="34" charset="0"/>
                <a:cs typeface="Calibri" panose="020F0502020204030204" pitchFamily="34" charset="0"/>
              </a:rPr>
              <a:t>handel</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gebracht</a:t>
            </a:r>
            <a:r>
              <a:rPr lang="en-GB" sz="1600" dirty="0">
                <a:latin typeface="Calibri" panose="020F0502020204030204" pitchFamily="34" charset="0"/>
                <a:cs typeface="Calibri" panose="020F0502020204030204" pitchFamily="34" charset="0"/>
              </a:rPr>
              <a:t>.</a:t>
            </a:r>
          </a:p>
          <a:p>
            <a:r>
              <a:rPr lang="en-GB" sz="1600" b="1" dirty="0" err="1">
                <a:latin typeface="Calibri" panose="020F0502020204030204" pitchFamily="34" charset="0"/>
                <a:cs typeface="Calibri" panose="020F0502020204030204" pitchFamily="34" charset="0"/>
              </a:rPr>
              <a:t>Benzoïn</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Welriekende</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gomhars</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uit</a:t>
            </a:r>
            <a:r>
              <a:rPr lang="en-GB" sz="1600" dirty="0">
                <a:latin typeface="Calibri" panose="020F0502020204030204" pitchFamily="34" charset="0"/>
                <a:cs typeface="Calibri" panose="020F0502020204030204" pitchFamily="34" charset="0"/>
              </a:rPr>
              <a:t> Styrax-</a:t>
            </a:r>
            <a:r>
              <a:rPr lang="en-GB" sz="1600" dirty="0" err="1">
                <a:latin typeface="Calibri" panose="020F0502020204030204" pitchFamily="34" charset="0"/>
                <a:cs typeface="Calibri" panose="020F0502020204030204" pitchFamily="34" charset="0"/>
              </a:rPr>
              <a:t>soorten</a:t>
            </a:r>
            <a:r>
              <a:rPr lang="en-GB" sz="1600" dirty="0">
                <a:latin typeface="Calibri" panose="020F0502020204030204" pitchFamily="34" charset="0"/>
                <a:cs typeface="Calibri" panose="020F0502020204030204" pitchFamily="34" charset="0"/>
              </a:rPr>
              <a:t>.</a:t>
            </a:r>
          </a:p>
          <a:p>
            <a:endParaRPr lang="en-GB" sz="1600" dirty="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p:txBody>
      </p:sp>
      <p:sp>
        <p:nvSpPr>
          <p:cNvPr id="15" name="Afgeronde rechthoek 14">
            <a:extLst>
              <a:ext uri="{FF2B5EF4-FFF2-40B4-BE49-F238E27FC236}">
                <a16:creationId xmlns:a16="http://schemas.microsoft.com/office/drawing/2014/main" xmlns="" id="{B6C2D9D3-B6FF-6C44-B34D-668686B997D0}"/>
              </a:ext>
            </a:extLst>
          </p:cNvPr>
          <p:cNvSpPr/>
          <p:nvPr/>
        </p:nvSpPr>
        <p:spPr>
          <a:xfrm>
            <a:off x="4699247" y="1123063"/>
            <a:ext cx="3056351" cy="589529"/>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libri" panose="020F0502020204030204" pitchFamily="34" charset="0"/>
                <a:cs typeface="Calibri" panose="020F0502020204030204" pitchFamily="34" charset="0"/>
              </a:rPr>
              <a:t>Planten</a:t>
            </a:r>
            <a:endParaRPr lang="en-GB" sz="2400" dirty="0">
              <a:latin typeface="Calibri" panose="020F0502020204030204" pitchFamily="34" charset="0"/>
              <a:cs typeface="Calibri" panose="020F0502020204030204" pitchFamily="34" charset="0"/>
            </a:endParaRPr>
          </a:p>
        </p:txBody>
      </p:sp>
      <p:sp>
        <p:nvSpPr>
          <p:cNvPr id="16" name="Tekstvak 15">
            <a:extLst>
              <a:ext uri="{FF2B5EF4-FFF2-40B4-BE49-F238E27FC236}">
                <a16:creationId xmlns:a16="http://schemas.microsoft.com/office/drawing/2014/main" xmlns="" id="{335AAF58-52A7-4744-BF2D-EBC8965D254F}"/>
              </a:ext>
            </a:extLst>
          </p:cNvPr>
          <p:cNvSpPr txBox="1"/>
          <p:nvPr/>
        </p:nvSpPr>
        <p:spPr>
          <a:xfrm>
            <a:off x="4590832" y="1798392"/>
            <a:ext cx="3626187" cy="2308324"/>
          </a:xfrm>
          <a:prstGeom prst="rect">
            <a:avLst/>
          </a:prstGeom>
          <a:noFill/>
        </p:spPr>
        <p:txBody>
          <a:bodyPr wrap="square" rtlCol="0">
            <a:spAutoFit/>
          </a:bodyPr>
          <a:lstStyle/>
          <a:p>
            <a:r>
              <a:rPr lang="en-GB" sz="1600" b="1" dirty="0" err="1">
                <a:latin typeface="Calibri" panose="020F0502020204030204" pitchFamily="34" charset="0"/>
                <a:cs typeface="Calibri" panose="020F0502020204030204" pitchFamily="34" charset="0"/>
              </a:rPr>
              <a:t>Aloë</a:t>
            </a:r>
            <a:r>
              <a:rPr lang="en-GB" sz="1600" b="1" dirty="0">
                <a:latin typeface="Calibri" panose="020F0502020204030204" pitchFamily="34" charset="0"/>
                <a:cs typeface="Calibri" panose="020F0502020204030204" pitchFamily="34" charset="0"/>
              </a:rPr>
              <a:t>. </a:t>
            </a:r>
            <a:r>
              <a:rPr lang="en-GB" sz="1600" b="1" dirty="0" err="1">
                <a:latin typeface="Calibri" panose="020F0502020204030204" pitchFamily="34" charset="0"/>
                <a:cs typeface="Calibri" panose="020F0502020204030204" pitchFamily="34" charset="0"/>
              </a:rPr>
              <a:t>I</a:t>
            </a:r>
            <a:r>
              <a:rPr lang="en-GB" sz="1600" dirty="0" err="1">
                <a:latin typeface="Calibri" panose="020F0502020204030204" pitchFamily="34" charset="0"/>
                <a:cs typeface="Calibri" panose="020F0502020204030204" pitchFamily="34" charset="0"/>
              </a:rPr>
              <a:t>ngedikte</a:t>
            </a:r>
            <a:r>
              <a:rPr lang="en-GB" sz="1600" dirty="0">
                <a:latin typeface="Calibri" panose="020F0502020204030204" pitchFamily="34" charset="0"/>
                <a:cs typeface="Calibri" panose="020F0502020204030204" pitchFamily="34" charset="0"/>
              </a:rPr>
              <a:t> sap van </a:t>
            </a:r>
            <a:r>
              <a:rPr lang="en-GB" sz="1600" dirty="0" err="1">
                <a:latin typeface="Calibri" panose="020F0502020204030204" pitchFamily="34" charset="0"/>
                <a:cs typeface="Calibri" panose="020F0502020204030204" pitchFamily="34" charset="0"/>
              </a:rPr>
              <a:t>Aloë</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succotrina</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bladeren</a:t>
            </a:r>
            <a:r>
              <a:rPr lang="en-GB" sz="1600" dirty="0">
                <a:latin typeface="Calibri" panose="020F0502020204030204" pitchFamily="34" charset="0"/>
                <a:cs typeface="Calibri" panose="020F0502020204030204" pitchFamily="34" charset="0"/>
              </a:rPr>
              <a:t> (Oost-Afrika).</a:t>
            </a:r>
          </a:p>
          <a:p>
            <a:r>
              <a:rPr lang="en-GB" sz="1600" b="1" dirty="0">
                <a:latin typeface="Calibri" panose="020F0502020204030204" pitchFamily="34" charset="0"/>
                <a:cs typeface="Calibri" panose="020F0502020204030204" pitchFamily="34" charset="0"/>
              </a:rPr>
              <a:t>Calamus </a:t>
            </a:r>
            <a:r>
              <a:rPr lang="en-GB" sz="1600" b="1" dirty="0" err="1">
                <a:latin typeface="Calibri" panose="020F0502020204030204" pitchFamily="34" charset="0"/>
                <a:cs typeface="Calibri" panose="020F0502020204030204" pitchFamily="34" charset="0"/>
              </a:rPr>
              <a:t>aromaticus</a:t>
            </a:r>
            <a:r>
              <a:rPr lang="en-GB" sz="1600" b="1" dirty="0">
                <a:latin typeface="Calibri" panose="020F0502020204030204" pitchFamily="34" charset="0"/>
                <a:cs typeface="Calibri" panose="020F0502020204030204" pitchFamily="34" charset="0"/>
              </a:rPr>
              <a:t>.</a:t>
            </a:r>
            <a:r>
              <a:rPr lang="en-GB" sz="1600" dirty="0">
                <a:latin typeface="Calibri" panose="020F0502020204030204" pitchFamily="34" charset="0"/>
                <a:cs typeface="Calibri" panose="020F0502020204030204" pitchFamily="34" charset="0"/>
              </a:rPr>
              <a:t> In </a:t>
            </a:r>
            <a:r>
              <a:rPr lang="en-GB" sz="1600" dirty="0" err="1">
                <a:latin typeface="Calibri" panose="020F0502020204030204" pitchFamily="34" charset="0"/>
                <a:cs typeface="Calibri" panose="020F0502020204030204" pitchFamily="34" charset="0"/>
              </a:rPr>
              <a:t>Middeleeuwen</a:t>
            </a:r>
            <a:r>
              <a:rPr lang="en-GB" sz="1600" dirty="0">
                <a:latin typeface="Calibri" panose="020F0502020204030204" pitchFamily="34" charset="0"/>
                <a:cs typeface="Calibri" panose="020F0502020204030204" pitchFamily="34" charset="0"/>
              </a:rPr>
              <a:t> al </a:t>
            </a:r>
            <a:r>
              <a:rPr lang="en-GB" sz="1600" dirty="0" err="1">
                <a:latin typeface="Calibri" panose="020F0502020204030204" pitchFamily="34" charset="0"/>
                <a:cs typeface="Calibri" panose="020F0502020204030204" pitchFamily="34" charset="0"/>
              </a:rPr>
              <a:t>zo'n</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zeldzame</a:t>
            </a:r>
            <a:r>
              <a:rPr lang="en-GB" sz="1600" dirty="0">
                <a:latin typeface="Calibri" panose="020F0502020204030204" pitchFamily="34" charset="0"/>
                <a:cs typeface="Calibri" panose="020F0502020204030204" pitchFamily="34" charset="0"/>
              </a:rPr>
              <a:t> plant (</a:t>
            </a:r>
            <a:r>
              <a:rPr lang="en-GB" sz="1600" dirty="0" err="1">
                <a:latin typeface="Calibri" panose="020F0502020204030204" pitchFamily="34" charset="0"/>
                <a:cs typeface="Calibri" panose="020F0502020204030204" pitchFamily="34" charset="0"/>
              </a:rPr>
              <a:t>Indische</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rietsoort</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dat</a:t>
            </a:r>
            <a:r>
              <a:rPr lang="en-GB" sz="1600" dirty="0">
                <a:latin typeface="Calibri" panose="020F0502020204030204" pitchFamily="34" charset="0"/>
                <a:cs typeface="Calibri" panose="020F0502020204030204" pitchFamily="34" charset="0"/>
              </a:rPr>
              <a:t> men </a:t>
            </a:r>
            <a:r>
              <a:rPr lang="en-GB" sz="1600" dirty="0" err="1">
                <a:latin typeface="Calibri" panose="020F0502020204030204" pitchFamily="34" charset="0"/>
                <a:cs typeface="Calibri" panose="020F0502020204030204" pitchFamily="34" charset="0"/>
              </a:rPr>
              <a:t>hiervoor</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Kalmoes</a:t>
            </a:r>
            <a:r>
              <a:rPr lang="en-GB" sz="1600" dirty="0">
                <a:latin typeface="Calibri" panose="020F0502020204030204" pitchFamily="34" charset="0"/>
                <a:cs typeface="Calibri" panose="020F0502020204030204" pitchFamily="34" charset="0"/>
              </a:rPr>
              <a:t>, Acorus calamus L. </a:t>
            </a:r>
            <a:r>
              <a:rPr lang="en-GB" sz="1600" dirty="0" err="1">
                <a:latin typeface="Calibri" panose="020F0502020204030204" pitchFamily="34" charset="0"/>
                <a:cs typeface="Calibri" panose="020F0502020204030204" pitchFamily="34" charset="0"/>
              </a:rPr>
              <a:t>gebruikte</a:t>
            </a:r>
            <a:r>
              <a:rPr lang="en-GB" sz="1600" dirty="0">
                <a:latin typeface="Calibri" panose="020F0502020204030204" pitchFamily="34" charset="0"/>
                <a:cs typeface="Calibri" panose="020F0502020204030204" pitchFamily="34" charset="0"/>
              </a:rPr>
              <a:t>.</a:t>
            </a:r>
          </a:p>
          <a:p>
            <a:r>
              <a:rPr lang="en-GB" sz="1600" b="1" dirty="0" err="1">
                <a:latin typeface="Calibri" panose="020F0502020204030204" pitchFamily="34" charset="0"/>
                <a:cs typeface="Calibri" panose="020F0502020204030204" pitchFamily="34" charset="0"/>
              </a:rPr>
              <a:t>Absintalsem</a:t>
            </a:r>
            <a:r>
              <a:rPr lang="en-GB" sz="1600" b="1" dirty="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Artemisia absinthium L.</a:t>
            </a:r>
          </a:p>
          <a:p>
            <a:r>
              <a:rPr lang="en-GB" sz="1600" b="1" dirty="0" err="1">
                <a:latin typeface="Calibri" panose="020F0502020204030204" pitchFamily="34" charset="0"/>
                <a:cs typeface="Calibri" panose="020F0502020204030204" pitchFamily="34" charset="0"/>
              </a:rPr>
              <a:t>Balsemwormkruid</a:t>
            </a:r>
            <a:r>
              <a:rPr lang="en-GB" sz="1600" b="1" dirty="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Balsamita major (</a:t>
            </a:r>
            <a:r>
              <a:rPr lang="en-GB" sz="1600" dirty="0" err="1">
                <a:latin typeface="Calibri" panose="020F0502020204030204" pitchFamily="34" charset="0"/>
                <a:cs typeface="Calibri" panose="020F0502020204030204" pitchFamily="34" charset="0"/>
              </a:rPr>
              <a:t>Dod</a:t>
            </a:r>
            <a:r>
              <a:rPr lang="en-GB" sz="1600" dirty="0">
                <a:latin typeface="Calibri" panose="020F0502020204030204" pitchFamily="34" charset="0"/>
                <a:cs typeface="Calibri" panose="020F0502020204030204" pitchFamily="34" charset="0"/>
              </a:rPr>
              <a:t>) of Mentha </a:t>
            </a:r>
            <a:r>
              <a:rPr lang="en-GB" sz="1600" dirty="0" err="1">
                <a:latin typeface="Calibri" panose="020F0502020204030204" pitchFamily="34" charset="0"/>
                <a:cs typeface="Calibri" panose="020F0502020204030204" pitchFamily="34" charset="0"/>
              </a:rPr>
              <a:t>graeca</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Maith</a:t>
            </a:r>
            <a:r>
              <a:rPr lang="en-GB" sz="1600" dirty="0">
                <a:latin typeface="Calibri" panose="020F0502020204030204" pitchFamily="34" charset="0"/>
                <a:cs typeface="Calibri" panose="020F0502020204030204" pitchFamily="34" charset="0"/>
              </a:rPr>
              <a:t>.).</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1730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FAB86D33-7E89-C349-945C-B9811EB91DA2}"/>
              </a:ext>
            </a:extLst>
          </p:cNvPr>
          <p:cNvSpPr>
            <a:spLocks noGrp="1"/>
          </p:cNvSpPr>
          <p:nvPr>
            <p:ph type="title"/>
          </p:nvPr>
        </p:nvSpPr>
        <p:spPr>
          <a:xfrm>
            <a:off x="0" y="185171"/>
            <a:ext cx="6550090" cy="589529"/>
          </a:xfrm>
        </p:spPr>
        <p:txBody>
          <a:bodyPr/>
          <a:lstStyle/>
          <a:p>
            <a:r>
              <a:rPr lang="nl-NL" dirty="0" err="1"/>
              <a:t>Alipta</a:t>
            </a:r>
            <a:r>
              <a:rPr lang="nl-NL" dirty="0"/>
              <a:t> </a:t>
            </a:r>
            <a:r>
              <a:rPr lang="nl-NL" dirty="0" err="1"/>
              <a:t>Muscata</a:t>
            </a:r>
            <a:r>
              <a:rPr lang="nl-NL" dirty="0"/>
              <a:t>: geurkoekjes!</a:t>
            </a:r>
          </a:p>
        </p:txBody>
      </p:sp>
      <p:pic>
        <p:nvPicPr>
          <p:cNvPr id="4" name="Afbeelding 3">
            <a:extLst>
              <a:ext uri="{FF2B5EF4-FFF2-40B4-BE49-F238E27FC236}">
                <a16:creationId xmlns:a16="http://schemas.microsoft.com/office/drawing/2014/main" xmlns="" id="{C3C3315F-4B96-194D-9E9B-6D116AF295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63972"/>
            <a:ext cx="5309613" cy="5491019"/>
          </a:xfrm>
          <a:prstGeom prst="rect">
            <a:avLst/>
          </a:prstGeom>
        </p:spPr>
      </p:pic>
      <p:sp>
        <p:nvSpPr>
          <p:cNvPr id="5" name="Rectangle 2">
            <a:extLst>
              <a:ext uri="{FF2B5EF4-FFF2-40B4-BE49-F238E27FC236}">
                <a16:creationId xmlns:a16="http://schemas.microsoft.com/office/drawing/2014/main" xmlns="" id="{2547FE89-B3F5-B245-979C-FCAA456FCF13}"/>
              </a:ext>
            </a:extLst>
          </p:cNvPr>
          <p:cNvSpPr>
            <a:spLocks noChangeArrowheads="1"/>
          </p:cNvSpPr>
          <p:nvPr/>
        </p:nvSpPr>
        <p:spPr bwMode="auto">
          <a:xfrm>
            <a:off x="1" y="99583"/>
            <a:ext cx="246286"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nl-NL" sz="1867"/>
          </a:p>
        </p:txBody>
      </p:sp>
      <p:pic>
        <p:nvPicPr>
          <p:cNvPr id="6145" name="Picture 5">
            <a:extLst>
              <a:ext uri="{FF2B5EF4-FFF2-40B4-BE49-F238E27FC236}">
                <a16:creationId xmlns:a16="http://schemas.microsoft.com/office/drawing/2014/main" xmlns="" id="{D1387BA6-9EF7-0B44-B0AB-80EA9C863CE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7303" y="1216651"/>
            <a:ext cx="5309611" cy="43297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xmlns="" id="{37A918AF-D8D0-E247-859F-96AA64648162}"/>
              </a:ext>
            </a:extLst>
          </p:cNvPr>
          <p:cNvSpPr>
            <a:spLocks noChangeArrowheads="1"/>
          </p:cNvSpPr>
          <p:nvPr/>
        </p:nvSpPr>
        <p:spPr bwMode="auto">
          <a:xfrm>
            <a:off x="5641910" y="5622649"/>
            <a:ext cx="655009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buClrTx/>
            </a:pPr>
            <a:r>
              <a:rPr lang="nl-NL" altLang="nl-N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Recipe</a:t>
            </a:r>
            <a:r>
              <a:rPr lang="nl-NL" alt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nl-NL" altLang="nl-N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for</a:t>
            </a:r>
            <a:r>
              <a:rPr lang="nl-NL" alt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nl-NL" altLang="nl-N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Alipta</a:t>
            </a:r>
            <a:r>
              <a:rPr lang="nl-NL" alt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nl-NL" altLang="nl-N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muscata</a:t>
            </a:r>
            <a:r>
              <a:rPr lang="nl-NL" alt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nl-NL" altLang="nl-N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Alypta</a:t>
            </a:r>
            <a:r>
              <a:rPr lang="nl-NL" alt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nl-NL" altLang="nl-N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Moschata</a:t>
            </a:r>
            <a:r>
              <a:rPr lang="nl-NL" alt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nl-NL" altLang="nl-N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Valerius</a:t>
            </a:r>
            <a:r>
              <a:rPr lang="nl-NL" alt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nl-NL" altLang="nl-N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Cordus</a:t>
            </a:r>
            <a:r>
              <a:rPr lang="nl-NL" alt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nl-NL" altLang="nl-NL" sz="1800" i="1" dirty="0">
                <a:solidFill>
                  <a:schemeClr val="tx1"/>
                </a:solidFill>
                <a:latin typeface="Calibri" panose="020F0502020204030204" pitchFamily="34" charset="0"/>
                <a:ea typeface="Calibri" panose="020F0502020204030204" pitchFamily="34" charset="0"/>
                <a:cs typeface="Calibri" panose="020F0502020204030204" pitchFamily="34" charset="0"/>
              </a:rPr>
              <a:t>Den </a:t>
            </a:r>
            <a:r>
              <a:rPr lang="nl-NL" altLang="nl-NL" sz="1800" i="1" dirty="0" err="1">
                <a:solidFill>
                  <a:schemeClr val="tx1"/>
                </a:solidFill>
                <a:latin typeface="Calibri" panose="020F0502020204030204" pitchFamily="34" charset="0"/>
                <a:ea typeface="Calibri" panose="020F0502020204030204" pitchFamily="34" charset="0"/>
                <a:cs typeface="Calibri" panose="020F0502020204030204" pitchFamily="34" charset="0"/>
              </a:rPr>
              <a:t>Leydts</a:t>
            </a:r>
            <a:r>
              <a:rPr lang="nl-NL" altLang="nl-NL" sz="1800" i="1" dirty="0">
                <a:solidFill>
                  <a:schemeClr val="tx1"/>
                </a:solidFill>
                <a:latin typeface="Calibri" panose="020F0502020204030204" pitchFamily="34" charset="0"/>
                <a:ea typeface="Calibri" panose="020F0502020204030204" pitchFamily="34" charset="0"/>
                <a:cs typeface="Calibri" panose="020F0502020204030204" pitchFamily="34" charset="0"/>
              </a:rPr>
              <a:t>-Man en </a:t>
            </a:r>
            <a:r>
              <a:rPr lang="nl-NL" altLang="nl-NL" sz="1800" i="1" dirty="0" err="1">
                <a:solidFill>
                  <a:schemeClr val="tx1"/>
                </a:solidFill>
                <a:latin typeface="Calibri" panose="020F0502020204030204" pitchFamily="34" charset="0"/>
                <a:ea typeface="Calibri" panose="020F0502020204030204" pitchFamily="34" charset="0"/>
                <a:cs typeface="Calibri" panose="020F0502020204030204" pitchFamily="34" charset="0"/>
              </a:rPr>
              <a:t>Onderwyijser</a:t>
            </a:r>
            <a:r>
              <a:rPr lang="nl-NL" altLang="nl-NL" sz="1800" i="1" dirty="0">
                <a:solidFill>
                  <a:schemeClr val="tx1"/>
                </a:solidFill>
                <a:latin typeface="Calibri" panose="020F0502020204030204" pitchFamily="34" charset="0"/>
                <a:ea typeface="Calibri" panose="020F0502020204030204" pitchFamily="34" charset="0"/>
                <a:cs typeface="Calibri" panose="020F0502020204030204" pitchFamily="34" charset="0"/>
              </a:rPr>
              <a:t> der </a:t>
            </a:r>
            <a:r>
              <a:rPr lang="nl-NL" altLang="nl-NL" sz="1800" i="1" dirty="0" err="1">
                <a:solidFill>
                  <a:schemeClr val="tx1"/>
                </a:solidFill>
                <a:latin typeface="Calibri" panose="020F0502020204030204" pitchFamily="34" charset="0"/>
                <a:ea typeface="Calibri" panose="020F0502020204030204" pitchFamily="34" charset="0"/>
                <a:cs typeface="Calibri" panose="020F0502020204030204" pitchFamily="34" charset="0"/>
              </a:rPr>
              <a:t>Medicynen</a:t>
            </a:r>
            <a:r>
              <a:rPr lang="nl-NL" alt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 (1662), 215.</a:t>
            </a:r>
            <a:endParaRPr lang="nl-NL" altLang="nl-NL" sz="1800" dirty="0">
              <a:solidFill>
                <a:schemeClr val="tx1"/>
              </a:solidFill>
              <a:latin typeface="Arial" panose="020B0604020202020204" pitchFamily="34" charset="0"/>
            </a:endParaRPr>
          </a:p>
        </p:txBody>
      </p:sp>
      <p:pic>
        <p:nvPicPr>
          <p:cNvPr id="7" name="Picture 3">
            <a:extLst>
              <a:ext uri="{FF2B5EF4-FFF2-40B4-BE49-F238E27FC236}">
                <a16:creationId xmlns:a16="http://schemas.microsoft.com/office/drawing/2014/main" xmlns="" id="{6922580A-9895-2F47-8D57-B13B20D550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48024" y="0"/>
            <a:ext cx="3243975" cy="1927944"/>
          </a:xfrm>
          <a:prstGeom prst="rect">
            <a:avLst/>
          </a:prstGeom>
        </p:spPr>
      </p:pic>
      <p:pic>
        <p:nvPicPr>
          <p:cNvPr id="8" name="Afbeelding 7">
            <a:extLst>
              <a:ext uri="{FF2B5EF4-FFF2-40B4-BE49-F238E27FC236}">
                <a16:creationId xmlns:a16="http://schemas.microsoft.com/office/drawing/2014/main" xmlns="" id="{5C359377-7C2C-BC46-A08B-3FA00262E9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59800">
            <a:off x="6417454" y="93950"/>
            <a:ext cx="1826511" cy="2435348"/>
          </a:xfrm>
          <a:prstGeom prst="rect">
            <a:avLst/>
          </a:prstGeom>
        </p:spPr>
      </p:pic>
    </p:spTree>
    <p:extLst>
      <p:ext uri="{BB962C8B-B14F-4D97-AF65-F5344CB8AC3E}">
        <p14:creationId xmlns:p14="http://schemas.microsoft.com/office/powerpoint/2010/main" val="261853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0B77CBFD-6CF7-464E-A10B-1B6D1DBBE998}"/>
              </a:ext>
            </a:extLst>
          </p:cNvPr>
          <p:cNvSpPr>
            <a:spLocks noGrp="1"/>
          </p:cNvSpPr>
          <p:nvPr>
            <p:ph type="title"/>
          </p:nvPr>
        </p:nvSpPr>
        <p:spPr/>
        <p:txBody>
          <a:bodyPr/>
          <a:lstStyle/>
          <a:p>
            <a:r>
              <a:rPr lang="nl-NL" dirty="0"/>
              <a:t>Aromatherapie</a:t>
            </a:r>
          </a:p>
        </p:txBody>
      </p:sp>
      <p:pic>
        <p:nvPicPr>
          <p:cNvPr id="4" name="Afbeelding 3">
            <a:extLst>
              <a:ext uri="{FF2B5EF4-FFF2-40B4-BE49-F238E27FC236}">
                <a16:creationId xmlns:a16="http://schemas.microsoft.com/office/drawing/2014/main" xmlns="" id="{99EDBE4C-6D72-6848-9362-E9B335B855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086" y="959872"/>
            <a:ext cx="4600215" cy="5542528"/>
          </a:xfrm>
          <a:prstGeom prst="rect">
            <a:avLst/>
          </a:prstGeom>
        </p:spPr>
      </p:pic>
      <p:pic>
        <p:nvPicPr>
          <p:cNvPr id="6" name="Afbeelding 5">
            <a:extLst>
              <a:ext uri="{FF2B5EF4-FFF2-40B4-BE49-F238E27FC236}">
                <a16:creationId xmlns:a16="http://schemas.microsoft.com/office/drawing/2014/main" xmlns="" id="{261BF437-D59D-E048-8D96-D4FC0E5E6B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5583" y="0"/>
            <a:ext cx="3556417" cy="6336145"/>
          </a:xfrm>
          <a:prstGeom prst="rect">
            <a:avLst/>
          </a:prstGeom>
        </p:spPr>
      </p:pic>
    </p:spTree>
    <p:extLst>
      <p:ext uri="{BB962C8B-B14F-4D97-AF65-F5344CB8AC3E}">
        <p14:creationId xmlns:p14="http://schemas.microsoft.com/office/powerpoint/2010/main" val="2931421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31253FD-5FA0-CFE0-A409-1ABE7C408594}"/>
              </a:ext>
            </a:extLst>
          </p:cNvPr>
          <p:cNvSpPr>
            <a:spLocks noGrp="1"/>
          </p:cNvSpPr>
          <p:nvPr>
            <p:ph type="title"/>
          </p:nvPr>
        </p:nvSpPr>
        <p:spPr>
          <a:xfrm>
            <a:off x="4184072" y="309862"/>
            <a:ext cx="7384473" cy="589529"/>
          </a:xfrm>
        </p:spPr>
        <p:txBody>
          <a:bodyPr/>
          <a:lstStyle/>
          <a:p>
            <a:r>
              <a:rPr lang="x-none" dirty="0"/>
              <a:t>Stinkbommen van Bommen Berend</a:t>
            </a:r>
          </a:p>
        </p:txBody>
      </p:sp>
      <p:pic>
        <p:nvPicPr>
          <p:cNvPr id="4" name="Picture 3">
            <a:extLst>
              <a:ext uri="{FF2B5EF4-FFF2-40B4-BE49-F238E27FC236}">
                <a16:creationId xmlns:a16="http://schemas.microsoft.com/office/drawing/2014/main" xmlns="" id="{F1CA2C7C-7438-8A4A-0C9C-A021B12098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248" y="3857351"/>
            <a:ext cx="3773959" cy="2562137"/>
          </a:xfrm>
          <a:prstGeom prst="rect">
            <a:avLst/>
          </a:prstGeom>
        </p:spPr>
      </p:pic>
      <p:pic>
        <p:nvPicPr>
          <p:cNvPr id="11266" name="Picture 2">
            <a:extLst>
              <a:ext uri="{FF2B5EF4-FFF2-40B4-BE49-F238E27FC236}">
                <a16:creationId xmlns:a16="http://schemas.microsoft.com/office/drawing/2014/main" xmlns="" id="{F0E42329-6B96-A62E-9771-D0B420CF2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11"/>
            <a:ext cx="3919398" cy="6554177"/>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4">
            <a:extLst>
              <a:ext uri="{FF2B5EF4-FFF2-40B4-BE49-F238E27FC236}">
                <a16:creationId xmlns:a16="http://schemas.microsoft.com/office/drawing/2014/main" xmlns="" id="{83A88DBB-387E-AC01-90B3-38BD77117CA3}"/>
              </a:ext>
            </a:extLst>
          </p:cNvPr>
          <p:cNvPicPr>
            <a:picLocks noChangeAspect="1"/>
          </p:cNvPicPr>
          <p:nvPr/>
        </p:nvPicPr>
        <p:blipFill>
          <a:blip r:embed="rId4"/>
          <a:stretch>
            <a:fillRect/>
          </a:stretch>
        </p:blipFill>
        <p:spPr>
          <a:xfrm rot="19998924">
            <a:off x="4443154" y="2568891"/>
            <a:ext cx="2871885" cy="3013706"/>
          </a:xfrm>
          <a:prstGeom prst="rect">
            <a:avLst/>
          </a:prstGeom>
        </p:spPr>
      </p:pic>
      <p:pic>
        <p:nvPicPr>
          <p:cNvPr id="7" name="Afbeelding 4">
            <a:extLst>
              <a:ext uri="{FF2B5EF4-FFF2-40B4-BE49-F238E27FC236}">
                <a16:creationId xmlns:a16="http://schemas.microsoft.com/office/drawing/2014/main" xmlns="" id="{4730E2FC-74F5-8557-AC9B-8359757F69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799787">
            <a:off x="8321769" y="1139595"/>
            <a:ext cx="2164186" cy="2188595"/>
          </a:xfrm>
          <a:prstGeom prst="rect">
            <a:avLst/>
          </a:prstGeom>
        </p:spPr>
      </p:pic>
    </p:spTree>
    <p:extLst>
      <p:ext uri="{BB962C8B-B14F-4D97-AF65-F5344CB8AC3E}">
        <p14:creationId xmlns:p14="http://schemas.microsoft.com/office/powerpoint/2010/main" val="3734016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sciate ogni speranza o voi che entrate... - The holy woo… | Flickr">
            <a:extLst>
              <a:ext uri="{FF2B5EF4-FFF2-40B4-BE49-F238E27FC236}">
                <a16:creationId xmlns:a16="http://schemas.microsoft.com/office/drawing/2014/main" xmlns="" id="{CC4E24CF-A620-CD45-AD1C-E6AA069A991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14268" y="0"/>
            <a:ext cx="6858000" cy="69643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eam lasciate ogni speranza, voi ch'entrate by st.common | Listen online  for free on SoundCloud">
            <a:extLst>
              <a:ext uri="{FF2B5EF4-FFF2-40B4-BE49-F238E27FC236}">
                <a16:creationId xmlns:a16="http://schemas.microsoft.com/office/drawing/2014/main" xmlns="" id="{11207210-35A5-C34E-87FD-CC4B7AAD512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xmlns="" id="{EEC34837-8BAA-BC40-92D5-66706AA2116F}"/>
              </a:ext>
            </a:extLst>
          </p:cNvPr>
          <p:cNvSpPr txBox="1"/>
          <p:nvPr/>
        </p:nvSpPr>
        <p:spPr>
          <a:xfrm>
            <a:off x="6512459" y="5563343"/>
            <a:ext cx="5820904" cy="584775"/>
          </a:xfrm>
          <a:prstGeom prst="rect">
            <a:avLst/>
          </a:prstGeom>
          <a:noFill/>
        </p:spPr>
        <p:txBody>
          <a:bodyPr wrap="square">
            <a:spAutoFit/>
          </a:bodyPr>
          <a:lstStyle/>
          <a:p>
            <a:pPr algn="ctr"/>
            <a:r>
              <a:rPr lang="nl-NL" sz="3200" b="1" i="0" u="none" strike="noStrike" dirty="0">
                <a:solidFill>
                  <a:schemeClr val="bg1"/>
                </a:solidFill>
                <a:effectLst/>
                <a:latin typeface="PT Serif" panose="020A0603040505020204" pitchFamily="18" charset="77"/>
              </a:rPr>
              <a:t>De geur van de hel</a:t>
            </a:r>
          </a:p>
        </p:txBody>
      </p:sp>
    </p:spTree>
    <p:extLst>
      <p:ext uri="{BB962C8B-B14F-4D97-AF65-F5344CB8AC3E}">
        <p14:creationId xmlns:p14="http://schemas.microsoft.com/office/powerpoint/2010/main" val="846693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hen were sewers invented in Hamburg?">
            <a:extLst>
              <a:ext uri="{FF2B5EF4-FFF2-40B4-BE49-F238E27FC236}">
                <a16:creationId xmlns:a16="http://schemas.microsoft.com/office/drawing/2014/main" xmlns="" id="{642C779F-51FF-6742-944E-EF0AA53288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091" y="3666435"/>
            <a:ext cx="4248856" cy="28221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re Lances and Cannons - Archaeology Magazine">
            <a:extLst>
              <a:ext uri="{FF2B5EF4-FFF2-40B4-BE49-F238E27FC236}">
                <a16:creationId xmlns:a16="http://schemas.microsoft.com/office/drawing/2014/main" xmlns="" id="{E8C46015-DBF6-8043-89D7-474EE10F9C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64" y="860366"/>
            <a:ext cx="3673412" cy="261349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xmlns="" id="{93E374AE-19EF-7049-8B4E-EB0643AEC5B3}"/>
              </a:ext>
            </a:extLst>
          </p:cNvPr>
          <p:cNvSpPr>
            <a:spLocks noGrp="1"/>
          </p:cNvSpPr>
          <p:nvPr>
            <p:ph type="title"/>
          </p:nvPr>
        </p:nvSpPr>
        <p:spPr/>
        <p:txBody>
          <a:bodyPr/>
          <a:lstStyle/>
          <a:p>
            <a:pPr algn="ctr"/>
            <a:r>
              <a:rPr lang="en-US" dirty="0" err="1"/>
              <a:t>Geursporen</a:t>
            </a:r>
            <a:r>
              <a:rPr lang="en-US" dirty="0"/>
              <a:t> </a:t>
            </a:r>
            <a:r>
              <a:rPr lang="en-US" dirty="0" err="1"/>
              <a:t>volgen</a:t>
            </a:r>
            <a:endParaRPr lang="x-none" dirty="0"/>
          </a:p>
        </p:txBody>
      </p:sp>
      <p:pic>
        <p:nvPicPr>
          <p:cNvPr id="7" name="Picture 6">
            <a:extLst>
              <a:ext uri="{FF2B5EF4-FFF2-40B4-BE49-F238E27FC236}">
                <a16:creationId xmlns:a16="http://schemas.microsoft.com/office/drawing/2014/main" xmlns="" id="{43E627BE-DB4A-D44E-A69A-89A6C717D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2969" y="2003367"/>
            <a:ext cx="4512319" cy="4854633"/>
          </a:xfrm>
          <a:prstGeom prst="rect">
            <a:avLst/>
          </a:prstGeom>
        </p:spPr>
      </p:pic>
      <p:pic>
        <p:nvPicPr>
          <p:cNvPr id="4100" name="Picture 4" descr="Charles Goodyear – Uitvinder vulkaniseren van rubber | Historiek">
            <a:extLst>
              <a:ext uri="{FF2B5EF4-FFF2-40B4-BE49-F238E27FC236}">
                <a16:creationId xmlns:a16="http://schemas.microsoft.com/office/drawing/2014/main" xmlns="" id="{D75E5863-BC93-8245-BE68-ACB87CAD306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41591" y="814228"/>
            <a:ext cx="2309036" cy="25743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ithout Charles Goodyear We&amp;#39;d All Drive on Wooden Wheels">
            <a:extLst>
              <a:ext uri="{FF2B5EF4-FFF2-40B4-BE49-F238E27FC236}">
                <a16:creationId xmlns:a16="http://schemas.microsoft.com/office/drawing/2014/main" xmlns="" id="{726E2DE1-A18B-BF43-AC44-D3DEE492DC4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8862" y="3428116"/>
            <a:ext cx="1365440" cy="11627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ACGP - Sulphur tablets">
            <a:extLst>
              <a:ext uri="{FF2B5EF4-FFF2-40B4-BE49-F238E27FC236}">
                <a16:creationId xmlns:a16="http://schemas.microsoft.com/office/drawing/2014/main" xmlns="" id="{A657C940-C641-684D-BCC3-4D593592A4D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687425" y="4704124"/>
            <a:ext cx="3142543" cy="1784429"/>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xmlns="" id="{8C91DCB3-7F5D-5A4E-B154-7009C0715CF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774247" y="2423096"/>
            <a:ext cx="3194137" cy="2241500"/>
          </a:xfrm>
          <a:prstGeom prst="rect">
            <a:avLst/>
          </a:prstGeom>
        </p:spPr>
      </p:pic>
    </p:spTree>
    <p:extLst>
      <p:ext uri="{BB962C8B-B14F-4D97-AF65-F5344CB8AC3E}">
        <p14:creationId xmlns:p14="http://schemas.microsoft.com/office/powerpoint/2010/main" val="3135633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1"/>
          <p:cNvSpPr txBox="1">
            <a:spLocks noGrp="1"/>
          </p:cNvSpPr>
          <p:nvPr>
            <p:ph type="title"/>
          </p:nvPr>
        </p:nvSpPr>
        <p:spPr>
          <a:xfrm>
            <a:off x="-197578" y="-41402"/>
            <a:ext cx="9355219" cy="1020092"/>
          </a:xfrm>
          <a:prstGeom prst="rect">
            <a:avLst/>
          </a:prstGeom>
          <a:solidFill>
            <a:schemeClr val="lt1"/>
          </a:solidFill>
          <a:ln>
            <a:noFill/>
          </a:ln>
        </p:spPr>
        <p:txBody>
          <a:bodyPr spcFirstLastPara="1" wrap="square" lIns="91425" tIns="45700" rIns="91425" bIns="45700" anchor="b" anchorCtr="0">
            <a:noAutofit/>
          </a:bodyPr>
          <a:lstStyle/>
          <a:p>
            <a:pPr algn="ctr">
              <a:buSzPts val="6000"/>
            </a:pPr>
            <a:r>
              <a:rPr lang="en-US" sz="4000" b="1" dirty="0">
                <a:effectLst/>
                <a:latin typeface="Corbel" panose="020B0503020204020204" pitchFamily="34" charset="0"/>
                <a:ea typeface="Corbel" panose="020B0503020204020204" pitchFamily="34" charset="0"/>
                <a:cs typeface="Corbel" panose="020B0503020204020204" pitchFamily="34" charset="0"/>
              </a:rPr>
              <a:t>Knowing by Sensing</a:t>
            </a:r>
            <a:endParaRPr sz="4000" dirty="0"/>
          </a:p>
        </p:txBody>
      </p:sp>
      <p:sp>
        <p:nvSpPr>
          <p:cNvPr id="3" name="Text Placeholder 2">
            <a:extLst>
              <a:ext uri="{FF2B5EF4-FFF2-40B4-BE49-F238E27FC236}">
                <a16:creationId xmlns:a16="http://schemas.microsoft.com/office/drawing/2014/main" xmlns="" id="{E64FA683-445D-742E-F676-748B0ACB8185}"/>
              </a:ext>
            </a:extLst>
          </p:cNvPr>
          <p:cNvSpPr>
            <a:spLocks noGrp="1"/>
          </p:cNvSpPr>
          <p:nvPr>
            <p:ph type="body" idx="1"/>
          </p:nvPr>
        </p:nvSpPr>
        <p:spPr>
          <a:xfrm>
            <a:off x="2202542" y="978690"/>
            <a:ext cx="7786916" cy="785801"/>
          </a:xfrm>
        </p:spPr>
        <p:txBody>
          <a:bodyPr/>
          <a:lstStyle/>
          <a:p>
            <a:pPr marL="50800" indent="0">
              <a:buNone/>
            </a:pPr>
            <a:r>
              <a:rPr lang="x-none" dirty="0"/>
              <a:t>Waarom belichaamd leren?</a:t>
            </a:r>
          </a:p>
        </p:txBody>
      </p:sp>
      <p:pic>
        <p:nvPicPr>
          <p:cNvPr id="5" name="Google Shape;152;p6">
            <a:extLst>
              <a:ext uri="{FF2B5EF4-FFF2-40B4-BE49-F238E27FC236}">
                <a16:creationId xmlns:a16="http://schemas.microsoft.com/office/drawing/2014/main" xmlns="" id="{5173FECF-2311-A662-E491-3D9A506B524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3083" y="1764491"/>
            <a:ext cx="5414682" cy="3721909"/>
          </a:xfrm>
          <a:prstGeom prst="rect">
            <a:avLst/>
          </a:prstGeom>
          <a:noFill/>
          <a:ln>
            <a:noFill/>
          </a:ln>
        </p:spPr>
      </p:pic>
      <p:sp>
        <p:nvSpPr>
          <p:cNvPr id="4" name="TextBox 3">
            <a:extLst>
              <a:ext uri="{FF2B5EF4-FFF2-40B4-BE49-F238E27FC236}">
                <a16:creationId xmlns:a16="http://schemas.microsoft.com/office/drawing/2014/main" xmlns="" id="{46D85543-E8A1-75B6-F7F4-2BA48DF922A5}"/>
              </a:ext>
            </a:extLst>
          </p:cNvPr>
          <p:cNvSpPr txBox="1"/>
          <p:nvPr/>
        </p:nvSpPr>
        <p:spPr>
          <a:xfrm>
            <a:off x="5647765" y="1998782"/>
            <a:ext cx="6311152" cy="3170099"/>
          </a:xfrm>
          <a:prstGeom prst="rect">
            <a:avLst/>
          </a:prstGeom>
          <a:noFill/>
        </p:spPr>
        <p:txBody>
          <a:bodyPr wrap="square">
            <a:spAutoFit/>
          </a:bodyPr>
          <a:lstStyle/>
          <a:p>
            <a:pPr marL="285750" marR="0" lvl="0" indent="-285750" algn="l" rtl="0">
              <a:spcBef>
                <a:spcPts val="0"/>
              </a:spcBef>
              <a:spcAft>
                <a:spcPts val="0"/>
              </a:spcAft>
              <a:buClr>
                <a:srgbClr val="000000"/>
              </a:buClr>
              <a:buSzPts val="2000"/>
              <a:buFont typeface="Arial"/>
              <a:buChar char="•"/>
            </a:pPr>
            <a:r>
              <a:rPr lang="nl-NL" sz="2000" u="none" strike="noStrike" dirty="0">
                <a:solidFill>
                  <a:srgbClr val="000000"/>
                </a:solidFill>
                <a:latin typeface="Calibri" panose="020F0502020204030204" pitchFamily="34" charset="0"/>
                <a:ea typeface="Calibri"/>
                <a:cs typeface="Calibri" panose="020F0502020204030204" pitchFamily="34" charset="0"/>
                <a:sym typeface="Calibri"/>
              </a:rPr>
              <a:t>Visuele / tekstuele bias in klaslokalen</a:t>
            </a:r>
            <a:endParaRPr lang="nl-NL" sz="20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rgbClr val="000000"/>
              </a:buClr>
              <a:buSzPts val="2000"/>
              <a:buFont typeface="Arial"/>
              <a:buChar char="•"/>
            </a:pPr>
            <a:r>
              <a:rPr lang="nl-NL" sz="2000" dirty="0">
                <a:solidFill>
                  <a:srgbClr val="000000"/>
                </a:solidFill>
                <a:latin typeface="Calibri" panose="020F0502020204030204" pitchFamily="34" charset="0"/>
                <a:ea typeface="Calibri"/>
                <a:cs typeface="Calibri" panose="020F0502020204030204" pitchFamily="34" charset="0"/>
                <a:sym typeface="Calibri"/>
              </a:rPr>
              <a:t>Maak gebruik van </a:t>
            </a:r>
            <a:r>
              <a:rPr lang="nl-NL" sz="2000" u="none" strike="noStrike" dirty="0">
                <a:solidFill>
                  <a:srgbClr val="000000"/>
                </a:solidFill>
                <a:latin typeface="Calibri" panose="020F0502020204030204" pitchFamily="34" charset="0"/>
                <a:ea typeface="Calibri"/>
                <a:cs typeface="Calibri" panose="020F0502020204030204" pitchFamily="34" charset="0"/>
                <a:sym typeface="Calibri"/>
              </a:rPr>
              <a:t>creatieve kennis en </a:t>
            </a:r>
            <a:r>
              <a:rPr lang="nl-NL" sz="2000" u="none" strike="noStrike" dirty="0" err="1">
                <a:solidFill>
                  <a:srgbClr val="000000"/>
                </a:solidFill>
                <a:latin typeface="Calibri" panose="020F0502020204030204" pitchFamily="34" charset="0"/>
                <a:ea typeface="Calibri"/>
                <a:cs typeface="Calibri" panose="020F0502020204030204" pitchFamily="34" charset="0"/>
                <a:sym typeface="Calibri"/>
              </a:rPr>
              <a:t>talnten</a:t>
            </a:r>
            <a:r>
              <a:rPr lang="nl-NL" sz="2000" u="none" strike="noStrike" dirty="0">
                <a:solidFill>
                  <a:srgbClr val="000000"/>
                </a:solidFill>
                <a:latin typeface="Calibri" panose="020F0502020204030204" pitchFamily="34" charset="0"/>
                <a:ea typeface="Calibri"/>
                <a:cs typeface="Calibri" panose="020F0502020204030204" pitchFamily="34" charset="0"/>
                <a:sym typeface="Calibri"/>
              </a:rPr>
              <a:t> van leerlingen</a:t>
            </a:r>
          </a:p>
          <a:p>
            <a:pPr marL="285750" marR="0" lvl="0" indent="-285750" algn="l" rtl="0">
              <a:spcBef>
                <a:spcPts val="0"/>
              </a:spcBef>
              <a:spcAft>
                <a:spcPts val="0"/>
              </a:spcAft>
              <a:buClr>
                <a:srgbClr val="000000"/>
              </a:buClr>
              <a:buSzPts val="2000"/>
              <a:buFont typeface="Arial"/>
              <a:buChar char="•"/>
            </a:pPr>
            <a:r>
              <a:rPr lang="nl-NL" sz="2000" dirty="0">
                <a:latin typeface="Calibri" panose="020F0502020204030204" pitchFamily="34" charset="0"/>
                <a:cs typeface="Calibri" panose="020F0502020204030204" pitchFamily="34" charset="0"/>
                <a:sym typeface="Calibri"/>
              </a:rPr>
              <a:t>Nieuwe dingen ontdekken</a:t>
            </a:r>
          </a:p>
          <a:p>
            <a:pPr marL="285750" marR="0" lvl="0" indent="-285750" algn="l" rtl="0">
              <a:spcBef>
                <a:spcPts val="0"/>
              </a:spcBef>
              <a:spcAft>
                <a:spcPts val="0"/>
              </a:spcAft>
              <a:buClr>
                <a:srgbClr val="000000"/>
              </a:buClr>
              <a:buSzPts val="2000"/>
              <a:buFont typeface="Arial"/>
              <a:buChar char="•"/>
            </a:pPr>
            <a:r>
              <a:rPr lang="nl-NL" sz="2000" dirty="0">
                <a:latin typeface="Calibri" panose="020F0502020204030204" pitchFamily="34" charset="0"/>
                <a:cs typeface="Calibri" panose="020F0502020204030204" pitchFamily="34" charset="0"/>
                <a:sym typeface="Calibri"/>
              </a:rPr>
              <a:t>Verleden en literatuur meer tastbaar maken</a:t>
            </a:r>
            <a:endParaRPr lang="nl-NL" sz="20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rgbClr val="000000"/>
              </a:buClr>
              <a:buSzPts val="2000"/>
              <a:buFont typeface="Arial"/>
              <a:buChar char="•"/>
            </a:pPr>
            <a:r>
              <a:rPr lang="nl-NL" sz="2000" dirty="0">
                <a:latin typeface="Calibri" panose="020F0502020204030204" pitchFamily="34" charset="0"/>
                <a:cs typeface="Calibri" panose="020F0502020204030204" pitchFamily="34" charset="0"/>
                <a:sym typeface="Calibri"/>
              </a:rPr>
              <a:t>Communicatie</a:t>
            </a:r>
            <a:r>
              <a:rPr lang="nl-NL" sz="2000" dirty="0">
                <a:latin typeface="Calibri" panose="020F0502020204030204" pitchFamily="34" charset="0"/>
                <a:cs typeface="Calibri" panose="020F0502020204030204" pitchFamily="34" charset="0"/>
              </a:rPr>
              <a:t>, delen van culturele verschillen / overeenkomsten</a:t>
            </a:r>
          </a:p>
          <a:p>
            <a:pPr marL="285750" indent="-285750">
              <a:buSzPts val="2000"/>
              <a:buFont typeface="Arial"/>
              <a:buChar char="•"/>
            </a:pPr>
            <a:r>
              <a:rPr lang="nl-NL" sz="2000" dirty="0">
                <a:latin typeface="Calibri" panose="020F0502020204030204" pitchFamily="34" charset="0"/>
                <a:cs typeface="Calibri" panose="020F0502020204030204" pitchFamily="34" charset="0"/>
                <a:sym typeface="Calibri"/>
              </a:rPr>
              <a:t>Democratisch: (vrijwel) iedereen kan ruiken</a:t>
            </a:r>
            <a:endParaRPr lang="nl-NL" sz="20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rgbClr val="000000"/>
              </a:buClr>
              <a:buSzPts val="2000"/>
              <a:buFont typeface="Arial"/>
              <a:buChar char="•"/>
            </a:pPr>
            <a:r>
              <a:rPr lang="nl-NL" sz="2000" u="none" strike="noStrike" dirty="0">
                <a:solidFill>
                  <a:srgbClr val="000000"/>
                </a:solidFill>
                <a:latin typeface="Calibri" panose="020F0502020204030204" pitchFamily="34" charset="0"/>
                <a:ea typeface="Calibri"/>
                <a:cs typeface="Calibri" panose="020F0502020204030204" pitchFamily="34" charset="0"/>
                <a:sym typeface="Calibri"/>
              </a:rPr>
              <a:t>Mogelijkheid om moeilijke onderwerpen (bijv. koloniale geschiedenis) aan te pakken via een andere insteek</a:t>
            </a:r>
          </a:p>
        </p:txBody>
      </p:sp>
    </p:spTree>
    <p:extLst>
      <p:ext uri="{BB962C8B-B14F-4D97-AF65-F5344CB8AC3E}">
        <p14:creationId xmlns:p14="http://schemas.microsoft.com/office/powerpoint/2010/main" val="1572544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 name="Google Shape;107;p1">
            <a:extLst>
              <a:ext uri="{FF2B5EF4-FFF2-40B4-BE49-F238E27FC236}">
                <a16:creationId xmlns:a16="http://schemas.microsoft.com/office/drawing/2014/main" xmlns="" id="{42A7D79F-29ED-9C0F-B4B7-21473902816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419" y="2372888"/>
            <a:ext cx="12057161" cy="2623548"/>
          </a:xfrm>
          <a:prstGeom prst="rect">
            <a:avLst/>
          </a:prstGeom>
          <a:noFill/>
          <a:ln>
            <a:noFill/>
          </a:ln>
        </p:spPr>
      </p:pic>
      <p:sp>
        <p:nvSpPr>
          <p:cNvPr id="4" name="TextBox 3">
            <a:extLst>
              <a:ext uri="{FF2B5EF4-FFF2-40B4-BE49-F238E27FC236}">
                <a16:creationId xmlns:a16="http://schemas.microsoft.com/office/drawing/2014/main" xmlns="" id="{8B82CDEE-E826-DCD6-B8D7-7D274F5262FD}"/>
              </a:ext>
            </a:extLst>
          </p:cNvPr>
          <p:cNvSpPr txBox="1"/>
          <p:nvPr/>
        </p:nvSpPr>
        <p:spPr>
          <a:xfrm>
            <a:off x="874643" y="326407"/>
            <a:ext cx="8931965" cy="1815882"/>
          </a:xfrm>
          <a:prstGeom prst="rect">
            <a:avLst/>
          </a:prstGeom>
          <a:noFill/>
        </p:spPr>
        <p:txBody>
          <a:bodyPr wrap="square">
            <a:spAutoFit/>
          </a:bodyPr>
          <a:lstStyle/>
          <a:p>
            <a:pPr algn="ctr"/>
            <a:r>
              <a:rPr lang="nl-NL" sz="2800" b="1" dirty="0">
                <a:solidFill>
                  <a:srgbClr val="7030A0"/>
                </a:solidFill>
                <a:latin typeface="Calibri"/>
                <a:ea typeface="Calibri"/>
                <a:cs typeface="Calibri"/>
                <a:sym typeface="Calibri"/>
              </a:rPr>
              <a:t>September 2023:     </a:t>
            </a:r>
          </a:p>
          <a:p>
            <a:pPr algn="ctr"/>
            <a:r>
              <a:rPr lang="nl-NL" sz="2800" b="1" dirty="0">
                <a:solidFill>
                  <a:schemeClr val="tx1"/>
                </a:solidFill>
                <a:latin typeface="Calibri"/>
                <a:ea typeface="Calibri"/>
                <a:cs typeface="Calibri"/>
                <a:sym typeface="Calibri"/>
              </a:rPr>
              <a:t>Online Teaching Module </a:t>
            </a:r>
            <a:r>
              <a:rPr lang="nl-NL" sz="2800" dirty="0" err="1">
                <a:solidFill>
                  <a:schemeClr val="tx1"/>
                </a:solidFill>
                <a:latin typeface="Calibri"/>
                <a:ea typeface="Calibri"/>
                <a:cs typeface="Calibri"/>
                <a:sym typeface="Calibri"/>
              </a:rPr>
              <a:t>for</a:t>
            </a:r>
            <a:r>
              <a:rPr lang="nl-NL" sz="2800" dirty="0">
                <a:solidFill>
                  <a:schemeClr val="tx1"/>
                </a:solidFill>
                <a:latin typeface="Calibri"/>
                <a:ea typeface="Calibri"/>
                <a:cs typeface="Calibri"/>
                <a:sym typeface="Calibri"/>
              </a:rPr>
              <a:t> </a:t>
            </a:r>
            <a:r>
              <a:rPr lang="nl-NL" sz="2800" dirty="0" err="1">
                <a:solidFill>
                  <a:schemeClr val="tx1"/>
                </a:solidFill>
                <a:latin typeface="Calibri"/>
                <a:ea typeface="Calibri"/>
                <a:cs typeface="Calibri"/>
                <a:sym typeface="Calibri"/>
              </a:rPr>
              <a:t>the</a:t>
            </a:r>
            <a:r>
              <a:rPr lang="nl-NL" sz="2800" dirty="0">
                <a:solidFill>
                  <a:schemeClr val="tx1"/>
                </a:solidFill>
                <a:latin typeface="Calibri"/>
                <a:ea typeface="Calibri"/>
                <a:cs typeface="Calibri"/>
                <a:sym typeface="Calibri"/>
              </a:rPr>
              <a:t> </a:t>
            </a:r>
          </a:p>
          <a:p>
            <a:pPr algn="ctr"/>
            <a:r>
              <a:rPr lang="nl-NL" sz="2800" b="1" i="1" dirty="0">
                <a:solidFill>
                  <a:schemeClr val="tx1"/>
                </a:solidFill>
                <a:latin typeface="Calibri"/>
                <a:ea typeface="Calibri"/>
                <a:cs typeface="Calibri"/>
                <a:sym typeface="Calibri"/>
              </a:rPr>
              <a:t>American </a:t>
            </a:r>
            <a:r>
              <a:rPr lang="nl-NL" sz="2800" b="1" i="1" dirty="0" err="1">
                <a:solidFill>
                  <a:schemeClr val="tx1"/>
                </a:solidFill>
                <a:latin typeface="Calibri"/>
                <a:ea typeface="Calibri"/>
                <a:cs typeface="Calibri"/>
                <a:sym typeface="Calibri"/>
              </a:rPr>
              <a:t>Historical</a:t>
            </a:r>
            <a:r>
              <a:rPr lang="nl-NL" sz="2800" b="1" i="1" dirty="0">
                <a:solidFill>
                  <a:schemeClr val="tx1"/>
                </a:solidFill>
                <a:latin typeface="Calibri"/>
                <a:ea typeface="Calibri"/>
                <a:cs typeface="Calibri"/>
                <a:sym typeface="Calibri"/>
              </a:rPr>
              <a:t> Review</a:t>
            </a:r>
            <a:r>
              <a:rPr lang="nl-NL" sz="2800" b="1" dirty="0">
                <a:solidFill>
                  <a:schemeClr val="tx1"/>
                </a:solidFill>
                <a:latin typeface="Calibri"/>
                <a:ea typeface="Calibri"/>
                <a:cs typeface="Calibri"/>
                <a:sym typeface="Calibri"/>
              </a:rPr>
              <a:t> </a:t>
            </a:r>
            <a:r>
              <a:rPr lang="nl-NL" sz="2800" dirty="0">
                <a:solidFill>
                  <a:schemeClr val="tx1"/>
                </a:solidFill>
                <a:latin typeface="Calibri"/>
                <a:ea typeface="Calibri"/>
                <a:cs typeface="Calibri"/>
                <a:sym typeface="Calibri"/>
              </a:rPr>
              <a:t>Syllabus Project</a:t>
            </a:r>
            <a:r>
              <a:rPr lang="nl-NL" sz="2800" b="1" dirty="0">
                <a:solidFill>
                  <a:schemeClr val="tx1"/>
                </a:solidFill>
                <a:latin typeface="Calibri"/>
                <a:ea typeface="Calibri"/>
                <a:cs typeface="Calibri"/>
                <a:sym typeface="Calibri"/>
              </a:rPr>
              <a:t> </a:t>
            </a:r>
            <a:endParaRPr lang="nl-NL" sz="2000" dirty="0">
              <a:solidFill>
                <a:schemeClr val="tx1"/>
              </a:solidFill>
            </a:endParaRPr>
          </a:p>
          <a:p>
            <a:pPr marL="0" marR="0" lvl="0" indent="0" algn="ctr" rtl="0">
              <a:spcBef>
                <a:spcPts val="0"/>
              </a:spcBef>
              <a:spcAft>
                <a:spcPts val="0"/>
              </a:spcAft>
              <a:buNone/>
            </a:pPr>
            <a:endParaRPr lang="nl-NL" sz="2800" dirty="0"/>
          </a:p>
        </p:txBody>
      </p:sp>
      <p:sp>
        <p:nvSpPr>
          <p:cNvPr id="6" name="TextBox 5">
            <a:extLst>
              <a:ext uri="{FF2B5EF4-FFF2-40B4-BE49-F238E27FC236}">
                <a16:creationId xmlns:a16="http://schemas.microsoft.com/office/drawing/2014/main" xmlns="" id="{D30BF7C3-6286-A82E-466E-EF8D11782F59}"/>
              </a:ext>
            </a:extLst>
          </p:cNvPr>
          <p:cNvSpPr txBox="1"/>
          <p:nvPr/>
        </p:nvSpPr>
        <p:spPr>
          <a:xfrm>
            <a:off x="2138289" y="5227036"/>
            <a:ext cx="6738425" cy="1077218"/>
          </a:xfrm>
          <a:prstGeom prst="rect">
            <a:avLst/>
          </a:prstGeom>
          <a:noFill/>
        </p:spPr>
        <p:txBody>
          <a:bodyPr wrap="square">
            <a:spAutoFit/>
          </a:bodyPr>
          <a:lstStyle/>
          <a:p>
            <a:pPr marL="0" marR="0" lvl="0" indent="0" algn="l" rtl="0">
              <a:spcBef>
                <a:spcPts val="0"/>
              </a:spcBef>
              <a:spcAft>
                <a:spcPts val="0"/>
              </a:spcAft>
              <a:buNone/>
            </a:pPr>
            <a:r>
              <a:rPr lang="nl-NL" sz="2400" b="1" i="0" u="none" strike="noStrike" dirty="0" err="1">
                <a:solidFill>
                  <a:srgbClr val="000000"/>
                </a:solidFill>
                <a:latin typeface="Calibri"/>
                <a:ea typeface="Calibri"/>
                <a:cs typeface="Calibri"/>
                <a:sym typeface="Calibri"/>
              </a:rPr>
              <a:t>Contributors</a:t>
            </a:r>
            <a:r>
              <a:rPr lang="nl-NL" sz="2400" b="0" i="0" u="none" strike="noStrike" dirty="0">
                <a:solidFill>
                  <a:srgbClr val="000000"/>
                </a:solidFill>
                <a:latin typeface="Calibri"/>
                <a:ea typeface="Calibri"/>
                <a:cs typeface="Calibri"/>
                <a:sym typeface="Calibri"/>
              </a:rPr>
              <a:t>: </a:t>
            </a:r>
            <a:r>
              <a:rPr lang="nl-NL" sz="2000" b="0" i="1" u="none" strike="noStrike" dirty="0">
                <a:solidFill>
                  <a:srgbClr val="000000"/>
                </a:solidFill>
                <a:latin typeface="Calibri"/>
                <a:ea typeface="Calibri"/>
                <a:cs typeface="Calibri"/>
                <a:sym typeface="Calibri"/>
              </a:rPr>
              <a:t>Caro Verbeek, Inger </a:t>
            </a:r>
            <a:r>
              <a:rPr lang="nl-NL" sz="2000" b="0" i="1" u="none" strike="noStrike" dirty="0" err="1">
                <a:solidFill>
                  <a:srgbClr val="000000"/>
                </a:solidFill>
                <a:latin typeface="Calibri"/>
                <a:ea typeface="Calibri"/>
                <a:cs typeface="Calibri"/>
                <a:sym typeface="Calibri"/>
              </a:rPr>
              <a:t>Leemans</a:t>
            </a:r>
            <a:r>
              <a:rPr lang="nl-NL" sz="2000" b="0" i="1" u="none" strike="noStrike" dirty="0">
                <a:solidFill>
                  <a:srgbClr val="000000"/>
                </a:solidFill>
                <a:latin typeface="Calibri"/>
                <a:ea typeface="Calibri"/>
                <a:cs typeface="Calibri"/>
                <a:sym typeface="Calibri"/>
              </a:rPr>
              <a:t>, William </a:t>
            </a:r>
            <a:r>
              <a:rPr lang="nl-NL" sz="2000" b="0" i="1" u="none" strike="noStrike" dirty="0" err="1">
                <a:solidFill>
                  <a:srgbClr val="000000"/>
                </a:solidFill>
                <a:latin typeface="Calibri"/>
                <a:ea typeface="Calibri"/>
                <a:cs typeface="Calibri"/>
                <a:sym typeface="Calibri"/>
              </a:rPr>
              <a:t>Tullett</a:t>
            </a:r>
            <a:r>
              <a:rPr lang="nl-NL" sz="2000" b="0" i="1" u="none" strike="noStrike" dirty="0">
                <a:solidFill>
                  <a:srgbClr val="000000"/>
                </a:solidFill>
                <a:latin typeface="Calibri"/>
                <a:ea typeface="Calibri"/>
                <a:cs typeface="Calibri"/>
                <a:sym typeface="Calibri"/>
              </a:rPr>
              <a:t>, Sofia </a:t>
            </a:r>
            <a:r>
              <a:rPr lang="nl-NL" sz="2000" b="0" i="1" u="none" strike="noStrike" dirty="0" err="1">
                <a:solidFill>
                  <a:srgbClr val="000000"/>
                </a:solidFill>
                <a:latin typeface="Calibri"/>
                <a:ea typeface="Calibri"/>
                <a:cs typeface="Calibri"/>
                <a:sym typeface="Calibri"/>
              </a:rPr>
              <a:t>Ehrich</a:t>
            </a:r>
            <a:r>
              <a:rPr lang="nl-NL" sz="2000" b="0" i="1" u="none" strike="noStrike" dirty="0">
                <a:solidFill>
                  <a:srgbClr val="000000"/>
                </a:solidFill>
                <a:latin typeface="Calibri"/>
                <a:ea typeface="Calibri"/>
                <a:cs typeface="Calibri"/>
                <a:sym typeface="Calibri"/>
              </a:rPr>
              <a:t>, Kate McLean, Cecilia </a:t>
            </a:r>
            <a:r>
              <a:rPr lang="nl-NL" sz="2000" b="0" i="1" u="none" strike="noStrike" dirty="0" err="1">
                <a:solidFill>
                  <a:srgbClr val="000000"/>
                </a:solidFill>
                <a:latin typeface="Calibri"/>
                <a:ea typeface="Calibri"/>
                <a:cs typeface="Calibri"/>
                <a:sym typeface="Calibri"/>
              </a:rPr>
              <a:t>Bembibre</a:t>
            </a:r>
            <a:r>
              <a:rPr lang="nl-NL" sz="2000" i="1" dirty="0">
                <a:solidFill>
                  <a:srgbClr val="000000"/>
                </a:solidFill>
                <a:latin typeface="Calibri"/>
                <a:ea typeface="Calibri"/>
                <a:cs typeface="Calibri"/>
                <a:sym typeface="Calibri"/>
              </a:rPr>
              <a:t>,</a:t>
            </a:r>
            <a:r>
              <a:rPr lang="nl-NL" sz="2000" b="0" i="1" u="none" strike="noStrike" dirty="0">
                <a:solidFill>
                  <a:srgbClr val="000000"/>
                </a:solidFill>
                <a:latin typeface="Calibri"/>
                <a:ea typeface="Calibri"/>
                <a:cs typeface="Calibri"/>
                <a:sym typeface="Calibri"/>
              </a:rPr>
              <a:t> Victoria-Anne Michel, Wouter de Vries, Manon </a:t>
            </a:r>
            <a:r>
              <a:rPr lang="nl-NL" sz="2000" b="0" i="1" u="none" strike="noStrike" dirty="0" err="1">
                <a:solidFill>
                  <a:srgbClr val="000000"/>
                </a:solidFill>
                <a:latin typeface="Calibri"/>
                <a:ea typeface="Calibri"/>
                <a:cs typeface="Calibri"/>
                <a:sym typeface="Calibri"/>
              </a:rPr>
              <a:t>Parry</a:t>
            </a:r>
            <a:endParaRPr lang="nl-NL" sz="2000" i="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xmlns="" id="{2CB232D1-BA5E-3746-A691-5633DA179931}"/>
              </a:ext>
            </a:extLst>
          </p:cNvPr>
          <p:cNvSpPr txBox="1"/>
          <p:nvPr/>
        </p:nvSpPr>
        <p:spPr>
          <a:xfrm>
            <a:off x="858415" y="1342689"/>
            <a:ext cx="7052529" cy="1938992"/>
          </a:xfrm>
          <a:prstGeom prst="rect">
            <a:avLst/>
          </a:prstGeom>
          <a:noFill/>
        </p:spPr>
        <p:txBody>
          <a:bodyPr wrap="square">
            <a:spAutoFit/>
          </a:bodyPr>
          <a:lstStyle/>
          <a:p>
            <a:r>
              <a:rPr lang="nl-NL" sz="2000" b="1" dirty="0">
                <a:effectLst/>
                <a:latin typeface="Calibri" panose="020F0502020204030204" pitchFamily="34" charset="0"/>
                <a:ea typeface="Times New Roman" panose="02020603050405020304" pitchFamily="18" charset="0"/>
              </a:rPr>
              <a:t>Kruidnagel</a:t>
            </a:r>
            <a:r>
              <a:rPr lang="nl-NL" sz="2000" dirty="0">
                <a:effectLst/>
                <a:latin typeface="Calibri" panose="020F0502020204030204" pitchFamily="34" charset="0"/>
                <a:ea typeface="Times New Roman" panose="02020603050405020304" pitchFamily="18" charset="0"/>
              </a:rPr>
              <a:t>: 		0</a:t>
            </a:r>
            <a:endParaRPr lang="nl-NL" sz="2000" dirty="0">
              <a:effectLst/>
              <a:latin typeface="Times New Roman" panose="02020603050405020304" pitchFamily="18" charset="0"/>
              <a:ea typeface="Times New Roman" panose="02020603050405020304" pitchFamily="18" charset="0"/>
            </a:endParaRPr>
          </a:p>
          <a:p>
            <a:r>
              <a:rPr lang="nl-NL" sz="2000" b="1" dirty="0">
                <a:effectLst/>
                <a:latin typeface="Calibri" panose="020F0502020204030204" pitchFamily="34" charset="0"/>
                <a:ea typeface="Times New Roman" panose="02020603050405020304" pitchFamily="18" charset="0"/>
              </a:rPr>
              <a:t>Nootmuskaat</a:t>
            </a:r>
            <a:r>
              <a:rPr lang="nl-NL" sz="2000" dirty="0">
                <a:effectLst/>
                <a:latin typeface="Calibri" panose="020F0502020204030204" pitchFamily="34" charset="0"/>
                <a:ea typeface="Times New Roman" panose="02020603050405020304" pitchFamily="18" charset="0"/>
              </a:rPr>
              <a:t>: 		0</a:t>
            </a:r>
          </a:p>
          <a:p>
            <a:r>
              <a:rPr lang="nl-NL" sz="2000" b="1" dirty="0">
                <a:latin typeface="Calibri" panose="020F0502020204030204" pitchFamily="34" charset="0"/>
                <a:ea typeface="Times New Roman" panose="02020603050405020304" pitchFamily="18" charset="0"/>
              </a:rPr>
              <a:t>Kaneel:</a:t>
            </a:r>
            <a:r>
              <a:rPr lang="nl-NL" sz="2000" dirty="0">
                <a:latin typeface="Calibri" panose="020F0502020204030204" pitchFamily="34" charset="0"/>
                <a:ea typeface="Times New Roman" panose="02020603050405020304" pitchFamily="18" charset="0"/>
              </a:rPr>
              <a:t>			1x</a:t>
            </a:r>
            <a:endParaRPr lang="nl-NL" sz="2000" dirty="0">
              <a:effectLst/>
              <a:latin typeface="Calibri" panose="020F0502020204030204" pitchFamily="34" charset="0"/>
              <a:ea typeface="Times New Roman" panose="02020603050405020304" pitchFamily="18" charset="0"/>
            </a:endParaRPr>
          </a:p>
          <a:p>
            <a:r>
              <a:rPr lang="nl-NL" sz="2000" b="1" dirty="0" err="1">
                <a:latin typeface="Calibri" panose="020F0502020204030204" pitchFamily="34" charset="0"/>
                <a:ea typeface="Times New Roman" panose="02020603050405020304" pitchFamily="18" charset="0"/>
              </a:rPr>
              <a:t>Kenari</a:t>
            </a:r>
            <a:r>
              <a:rPr lang="nl-NL" sz="2000" b="1" dirty="0">
                <a:latin typeface="Calibri" panose="020F0502020204030204" pitchFamily="34" charset="0"/>
                <a:ea typeface="Times New Roman" panose="02020603050405020304" pitchFamily="18" charset="0"/>
              </a:rPr>
              <a:t>:	</a:t>
            </a:r>
            <a:r>
              <a:rPr lang="nl-NL" sz="2000" dirty="0">
                <a:latin typeface="Calibri" panose="020F0502020204030204" pitchFamily="34" charset="0"/>
                <a:ea typeface="Times New Roman" panose="02020603050405020304" pitchFamily="18" charset="0"/>
              </a:rPr>
              <a:t>		1x</a:t>
            </a:r>
            <a:endParaRPr lang="nl-NL" sz="2000" dirty="0">
              <a:effectLst/>
              <a:latin typeface="Times New Roman" panose="02020603050405020304" pitchFamily="18" charset="0"/>
              <a:ea typeface="Times New Roman" panose="02020603050405020304" pitchFamily="18" charset="0"/>
            </a:endParaRPr>
          </a:p>
          <a:p>
            <a:r>
              <a:rPr lang="nl-NL" sz="2000" b="1" dirty="0" err="1">
                <a:effectLst/>
                <a:latin typeface="Calibri" panose="020F0502020204030204" pitchFamily="34" charset="0"/>
                <a:ea typeface="Times New Roman" panose="02020603050405020304" pitchFamily="18" charset="0"/>
              </a:rPr>
              <a:t>Melati</a:t>
            </a:r>
            <a:r>
              <a:rPr lang="nl-NL" sz="2000" dirty="0">
                <a:effectLst/>
                <a:latin typeface="Calibri" panose="020F0502020204030204" pitchFamily="34" charset="0"/>
                <a:ea typeface="Times New Roman" panose="02020603050405020304" pitchFamily="18" charset="0"/>
              </a:rPr>
              <a:t>: 			7x (visueel)</a:t>
            </a:r>
            <a:endParaRPr lang="nl-NL" sz="2000" dirty="0">
              <a:effectLst/>
              <a:latin typeface="Times New Roman" panose="02020603050405020304" pitchFamily="18" charset="0"/>
              <a:ea typeface="Times New Roman" panose="02020603050405020304" pitchFamily="18" charset="0"/>
            </a:endParaRPr>
          </a:p>
          <a:p>
            <a:endParaRPr lang="nl-NL" sz="2000" dirty="0">
              <a:effectLst/>
              <a:latin typeface="Times New Roman" panose="02020603050405020304" pitchFamily="18" charset="0"/>
              <a:ea typeface="Times New Roman" panose="02020603050405020304" pitchFamily="18" charset="0"/>
            </a:endParaRPr>
          </a:p>
        </p:txBody>
      </p:sp>
      <p:sp>
        <p:nvSpPr>
          <p:cNvPr id="8" name="Tekstvak 7">
            <a:extLst>
              <a:ext uri="{FF2B5EF4-FFF2-40B4-BE49-F238E27FC236}">
                <a16:creationId xmlns:a16="http://schemas.microsoft.com/office/drawing/2014/main" xmlns="" id="{EF78959F-1FD4-474C-812E-31148B358AD6}"/>
              </a:ext>
            </a:extLst>
          </p:cNvPr>
          <p:cNvSpPr txBox="1"/>
          <p:nvPr/>
        </p:nvSpPr>
        <p:spPr>
          <a:xfrm>
            <a:off x="858417" y="634481"/>
            <a:ext cx="8546840" cy="707886"/>
          </a:xfrm>
          <a:prstGeom prst="rect">
            <a:avLst/>
          </a:prstGeom>
          <a:noFill/>
        </p:spPr>
        <p:txBody>
          <a:bodyPr wrap="square" rtlCol="0">
            <a:spAutoFit/>
          </a:bodyPr>
          <a:lstStyle/>
          <a:p>
            <a:r>
              <a:rPr lang="en-GB" sz="4000" b="1" dirty="0" err="1"/>
              <a:t>Geur</a:t>
            </a:r>
            <a:r>
              <a:rPr lang="en-GB" sz="4000" b="1" dirty="0"/>
              <a:t> in Max </a:t>
            </a:r>
            <a:r>
              <a:rPr lang="en-GB" sz="4000" b="1" dirty="0" err="1"/>
              <a:t>Havelaar</a:t>
            </a:r>
            <a:r>
              <a:rPr lang="en-GB" sz="4000" b="1" dirty="0"/>
              <a:t>?</a:t>
            </a:r>
          </a:p>
        </p:txBody>
      </p:sp>
      <p:sp>
        <p:nvSpPr>
          <p:cNvPr id="10" name="Tekstvak 9">
            <a:extLst>
              <a:ext uri="{FF2B5EF4-FFF2-40B4-BE49-F238E27FC236}">
                <a16:creationId xmlns:a16="http://schemas.microsoft.com/office/drawing/2014/main" xmlns="" id="{251F47E1-372E-AB43-8A08-EF25E8D99A80}"/>
              </a:ext>
            </a:extLst>
          </p:cNvPr>
          <p:cNvSpPr txBox="1"/>
          <p:nvPr/>
        </p:nvSpPr>
        <p:spPr>
          <a:xfrm>
            <a:off x="554181" y="3773274"/>
            <a:ext cx="8008491" cy="707886"/>
          </a:xfrm>
          <a:prstGeom prst="rect">
            <a:avLst/>
          </a:prstGeom>
          <a:noFill/>
        </p:spPr>
        <p:txBody>
          <a:bodyPr wrap="square">
            <a:spAutoFit/>
          </a:bodyPr>
          <a:lstStyle/>
          <a:p>
            <a:r>
              <a:rPr lang="nl-NL" sz="2000" dirty="0">
                <a:effectLst/>
                <a:latin typeface="Calibri" panose="020F0502020204030204" pitchFamily="34" charset="0"/>
                <a:ea typeface="Times New Roman" panose="02020603050405020304" pitchFamily="18" charset="0"/>
              </a:rPr>
              <a:t>"Wat al rozen in den tuin, riep Tine, en ziedaar ook </a:t>
            </a:r>
            <a:r>
              <a:rPr lang="nl-NL" sz="2000" dirty="0" err="1">
                <a:effectLst/>
                <a:latin typeface="Calibri" panose="020F0502020204030204" pitchFamily="34" charset="0"/>
                <a:ea typeface="Times New Roman" panose="02020603050405020304" pitchFamily="18" charset="0"/>
              </a:rPr>
              <a:t>rampeh</a:t>
            </a:r>
            <a:r>
              <a:rPr lang="nl-NL" sz="2000" dirty="0">
                <a:effectLst/>
                <a:latin typeface="Calibri" panose="020F0502020204030204" pitchFamily="34" charset="0"/>
                <a:ea typeface="Times New Roman" panose="02020603050405020304" pitchFamily="18" charset="0"/>
              </a:rPr>
              <a:t> en </a:t>
            </a:r>
            <a:r>
              <a:rPr lang="nl-NL" sz="2000" dirty="0" err="1">
                <a:effectLst/>
                <a:latin typeface="Calibri" panose="020F0502020204030204" pitchFamily="34" charset="0"/>
                <a:ea typeface="Times New Roman" panose="02020603050405020304" pitchFamily="18" charset="0"/>
              </a:rPr>
              <a:t>tjempaka</a:t>
            </a:r>
            <a:r>
              <a:rPr lang="nl-NL" sz="2000" dirty="0">
                <a:effectLst/>
                <a:latin typeface="Calibri" panose="020F0502020204030204" pitchFamily="34" charset="0"/>
                <a:ea typeface="Times New Roman" panose="02020603050405020304" pitchFamily="18" charset="0"/>
              </a:rPr>
              <a:t>, en </a:t>
            </a:r>
            <a:r>
              <a:rPr lang="nl-NL" sz="2000" dirty="0" err="1">
                <a:effectLst/>
                <a:latin typeface="Calibri" panose="020F0502020204030204" pitchFamily="34" charset="0"/>
                <a:ea typeface="Times New Roman" panose="02020603050405020304" pitchFamily="18" charset="0"/>
              </a:rPr>
              <a:t>zooveel</a:t>
            </a:r>
            <a:r>
              <a:rPr lang="nl-NL" sz="2000" dirty="0">
                <a:effectLst/>
                <a:latin typeface="Calibri" panose="020F0502020204030204" pitchFamily="34" charset="0"/>
                <a:ea typeface="Times New Roman" panose="02020603050405020304" pitchFamily="18" charset="0"/>
              </a:rPr>
              <a:t> </a:t>
            </a:r>
            <a:r>
              <a:rPr lang="nl-NL" sz="2000" b="1" dirty="0" err="1">
                <a:effectLst/>
                <a:latin typeface="Calibri" panose="020F0502020204030204" pitchFamily="34" charset="0"/>
                <a:ea typeface="Times New Roman" panose="02020603050405020304" pitchFamily="18" charset="0"/>
              </a:rPr>
              <a:t>melati</a:t>
            </a:r>
            <a:r>
              <a:rPr lang="nl-NL" sz="2000" dirty="0">
                <a:effectLst/>
                <a:latin typeface="Calibri" panose="020F0502020204030204" pitchFamily="34" charset="0"/>
                <a:ea typeface="Times New Roman" panose="02020603050405020304" pitchFamily="18" charset="0"/>
              </a:rPr>
              <a:t>, en zie eens die </a:t>
            </a:r>
            <a:r>
              <a:rPr lang="nl-NL" sz="2000" dirty="0" err="1">
                <a:effectLst/>
                <a:latin typeface="Calibri" panose="020F0502020204030204" pitchFamily="34" charset="0"/>
                <a:ea typeface="Times New Roman" panose="02020603050405020304" pitchFamily="18" charset="0"/>
              </a:rPr>
              <a:t>schoone</a:t>
            </a:r>
            <a:r>
              <a:rPr lang="nl-NL" sz="2000" dirty="0">
                <a:effectLst/>
                <a:latin typeface="Calibri" panose="020F0502020204030204" pitchFamily="34" charset="0"/>
                <a:ea typeface="Times New Roman" panose="02020603050405020304" pitchFamily="18" charset="0"/>
              </a:rPr>
              <a:t> </a:t>
            </a:r>
            <a:r>
              <a:rPr lang="nl-NL" sz="2000" dirty="0" err="1">
                <a:effectLst/>
                <a:latin typeface="Calibri" panose="020F0502020204030204" pitchFamily="34" charset="0"/>
                <a:ea typeface="Times New Roman" panose="02020603050405020304" pitchFamily="18" charset="0"/>
              </a:rPr>
              <a:t>lelien</a:t>
            </a:r>
            <a:r>
              <a:rPr lang="nl-NL" sz="2000" dirty="0">
                <a:effectLst/>
                <a:latin typeface="Calibri" panose="020F0502020204030204" pitchFamily="34" charset="0"/>
                <a:ea typeface="Times New Roman" panose="02020603050405020304" pitchFamily="18" charset="0"/>
              </a:rPr>
              <a:t>...", </a:t>
            </a:r>
            <a:endParaRPr lang="en-GB" sz="2000" dirty="0"/>
          </a:p>
        </p:txBody>
      </p:sp>
      <p:sp>
        <p:nvSpPr>
          <p:cNvPr id="12" name="Tekstvak 11">
            <a:extLst>
              <a:ext uri="{FF2B5EF4-FFF2-40B4-BE49-F238E27FC236}">
                <a16:creationId xmlns:a16="http://schemas.microsoft.com/office/drawing/2014/main" xmlns="" id="{8BA8AFF4-8D61-F542-854A-CBD4DA593CAB}"/>
              </a:ext>
            </a:extLst>
          </p:cNvPr>
          <p:cNvSpPr txBox="1"/>
          <p:nvPr/>
        </p:nvSpPr>
        <p:spPr>
          <a:xfrm>
            <a:off x="554181" y="5515311"/>
            <a:ext cx="8546840" cy="707886"/>
          </a:xfrm>
          <a:prstGeom prst="rect">
            <a:avLst/>
          </a:prstGeom>
          <a:noFill/>
        </p:spPr>
        <p:txBody>
          <a:bodyPr wrap="square">
            <a:spAutoFit/>
          </a:bodyPr>
          <a:lstStyle/>
          <a:p>
            <a:r>
              <a:rPr lang="nl-NL" sz="2000" dirty="0" err="1">
                <a:effectLst/>
                <a:latin typeface="Calibri" panose="020F0502020204030204" pitchFamily="34" charset="0"/>
                <a:ea typeface="Times New Roman" panose="02020603050405020304" pitchFamily="18" charset="0"/>
              </a:rPr>
              <a:t>Saidja</a:t>
            </a:r>
            <a:r>
              <a:rPr lang="nl-NL" sz="2000" dirty="0">
                <a:effectLst/>
                <a:latin typeface="Calibri" panose="020F0502020204030204" pitchFamily="34" charset="0"/>
                <a:ea typeface="Times New Roman" panose="02020603050405020304" pitchFamily="18" charset="0"/>
              </a:rPr>
              <a:t>/Adinda: “Daarom liep </a:t>
            </a:r>
            <a:r>
              <a:rPr lang="nl-NL" sz="2000" dirty="0" err="1">
                <a:effectLst/>
                <a:latin typeface="Calibri" panose="020F0502020204030204" pitchFamily="34" charset="0"/>
                <a:ea typeface="Times New Roman" panose="02020603050405020304" pitchFamily="18" charset="0"/>
              </a:rPr>
              <a:t>hy</a:t>
            </a:r>
            <a:r>
              <a:rPr lang="nl-NL" sz="2000" dirty="0">
                <a:effectLst/>
                <a:latin typeface="Calibri" panose="020F0502020204030204" pitchFamily="34" charset="0"/>
                <a:ea typeface="Times New Roman" panose="02020603050405020304" pitchFamily="18" charset="0"/>
              </a:rPr>
              <a:t> door, al liep </a:t>
            </a:r>
            <a:r>
              <a:rPr lang="nl-NL" sz="2000" dirty="0" err="1">
                <a:effectLst/>
                <a:latin typeface="Calibri" panose="020F0502020204030204" pitchFamily="34" charset="0"/>
                <a:ea typeface="Times New Roman" panose="02020603050405020304" pitchFamily="18" charset="0"/>
              </a:rPr>
              <a:t>hy</a:t>
            </a:r>
            <a:r>
              <a:rPr lang="nl-NL" sz="2000" dirty="0">
                <a:effectLst/>
                <a:latin typeface="Calibri" panose="020F0502020204030204" pitchFamily="34" charset="0"/>
                <a:ea typeface="Times New Roman" panose="02020603050405020304" pitchFamily="18" charset="0"/>
              </a:rPr>
              <a:t> minder snel dan den eersten dag. </a:t>
            </a:r>
            <a:r>
              <a:rPr lang="nl-NL" sz="2000" dirty="0" err="1">
                <a:effectLst/>
                <a:latin typeface="Calibri" panose="020F0502020204030204" pitchFamily="34" charset="0"/>
                <a:ea typeface="Times New Roman" panose="02020603050405020304" pitchFamily="18" charset="0"/>
              </a:rPr>
              <a:t>Hy</a:t>
            </a:r>
            <a:r>
              <a:rPr lang="nl-NL" sz="2000" dirty="0">
                <a:effectLst/>
                <a:latin typeface="Calibri" panose="020F0502020204030204" pitchFamily="34" charset="0"/>
                <a:ea typeface="Times New Roman" panose="02020603050405020304" pitchFamily="18" charset="0"/>
              </a:rPr>
              <a:t> had de </a:t>
            </a:r>
            <a:r>
              <a:rPr lang="nl-NL" sz="2000" b="1" dirty="0" err="1">
                <a:effectLst/>
                <a:latin typeface="Calibri" panose="020F0502020204030204" pitchFamily="34" charset="0"/>
                <a:ea typeface="Times New Roman" panose="02020603050405020304" pitchFamily="18" charset="0"/>
              </a:rPr>
              <a:t>melati</a:t>
            </a:r>
            <a:r>
              <a:rPr lang="nl-NL" sz="2000" b="1" dirty="0">
                <a:effectLst/>
                <a:latin typeface="Calibri" panose="020F0502020204030204" pitchFamily="34" charset="0"/>
                <a:ea typeface="Times New Roman" panose="02020603050405020304" pitchFamily="18" charset="0"/>
              </a:rPr>
              <a:t> </a:t>
            </a:r>
            <a:r>
              <a:rPr lang="nl-NL" sz="2000" dirty="0">
                <a:effectLst/>
                <a:latin typeface="Calibri" panose="020F0502020204030204" pitchFamily="34" charset="0"/>
                <a:ea typeface="Times New Roman" panose="02020603050405020304" pitchFamily="18" charset="0"/>
              </a:rPr>
              <a:t>in de hand, en drukte die </a:t>
            </a:r>
            <a:r>
              <a:rPr lang="nl-NL" sz="2000" dirty="0" err="1">
                <a:effectLst/>
                <a:latin typeface="Calibri" panose="020F0502020204030204" pitchFamily="34" charset="0"/>
                <a:ea typeface="Times New Roman" panose="02020603050405020304" pitchFamily="18" charset="0"/>
              </a:rPr>
              <a:t>dikwyls</a:t>
            </a:r>
            <a:r>
              <a:rPr lang="nl-NL" sz="2000" dirty="0">
                <a:effectLst/>
                <a:latin typeface="Calibri" panose="020F0502020204030204" pitchFamily="34" charset="0"/>
                <a:ea typeface="Times New Roman" panose="02020603050405020304" pitchFamily="18" charset="0"/>
              </a:rPr>
              <a:t> tegen </a:t>
            </a:r>
            <a:r>
              <a:rPr lang="nl-NL" sz="2000" dirty="0" err="1">
                <a:effectLst/>
                <a:latin typeface="Calibri" panose="020F0502020204030204" pitchFamily="34" charset="0"/>
                <a:ea typeface="Times New Roman" panose="02020603050405020304" pitchFamily="18" charset="0"/>
              </a:rPr>
              <a:t>zyn</a:t>
            </a:r>
            <a:r>
              <a:rPr lang="nl-NL" sz="2000" dirty="0">
                <a:effectLst/>
                <a:latin typeface="Calibri" panose="020F0502020204030204" pitchFamily="34" charset="0"/>
                <a:ea typeface="Times New Roman" panose="02020603050405020304" pitchFamily="18" charset="0"/>
              </a:rPr>
              <a:t> borst" </a:t>
            </a:r>
            <a:endParaRPr lang="en-GB" sz="2000" dirty="0"/>
          </a:p>
        </p:txBody>
      </p:sp>
      <p:pic>
        <p:nvPicPr>
          <p:cNvPr id="1026" name="Picture 2" descr="Bunga melati | Foto | INDONESIA 2019">
            <a:extLst>
              <a:ext uri="{FF2B5EF4-FFF2-40B4-BE49-F238E27FC236}">
                <a16:creationId xmlns:a16="http://schemas.microsoft.com/office/drawing/2014/main" xmlns="" id="{3CAA893C-D53A-2242-B398-7740F147B9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59040" y="4127604"/>
            <a:ext cx="2535977" cy="1497352"/>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xmlns="" id="{924B5C6E-C63A-B542-9AB2-944D60F6C593}"/>
              </a:ext>
            </a:extLst>
          </p:cNvPr>
          <p:cNvSpPr txBox="1"/>
          <p:nvPr/>
        </p:nvSpPr>
        <p:spPr>
          <a:xfrm>
            <a:off x="554181" y="4550667"/>
            <a:ext cx="8875847" cy="707886"/>
          </a:xfrm>
          <a:prstGeom prst="rect">
            <a:avLst/>
          </a:prstGeom>
          <a:noFill/>
        </p:spPr>
        <p:txBody>
          <a:bodyPr wrap="square">
            <a:spAutoFit/>
          </a:bodyPr>
          <a:lstStyle/>
          <a:p>
            <a:r>
              <a:rPr lang="nl-NL" sz="2000" dirty="0">
                <a:latin typeface="Calibri" panose="020F0502020204030204" pitchFamily="34" charset="0"/>
                <a:ea typeface="Times New Roman" panose="02020603050405020304" pitchFamily="18" charset="0"/>
                <a:cs typeface="Calibri" panose="020F0502020204030204" pitchFamily="34" charset="0"/>
              </a:rPr>
              <a:t>M</a:t>
            </a:r>
            <a:r>
              <a:rPr lang="nl-NL" sz="2000" dirty="0">
                <a:effectLst/>
                <a:latin typeface="Calibri" panose="020F0502020204030204" pitchFamily="34" charset="0"/>
                <a:ea typeface="Times New Roman" panose="02020603050405020304" pitchFamily="18" charset="0"/>
                <a:cs typeface="Calibri" panose="020F0502020204030204" pitchFamily="34" charset="0"/>
              </a:rPr>
              <a:t>evrouw Havelaar: "Overigens, de haren à la </a:t>
            </a:r>
            <a:r>
              <a:rPr lang="nl-NL" sz="2000" dirty="0" err="1">
                <a:effectLst/>
                <a:latin typeface="Calibri" panose="020F0502020204030204" pitchFamily="34" charset="0"/>
                <a:ea typeface="Times New Roman" panose="02020603050405020304" pitchFamily="18" charset="0"/>
                <a:cs typeface="Calibri" panose="020F0502020204030204" pitchFamily="34" charset="0"/>
              </a:rPr>
              <a:t>chinoise</a:t>
            </a:r>
            <a:r>
              <a:rPr lang="nl-NL" sz="2000" dirty="0">
                <a:effectLst/>
                <a:latin typeface="Calibri" panose="020F0502020204030204" pitchFamily="34" charset="0"/>
                <a:ea typeface="Times New Roman" panose="02020603050405020304" pitchFamily="18" charset="0"/>
                <a:cs typeface="Calibri" panose="020F0502020204030204" pitchFamily="34" charset="0"/>
              </a:rPr>
              <a:t>, en een kransje </a:t>
            </a:r>
            <a:r>
              <a:rPr lang="nl-NL" sz="2000" b="1" dirty="0" err="1">
                <a:effectLst/>
                <a:latin typeface="Calibri" panose="020F0502020204030204" pitchFamily="34" charset="0"/>
                <a:ea typeface="Times New Roman" panose="02020603050405020304" pitchFamily="18" charset="0"/>
                <a:cs typeface="Calibri" panose="020F0502020204030204" pitchFamily="34" charset="0"/>
              </a:rPr>
              <a:t>melati</a:t>
            </a:r>
            <a:r>
              <a:rPr lang="nl-NL" sz="2000" dirty="0">
                <a:effectLst/>
                <a:latin typeface="Calibri" panose="020F0502020204030204" pitchFamily="34" charset="0"/>
                <a:ea typeface="Times New Roman" panose="02020603050405020304" pitchFamily="18" charset="0"/>
                <a:cs typeface="Calibri" panose="020F0502020204030204" pitchFamily="34" charset="0"/>
              </a:rPr>
              <a:t> in den </a:t>
            </a:r>
            <a:r>
              <a:rPr lang="nl-NL" sz="2000" dirty="0" err="1">
                <a:effectLst/>
                <a:latin typeface="Calibri" panose="020F0502020204030204" pitchFamily="34" charset="0"/>
                <a:ea typeface="Times New Roman" panose="02020603050405020304" pitchFamily="18" charset="0"/>
                <a:cs typeface="Calibri" panose="020F0502020204030204" pitchFamily="34" charset="0"/>
              </a:rPr>
              <a:t>kondeh</a:t>
            </a:r>
            <a:r>
              <a:rPr lang="nl-NL" sz="2000" dirty="0">
                <a:effectLst/>
                <a:latin typeface="Calibri" panose="020F0502020204030204" pitchFamily="34" charset="0"/>
                <a:ea typeface="Times New Roman" panose="02020603050405020304" pitchFamily="18" charset="0"/>
                <a:cs typeface="Calibri" panose="020F0502020204030204" pitchFamily="34" charset="0"/>
              </a:rPr>
              <a:t>... ziedaar al haar toilet” (</a:t>
            </a:r>
            <a:r>
              <a:rPr lang="nl-NL" sz="2000" dirty="0" err="1">
                <a:effectLst/>
                <a:latin typeface="Calibri" panose="020F0502020204030204" pitchFamily="34" charset="0"/>
                <a:ea typeface="Times New Roman" panose="02020603050405020304" pitchFamily="18" charset="0"/>
                <a:cs typeface="Calibri" panose="020F0502020204030204" pitchFamily="34" charset="0"/>
              </a:rPr>
              <a:t>Kondeh</a:t>
            </a:r>
            <a:r>
              <a:rPr lang="nl-NL" sz="2000" dirty="0">
                <a:effectLst/>
                <a:latin typeface="Calibri" panose="020F0502020204030204" pitchFamily="34" charset="0"/>
                <a:ea typeface="Times New Roman" panose="02020603050405020304" pitchFamily="18" charset="0"/>
                <a:cs typeface="Calibri" panose="020F0502020204030204" pitchFamily="34" charset="0"/>
              </a:rPr>
              <a:t> = op het achterhoofd verenigd haar</a:t>
            </a:r>
            <a:r>
              <a:rPr lang="x-none" sz="2000" dirty="0">
                <a:latin typeface="Calibri" panose="020F0502020204030204" pitchFamily="34" charset="0"/>
                <a:ea typeface="Times New Roman" panose="02020603050405020304" pitchFamily="18" charset="0"/>
                <a:cs typeface="Calibri" panose="020F0502020204030204" pitchFamily="34" charset="0"/>
              </a:rPr>
              <a:t>)</a:t>
            </a:r>
            <a:endParaRPr lang="en-GB" sz="2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20D7DD5C-13A9-AF86-A563-167E239019D2}"/>
              </a:ext>
            </a:extLst>
          </p:cNvPr>
          <p:cNvSpPr txBox="1"/>
          <p:nvPr/>
        </p:nvSpPr>
        <p:spPr>
          <a:xfrm>
            <a:off x="554181" y="2977756"/>
            <a:ext cx="10779404" cy="707886"/>
          </a:xfrm>
          <a:prstGeom prst="rect">
            <a:avLst/>
          </a:prstGeom>
          <a:noFill/>
        </p:spPr>
        <p:txBody>
          <a:bodyPr wrap="square">
            <a:spAutoFit/>
          </a:bodyPr>
          <a:lstStyle/>
          <a:p>
            <a:r>
              <a:rPr lang="nl-NL" sz="2000" dirty="0">
                <a:effectLst/>
                <a:latin typeface="Calibri" panose="020F0502020204030204" pitchFamily="34" charset="0"/>
                <a:ea typeface="Times New Roman" panose="02020603050405020304" pitchFamily="18" charset="0"/>
                <a:cs typeface="Calibri" panose="020F0502020204030204" pitchFamily="34" charset="0"/>
              </a:rPr>
              <a:t>‘Zie hoe de vlinder daar rondfladdert. </a:t>
            </a:r>
            <a:r>
              <a:rPr lang="nl-NL" sz="2000" dirty="0" err="1">
                <a:effectLst/>
                <a:latin typeface="Calibri" panose="020F0502020204030204" pitchFamily="34" charset="0"/>
                <a:ea typeface="Times New Roman" panose="02020603050405020304" pitchFamily="18" charset="0"/>
                <a:cs typeface="Calibri" panose="020F0502020204030204" pitchFamily="34" charset="0"/>
              </a:rPr>
              <a:t>Zyn</a:t>
            </a:r>
            <a:r>
              <a:rPr lang="nl-NL" sz="2000" dirty="0">
                <a:effectLst/>
                <a:latin typeface="Calibri" panose="020F0502020204030204" pitchFamily="34" charset="0"/>
                <a:ea typeface="Times New Roman" panose="02020603050405020304" pitchFamily="18" charset="0"/>
                <a:cs typeface="Calibri" panose="020F0502020204030204" pitchFamily="34" charset="0"/>
              </a:rPr>
              <a:t> vlerkjes schitteren als een veelkleurige bloem.  </a:t>
            </a:r>
            <a:r>
              <a:rPr lang="nl-NL" sz="2000" dirty="0" err="1">
                <a:effectLst/>
                <a:latin typeface="Calibri" panose="020F0502020204030204" pitchFamily="34" charset="0"/>
                <a:ea typeface="Times New Roman" panose="02020603050405020304" pitchFamily="18" charset="0"/>
                <a:cs typeface="Calibri" panose="020F0502020204030204" pitchFamily="34" charset="0"/>
              </a:rPr>
              <a:t>Zyn</a:t>
            </a:r>
            <a:r>
              <a:rPr lang="nl-NL" sz="20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dirty="0" err="1">
                <a:effectLst/>
                <a:latin typeface="Calibri" panose="020F0502020204030204" pitchFamily="34" charset="0"/>
                <a:ea typeface="Times New Roman" panose="02020603050405020304" pitchFamily="18" charset="0"/>
                <a:cs typeface="Calibri" panose="020F0502020204030204" pitchFamily="34" charset="0"/>
              </a:rPr>
              <a:t>hartjen</a:t>
            </a:r>
            <a:r>
              <a:rPr lang="nl-NL" sz="2000" dirty="0">
                <a:effectLst/>
                <a:latin typeface="Calibri" panose="020F0502020204030204" pitchFamily="34" charset="0"/>
                <a:ea typeface="Times New Roman" panose="02020603050405020304" pitchFamily="18" charset="0"/>
                <a:cs typeface="Calibri" panose="020F0502020204030204" pitchFamily="34" charset="0"/>
              </a:rPr>
              <a:t> is verliefd op den bloesem der </a:t>
            </a:r>
            <a:r>
              <a:rPr lang="nl-NL" sz="2000" b="1" dirty="0" err="1">
                <a:effectLst/>
                <a:latin typeface="Calibri" panose="020F0502020204030204" pitchFamily="34" charset="0"/>
                <a:ea typeface="Times New Roman" panose="02020603050405020304" pitchFamily="18" charset="0"/>
                <a:cs typeface="Calibri" panose="020F0502020204030204" pitchFamily="34" charset="0"/>
              </a:rPr>
              <a:t>kenari</a:t>
            </a:r>
            <a:r>
              <a:rPr lang="nl-NL" sz="2000" dirty="0">
                <a:effectLst/>
                <a:latin typeface="Calibri" panose="020F0502020204030204" pitchFamily="34" charset="0"/>
                <a:ea typeface="Times New Roman" panose="02020603050405020304" pitchFamily="18" charset="0"/>
                <a:cs typeface="Calibri" panose="020F0502020204030204" pitchFamily="34" charset="0"/>
              </a:rPr>
              <a:t>: Zeker zoekt </a:t>
            </a:r>
            <a:r>
              <a:rPr lang="nl-NL" sz="2000" dirty="0" err="1">
                <a:effectLst/>
                <a:latin typeface="Calibri" panose="020F0502020204030204" pitchFamily="34" charset="0"/>
                <a:ea typeface="Times New Roman" panose="02020603050405020304" pitchFamily="18" charset="0"/>
                <a:cs typeface="Calibri" panose="020F0502020204030204" pitchFamily="34" charset="0"/>
              </a:rPr>
              <a:t>hy</a:t>
            </a:r>
            <a:r>
              <a:rPr lang="nl-NL" sz="20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dirty="0" err="1">
                <a:effectLst/>
                <a:latin typeface="Calibri" panose="020F0502020204030204" pitchFamily="34" charset="0"/>
                <a:ea typeface="Times New Roman" panose="02020603050405020304" pitchFamily="18" charset="0"/>
                <a:cs typeface="Calibri" panose="020F0502020204030204" pitchFamily="34" charset="0"/>
              </a:rPr>
              <a:t>zyn</a:t>
            </a:r>
            <a:r>
              <a:rPr lang="nl-NL" sz="2000" dirty="0">
                <a:effectLst/>
                <a:latin typeface="Calibri" panose="020F0502020204030204" pitchFamily="34" charset="0"/>
                <a:ea typeface="Times New Roman" panose="02020603050405020304" pitchFamily="18" charset="0"/>
                <a:cs typeface="Calibri" panose="020F0502020204030204" pitchFamily="34" charset="0"/>
              </a:rPr>
              <a:t> welriekende geliefde (</a:t>
            </a:r>
            <a:r>
              <a:rPr lang="nl-NL" sz="2000" dirty="0" err="1">
                <a:effectLst/>
                <a:latin typeface="Calibri" panose="020F0502020204030204" pitchFamily="34" charset="0"/>
                <a:ea typeface="Times New Roman" panose="02020603050405020304" pitchFamily="18" charset="0"/>
                <a:cs typeface="Calibri" panose="020F0502020204030204" pitchFamily="34" charset="0"/>
              </a:rPr>
              <a:t>Saidja</a:t>
            </a:r>
            <a:r>
              <a:rPr lang="nl-NL" sz="2000" dirty="0">
                <a:effectLst/>
                <a:latin typeface="Calibri" panose="020F0502020204030204" pitchFamily="34" charset="0"/>
                <a:ea typeface="Times New Roman" panose="02020603050405020304" pitchFamily="18" charset="0"/>
                <a:cs typeface="Calibri" panose="020F0502020204030204" pitchFamily="34" charset="0"/>
              </a:rPr>
              <a:t>/Adinda</a:t>
            </a:r>
            <a:r>
              <a:rPr lang="x-none" sz="2000" dirty="0">
                <a:latin typeface="Calibri" panose="020F0502020204030204" pitchFamily="34" charset="0"/>
                <a:ea typeface="Times New Roman" panose="02020603050405020304" pitchFamily="18" charset="0"/>
                <a:cs typeface="Calibri" panose="020F0502020204030204" pitchFamily="34" charset="0"/>
              </a:rPr>
              <a:t>)</a:t>
            </a:r>
            <a:endParaRPr lang="x-none" sz="2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146" name="Picture 2">
            <a:extLst>
              <a:ext uri="{FF2B5EF4-FFF2-40B4-BE49-F238E27FC236}">
                <a16:creationId xmlns:a16="http://schemas.microsoft.com/office/drawing/2014/main" xmlns="" id="{1A21FE4E-59DE-72DB-374B-373F1D2945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30028" y="36720"/>
            <a:ext cx="27940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71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22317" y="0"/>
            <a:ext cx="8351770" cy="6427773"/>
          </a:xfrm>
          <a:prstGeom prst="rect">
            <a:avLst/>
          </a:prstGeom>
          <a:noFill/>
          <a:ln>
            <a:noFill/>
          </a:ln>
        </p:spPr>
      </p:pic>
    </p:spTree>
    <p:extLst>
      <p:ext uri="{BB962C8B-B14F-4D97-AF65-F5344CB8AC3E}">
        <p14:creationId xmlns:p14="http://schemas.microsoft.com/office/powerpoint/2010/main" val="877440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03F221-358C-02DF-217C-C434BCBAC4C1}"/>
              </a:ext>
            </a:extLst>
          </p:cNvPr>
          <p:cNvSpPr>
            <a:spLocks noGrp="1"/>
          </p:cNvSpPr>
          <p:nvPr>
            <p:ph type="title"/>
          </p:nvPr>
        </p:nvSpPr>
        <p:spPr/>
        <p:txBody>
          <a:bodyPr/>
          <a:lstStyle/>
          <a:p>
            <a:r>
              <a:rPr lang="x-none" dirty="0"/>
              <a:t>Nu al meer geurbeelden vinden?</a:t>
            </a:r>
          </a:p>
        </p:txBody>
      </p:sp>
      <p:sp>
        <p:nvSpPr>
          <p:cNvPr id="3" name="Text Placeholder 2">
            <a:extLst>
              <a:ext uri="{FF2B5EF4-FFF2-40B4-BE49-F238E27FC236}">
                <a16:creationId xmlns:a16="http://schemas.microsoft.com/office/drawing/2014/main" xmlns="" id="{D5C10A33-6246-607A-6C52-67F383172079}"/>
              </a:ext>
            </a:extLst>
          </p:cNvPr>
          <p:cNvSpPr>
            <a:spLocks noGrp="1"/>
          </p:cNvSpPr>
          <p:nvPr>
            <p:ph type="body" idx="1"/>
          </p:nvPr>
        </p:nvSpPr>
        <p:spPr>
          <a:xfrm>
            <a:off x="595084" y="5856420"/>
            <a:ext cx="11333680" cy="455036"/>
          </a:xfrm>
        </p:spPr>
        <p:txBody>
          <a:bodyPr/>
          <a:lstStyle/>
          <a:p>
            <a:pPr marL="50800" indent="0">
              <a:buNone/>
            </a:pPr>
            <a:r>
              <a:rPr lang="en-GB" sz="2400" dirty="0"/>
              <a:t>https://</a:t>
            </a:r>
            <a:r>
              <a:rPr lang="en-GB" sz="2400" dirty="0" err="1"/>
              <a:t>www.rijksmuseum.nl</a:t>
            </a:r>
            <a:r>
              <a:rPr lang="en-GB" sz="2400" dirty="0"/>
              <a:t>/</a:t>
            </a:r>
            <a:r>
              <a:rPr lang="en-GB" sz="2400" dirty="0" err="1"/>
              <a:t>nl</a:t>
            </a:r>
            <a:r>
              <a:rPr lang="en-GB" sz="2400" dirty="0"/>
              <a:t>/</a:t>
            </a:r>
            <a:r>
              <a:rPr lang="en-GB" sz="2400" dirty="0" err="1"/>
              <a:t>rijksstudio</a:t>
            </a:r>
            <a:r>
              <a:rPr lang="en-GB" sz="2400" dirty="0"/>
              <a:t>/23655--</a:t>
            </a:r>
            <a:r>
              <a:rPr lang="en-GB" sz="2400" dirty="0" err="1"/>
              <a:t>inger</a:t>
            </a:r>
            <a:r>
              <a:rPr lang="en-GB" sz="2400" dirty="0"/>
              <a:t>/</a:t>
            </a:r>
            <a:r>
              <a:rPr lang="en-GB" sz="2400" dirty="0" err="1"/>
              <a:t>verzamelingen</a:t>
            </a:r>
            <a:r>
              <a:rPr lang="en-GB" sz="2400" dirty="0"/>
              <a:t>/</a:t>
            </a:r>
            <a:r>
              <a:rPr lang="en-GB" sz="2400" dirty="0" err="1"/>
              <a:t>smell?ii</a:t>
            </a:r>
            <a:r>
              <a:rPr lang="en-GB" sz="2400" dirty="0"/>
              <a:t>=0&amp;p=0</a:t>
            </a:r>
            <a:endParaRPr lang="x-none" sz="2400" dirty="0"/>
          </a:p>
        </p:txBody>
      </p:sp>
      <p:pic>
        <p:nvPicPr>
          <p:cNvPr id="4" name="Picture 3">
            <a:extLst>
              <a:ext uri="{FF2B5EF4-FFF2-40B4-BE49-F238E27FC236}">
                <a16:creationId xmlns:a16="http://schemas.microsoft.com/office/drawing/2014/main" xmlns="" id="{14E8CB32-6FD2-5D55-9FAB-DE3B9FE64B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084" y="774700"/>
            <a:ext cx="8652164" cy="5013995"/>
          </a:xfrm>
          <a:prstGeom prst="rect">
            <a:avLst/>
          </a:prstGeom>
        </p:spPr>
      </p:pic>
    </p:spTree>
    <p:extLst>
      <p:ext uri="{BB962C8B-B14F-4D97-AF65-F5344CB8AC3E}">
        <p14:creationId xmlns:p14="http://schemas.microsoft.com/office/powerpoint/2010/main" val="3631961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760BA355-E8E3-B549-B64F-7FA18F84E9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2806" y="1677914"/>
            <a:ext cx="4661065" cy="466106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xmlns="" id="{4423B8E4-DBDC-1D48-82B3-2F89A2A77300}"/>
              </a:ext>
            </a:extLst>
          </p:cNvPr>
          <p:cNvSpPr txBox="1"/>
          <p:nvPr/>
        </p:nvSpPr>
        <p:spPr>
          <a:xfrm rot="18839450">
            <a:off x="8119368" y="3269783"/>
            <a:ext cx="4020398" cy="1477328"/>
          </a:xfrm>
          <a:prstGeom prst="rect">
            <a:avLst/>
          </a:prstGeom>
          <a:noFill/>
        </p:spPr>
        <p:txBody>
          <a:bodyPr wrap="square">
            <a:spAutoFit/>
          </a:bodyPr>
          <a:lstStyle/>
          <a:p>
            <a:r>
              <a:rPr lang="nl-NL" sz="1800" b="1" dirty="0">
                <a:effectLst/>
                <a:latin typeface="Calibri" panose="020F0502020204030204" pitchFamily="34" charset="0"/>
                <a:ea typeface="Calibri" panose="020F0502020204030204" pitchFamily="34" charset="0"/>
                <a:cs typeface="Calibri" panose="020F0502020204030204" pitchFamily="34" charset="0"/>
              </a:rPr>
              <a:t>Op een </a:t>
            </a:r>
            <a:r>
              <a:rPr lang="nl-NL" sz="1800" b="1" i="1" dirty="0" err="1">
                <a:effectLst/>
                <a:latin typeface="Calibri" panose="020F0502020204030204" pitchFamily="34" charset="0"/>
                <a:ea typeface="Calibri" panose="020F0502020204030204" pitchFamily="34" charset="0"/>
                <a:cs typeface="Calibri" panose="020F0502020204030204" pitchFamily="34" charset="0"/>
              </a:rPr>
              <a:t>Geblankkette</a:t>
            </a:r>
            <a:r>
              <a:rPr lang="nl-NL" sz="1800" b="1" i="1" dirty="0">
                <a:effectLst/>
                <a:latin typeface="Calibri" panose="020F0502020204030204" pitchFamily="34" charset="0"/>
                <a:ea typeface="Calibri" panose="020F0502020204030204" pitchFamily="34" charset="0"/>
                <a:cs typeface="Calibri" panose="020F0502020204030204" pitchFamily="34" charset="0"/>
              </a:rPr>
              <a:t>.</a:t>
            </a:r>
            <a:endParaRPr lang="nl-NL" sz="1800" dirty="0">
              <a:effectLst/>
              <a:latin typeface="Calibri" panose="020F0502020204030204" pitchFamily="34" charset="0"/>
              <a:ea typeface="Calibri" panose="020F0502020204030204" pitchFamily="34" charset="0"/>
              <a:cs typeface="Calibri" panose="020F0502020204030204" pitchFamily="34" charset="0"/>
            </a:endParaRPr>
          </a:p>
          <a:p>
            <a:r>
              <a:rPr lang="nl-NL" sz="1800" dirty="0">
                <a:effectLst/>
                <a:latin typeface="Calibri" panose="020F0502020204030204" pitchFamily="34" charset="0"/>
                <a:ea typeface="Calibri" panose="020F0502020204030204" pitchFamily="34" charset="0"/>
                <a:cs typeface="Calibri" panose="020F0502020204030204" pitchFamily="34" charset="0"/>
              </a:rPr>
              <a:t> </a:t>
            </a:r>
            <a:r>
              <a:rPr lang="nl-NL" sz="1800" dirty="0" err="1">
                <a:effectLst/>
                <a:latin typeface="Calibri" panose="020F0502020204030204" pitchFamily="34" charset="0"/>
                <a:ea typeface="Calibri" panose="020F0502020204030204" pitchFamily="34" charset="0"/>
                <a:cs typeface="Calibri" panose="020F0502020204030204" pitchFamily="34" charset="0"/>
              </a:rPr>
              <a:t>Paulijn</a:t>
            </a:r>
            <a:r>
              <a:rPr lang="nl-NL" sz="1800" dirty="0">
                <a:effectLst/>
                <a:latin typeface="Calibri" panose="020F0502020204030204" pitchFamily="34" charset="0"/>
                <a:ea typeface="Calibri" panose="020F0502020204030204" pitchFamily="34" charset="0"/>
                <a:cs typeface="Calibri" panose="020F0502020204030204" pitchFamily="34" charset="0"/>
              </a:rPr>
              <a:t> haar </a:t>
            </a:r>
            <a:r>
              <a:rPr lang="nl-NL" sz="1800" dirty="0" err="1">
                <a:effectLst/>
                <a:latin typeface="Calibri" panose="020F0502020204030204" pitchFamily="34" charset="0"/>
                <a:ea typeface="Calibri" panose="020F0502020204030204" pitchFamily="34" charset="0"/>
                <a:cs typeface="Calibri" panose="020F0502020204030204" pitchFamily="34" charset="0"/>
              </a:rPr>
              <a:t>aangesicht</a:t>
            </a:r>
            <a:r>
              <a:rPr lang="nl-NL" sz="1800" dirty="0">
                <a:effectLst/>
                <a:latin typeface="Calibri" panose="020F0502020204030204" pitchFamily="34" charset="0"/>
                <a:ea typeface="Calibri" panose="020F0502020204030204" pitchFamily="34" charset="0"/>
                <a:cs typeface="Calibri" panose="020F0502020204030204" pitchFamily="34" charset="0"/>
              </a:rPr>
              <a:t> </a:t>
            </a:r>
            <a:r>
              <a:rPr lang="nl-NL" sz="1800" dirty="0" err="1">
                <a:effectLst/>
                <a:latin typeface="Calibri" panose="020F0502020204030204" pitchFamily="34" charset="0"/>
                <a:ea typeface="Calibri" panose="020F0502020204030204" pitchFamily="34" charset="0"/>
                <a:cs typeface="Calibri" panose="020F0502020204030204" pitchFamily="34" charset="0"/>
              </a:rPr>
              <a:t>blankket</a:t>
            </a:r>
            <a:r>
              <a:rPr lang="nl-NL" sz="1800" dirty="0">
                <a:effectLst/>
                <a:latin typeface="Calibri" panose="020F0502020204030204" pitchFamily="34" charset="0"/>
                <a:ea typeface="Calibri" panose="020F0502020204030204" pitchFamily="34" charset="0"/>
                <a:cs typeface="Calibri" panose="020F0502020204030204" pitchFamily="34" charset="0"/>
              </a:rPr>
              <a:t>,</a:t>
            </a:r>
          </a:p>
          <a:p>
            <a:r>
              <a:rPr lang="nl-NL" sz="1800" dirty="0">
                <a:effectLst/>
                <a:latin typeface="Calibri" panose="020F0502020204030204" pitchFamily="34" charset="0"/>
                <a:ea typeface="Calibri" panose="020F0502020204030204" pitchFamily="34" charset="0"/>
                <a:cs typeface="Calibri" panose="020F0502020204030204" pitchFamily="34" charset="0"/>
              </a:rPr>
              <a:t> En </a:t>
            </a:r>
            <a:r>
              <a:rPr lang="nl-NL" sz="1800" dirty="0" err="1">
                <a:effectLst/>
                <a:latin typeface="Calibri" panose="020F0502020204030204" pitchFamily="34" charset="0"/>
                <a:ea typeface="Calibri" panose="020F0502020204030204" pitchFamily="34" charset="0"/>
                <a:cs typeface="Calibri" panose="020F0502020204030204" pitchFamily="34" charset="0"/>
              </a:rPr>
              <a:t>ciert</a:t>
            </a:r>
            <a:r>
              <a:rPr lang="nl-NL" sz="1800" dirty="0">
                <a:effectLst/>
                <a:latin typeface="Calibri" panose="020F0502020204030204" pitchFamily="34" charset="0"/>
                <a:ea typeface="Calibri" panose="020F0502020204030204" pitchFamily="34" charset="0"/>
                <a:cs typeface="Calibri" panose="020F0502020204030204" pitchFamily="34" charset="0"/>
              </a:rPr>
              <a:t> haar lokken met Civet.</a:t>
            </a:r>
          </a:p>
          <a:p>
            <a:r>
              <a:rPr lang="nl-NL" sz="1800" dirty="0" err="1">
                <a:effectLst/>
                <a:latin typeface="Calibri" panose="020F0502020204030204" pitchFamily="34" charset="0"/>
                <a:ea typeface="Calibri" panose="020F0502020204030204" pitchFamily="34" charset="0"/>
                <a:cs typeface="Calibri" panose="020F0502020204030204" pitchFamily="34" charset="0"/>
              </a:rPr>
              <a:t>Foey</a:t>
            </a:r>
            <a:r>
              <a:rPr lang="nl-NL" sz="1800" dirty="0">
                <a:effectLst/>
                <a:latin typeface="Calibri" panose="020F0502020204030204" pitchFamily="34" charset="0"/>
                <a:ea typeface="Calibri" panose="020F0502020204030204" pitchFamily="34" charset="0"/>
                <a:cs typeface="Calibri" panose="020F0502020204030204" pitchFamily="34" charset="0"/>
              </a:rPr>
              <a:t>! </a:t>
            </a:r>
            <a:r>
              <a:rPr lang="nl-NL" sz="1800" dirty="0" err="1">
                <a:effectLst/>
                <a:latin typeface="Calibri" panose="020F0502020204030204" pitchFamily="34" charset="0"/>
                <a:ea typeface="Calibri" panose="020F0502020204030204" pitchFamily="34" charset="0"/>
                <a:cs typeface="Calibri" panose="020F0502020204030204" pitchFamily="34" charset="0"/>
              </a:rPr>
              <a:t>sulk</a:t>
            </a:r>
            <a:r>
              <a:rPr lang="nl-NL" sz="1800" dirty="0">
                <a:effectLst/>
                <a:latin typeface="Calibri" panose="020F0502020204030204" pitchFamily="34" charset="0"/>
                <a:ea typeface="Calibri" panose="020F0502020204030204" pitchFamily="34" charset="0"/>
                <a:cs typeface="Calibri" panose="020F0502020204030204" pitchFamily="34" charset="0"/>
              </a:rPr>
              <a:t> een Maagd, die niet gebruikt,</a:t>
            </a:r>
          </a:p>
          <a:p>
            <a:r>
              <a:rPr lang="nl-NL" sz="1800" dirty="0">
                <a:effectLst/>
                <a:latin typeface="Calibri" panose="020F0502020204030204" pitchFamily="34" charset="0"/>
                <a:ea typeface="Calibri" panose="020F0502020204030204" pitchFamily="34" charset="0"/>
                <a:cs typeface="Calibri" panose="020F0502020204030204" pitchFamily="34" charset="0"/>
              </a:rPr>
              <a:t> En nergens ruikt, het beste ruikt.</a:t>
            </a:r>
            <a:r>
              <a:rPr lang="nl-NL" sz="1800" dirty="0">
                <a:effectLst/>
                <a:latin typeface="Calibri" panose="020F0502020204030204" pitchFamily="34" charset="0"/>
                <a:cs typeface="Calibri" panose="020F0502020204030204" pitchFamily="34" charset="0"/>
              </a:rPr>
              <a:t> </a:t>
            </a:r>
            <a:endParaRPr lang="en-GB" sz="1800" dirty="0">
              <a:latin typeface="Calibri" panose="020F0502020204030204" pitchFamily="34" charset="0"/>
              <a:cs typeface="Calibri" panose="020F0502020204030204" pitchFamily="34" charset="0"/>
            </a:endParaRPr>
          </a:p>
        </p:txBody>
      </p:sp>
      <p:sp>
        <p:nvSpPr>
          <p:cNvPr id="4" name="Tekstvak 3">
            <a:extLst>
              <a:ext uri="{FF2B5EF4-FFF2-40B4-BE49-F238E27FC236}">
                <a16:creationId xmlns:a16="http://schemas.microsoft.com/office/drawing/2014/main" xmlns="" id="{7691F785-2CB3-1045-A04D-39BF6DACE3DE}"/>
              </a:ext>
            </a:extLst>
          </p:cNvPr>
          <p:cNvSpPr txBox="1"/>
          <p:nvPr/>
        </p:nvSpPr>
        <p:spPr>
          <a:xfrm rot="2908473">
            <a:off x="-786111" y="2432618"/>
            <a:ext cx="6100354" cy="646331"/>
          </a:xfrm>
          <a:prstGeom prst="rect">
            <a:avLst/>
          </a:prstGeom>
          <a:noFill/>
        </p:spPr>
        <p:txBody>
          <a:bodyPr wrap="square">
            <a:spAutoFit/>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 Uw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aasem</a:t>
            </a:r>
            <a:r>
              <a:rPr lang="nl-NL" sz="1800" dirty="0">
                <a:effectLst/>
                <a:latin typeface="Calibri" panose="020F0502020204030204" pitchFamily="34" charset="0"/>
                <a:ea typeface="Calibri" panose="020F0502020204030204" pitchFamily="34" charset="0"/>
                <a:cs typeface="Times New Roman" panose="02020603050405020304" pitchFamily="18" charset="0"/>
              </a:rPr>
              <a:t> ruikt niet als een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geur'ge</a:t>
            </a:r>
            <a:r>
              <a:rPr lang="nl-NL" sz="1800" dirty="0">
                <a:effectLst/>
                <a:latin typeface="Calibri" panose="020F0502020204030204" pitchFamily="34" charset="0"/>
                <a:ea typeface="Calibri" panose="020F0502020204030204" pitchFamily="34" charset="0"/>
                <a:cs typeface="Times New Roman" panose="02020603050405020304" pitchFamily="18" charset="0"/>
              </a:rPr>
              <a:t> bloem,</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 Maar als een Bes in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bey</a:t>
            </a:r>
            <a:r>
              <a:rPr lang="nl-NL" sz="1800" dirty="0">
                <a:effectLst/>
                <a:latin typeface="Calibri" panose="020F0502020204030204" pitchFamily="34" charset="0"/>
                <a:ea typeface="Calibri" panose="020F0502020204030204" pitchFamily="34" charset="0"/>
                <a:cs typeface="Times New Roman" panose="02020603050405020304" pitchFamily="18" charset="0"/>
              </a:rPr>
              <a:t> haar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stinkkend</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ox'len</a:t>
            </a: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2" name="TextBox 1">
            <a:extLst>
              <a:ext uri="{FF2B5EF4-FFF2-40B4-BE49-F238E27FC236}">
                <a16:creationId xmlns:a16="http://schemas.microsoft.com/office/drawing/2014/main" xmlns="" id="{55662596-71C3-886B-C0F2-8E3522D29E7B}"/>
              </a:ext>
            </a:extLst>
          </p:cNvPr>
          <p:cNvSpPr txBox="1"/>
          <p:nvPr/>
        </p:nvSpPr>
        <p:spPr>
          <a:xfrm>
            <a:off x="1981200" y="257990"/>
            <a:ext cx="7924800" cy="1169551"/>
          </a:xfrm>
          <a:prstGeom prst="rect">
            <a:avLst/>
          </a:prstGeom>
          <a:noFill/>
        </p:spPr>
        <p:txBody>
          <a:bodyPr wrap="square" rtlCol="0">
            <a:spAutoFit/>
          </a:bodyPr>
          <a:lstStyle/>
          <a:p>
            <a:pPr algn="ctr" rtl="0">
              <a:spcBef>
                <a:spcPts val="0"/>
              </a:spcBef>
              <a:spcAft>
                <a:spcPts val="0"/>
              </a:spcAft>
            </a:pPr>
            <a:r>
              <a:rPr lang="x-none" dirty="0">
                <a:sym typeface="Wingdings" pitchFamily="2" charset="2"/>
              </a:rPr>
              <a:t> </a:t>
            </a:r>
            <a:r>
              <a:rPr lang="x-none" dirty="0"/>
              <a:t>Najaar 2023: </a:t>
            </a:r>
          </a:p>
          <a:p>
            <a:pPr algn="ctr" rtl="0">
              <a:spcBef>
                <a:spcPts val="0"/>
              </a:spcBef>
              <a:spcAft>
                <a:spcPts val="0"/>
              </a:spcAft>
            </a:pPr>
            <a:r>
              <a:rPr lang="en-GB" sz="2800" b="1" i="0" u="none" strike="noStrike" dirty="0" err="1">
                <a:solidFill>
                  <a:srgbClr val="76923C"/>
                </a:solidFill>
                <a:effectLst/>
                <a:latin typeface="Calibri" panose="020F0502020204030204" pitchFamily="34" charset="0"/>
              </a:rPr>
              <a:t>NeusWijzer</a:t>
            </a:r>
            <a:endParaRPr lang="en-GB" sz="2000" b="0" i="0" u="none" strike="noStrike" dirty="0">
              <a:solidFill>
                <a:srgbClr val="000000"/>
              </a:solidFill>
              <a:effectLst/>
            </a:endParaRPr>
          </a:p>
          <a:p>
            <a:pPr algn="ctr" rtl="0">
              <a:spcBef>
                <a:spcPts val="0"/>
              </a:spcBef>
              <a:spcAft>
                <a:spcPts val="0"/>
              </a:spcAft>
            </a:pPr>
            <a:r>
              <a:rPr lang="en-GB" sz="2800" b="1" i="0" u="none" strike="noStrike" dirty="0">
                <a:solidFill>
                  <a:srgbClr val="76923C"/>
                </a:solidFill>
                <a:effectLst/>
                <a:latin typeface="Calibri" panose="020F0502020204030204" pitchFamily="34" charset="0"/>
              </a:rPr>
              <a:t>De </a:t>
            </a:r>
            <a:r>
              <a:rPr lang="en-GB" sz="2800" b="1" i="0" u="none" strike="noStrike" dirty="0" err="1">
                <a:solidFill>
                  <a:srgbClr val="76923C"/>
                </a:solidFill>
                <a:effectLst/>
                <a:latin typeface="Calibri" panose="020F0502020204030204" pitchFamily="34" charset="0"/>
              </a:rPr>
              <a:t>grote</a:t>
            </a:r>
            <a:r>
              <a:rPr lang="en-GB" sz="2800" b="1" i="0" u="none" strike="noStrike" dirty="0">
                <a:solidFill>
                  <a:srgbClr val="76923C"/>
                </a:solidFill>
                <a:effectLst/>
                <a:latin typeface="Calibri" panose="020F0502020204030204" pitchFamily="34" charset="0"/>
              </a:rPr>
              <a:t> </a:t>
            </a:r>
            <a:r>
              <a:rPr lang="en-GB" sz="2800" b="1" i="0" u="none" strike="noStrike" dirty="0" err="1">
                <a:solidFill>
                  <a:srgbClr val="76923C"/>
                </a:solidFill>
                <a:effectLst/>
                <a:latin typeface="Calibri" panose="020F0502020204030204" pitchFamily="34" charset="0"/>
              </a:rPr>
              <a:t>geur</a:t>
            </a:r>
            <a:r>
              <a:rPr lang="en-GB" sz="2800" b="1" i="0" u="none" strike="noStrike" dirty="0">
                <a:solidFill>
                  <a:srgbClr val="76923C"/>
                </a:solidFill>
                <a:effectLst/>
                <a:latin typeface="Calibri" panose="020F0502020204030204" pitchFamily="34" charset="0"/>
              </a:rPr>
              <a:t>- </a:t>
            </a:r>
            <a:r>
              <a:rPr lang="en-GB" sz="2800" b="1" i="0" u="none" strike="noStrike" dirty="0" err="1">
                <a:solidFill>
                  <a:srgbClr val="76923C"/>
                </a:solidFill>
                <a:effectLst/>
                <a:latin typeface="Calibri" panose="020F0502020204030204" pitchFamily="34" charset="0"/>
              </a:rPr>
              <a:t>en</a:t>
            </a:r>
            <a:r>
              <a:rPr lang="en-GB" sz="2800" b="1" i="0" u="none" strike="noStrike" dirty="0">
                <a:solidFill>
                  <a:srgbClr val="76923C"/>
                </a:solidFill>
                <a:effectLst/>
                <a:latin typeface="Calibri" panose="020F0502020204030204" pitchFamily="34" charset="0"/>
              </a:rPr>
              <a:t> </a:t>
            </a:r>
            <a:r>
              <a:rPr lang="en-GB" sz="2800" b="1" i="0" u="none" strike="noStrike" dirty="0" err="1">
                <a:solidFill>
                  <a:srgbClr val="76923C"/>
                </a:solidFill>
                <a:effectLst/>
                <a:latin typeface="Calibri" panose="020F0502020204030204" pitchFamily="34" charset="0"/>
              </a:rPr>
              <a:t>meurgids</a:t>
            </a:r>
            <a:r>
              <a:rPr lang="en-GB" sz="2800" b="1" i="0" u="none" strike="noStrike" dirty="0">
                <a:solidFill>
                  <a:srgbClr val="76923C"/>
                </a:solidFill>
                <a:effectLst/>
                <a:latin typeface="Calibri" panose="020F0502020204030204" pitchFamily="34" charset="0"/>
              </a:rPr>
              <a:t> van Nederland</a:t>
            </a:r>
            <a:endParaRPr lang="en-GB" sz="2000" b="0" i="0" u="none" strike="noStrike" dirty="0">
              <a:solidFill>
                <a:srgbClr val="000000"/>
              </a:solidFill>
              <a:effectLst/>
            </a:endParaRPr>
          </a:p>
        </p:txBody>
      </p:sp>
    </p:spTree>
    <p:extLst>
      <p:ext uri="{BB962C8B-B14F-4D97-AF65-F5344CB8AC3E}">
        <p14:creationId xmlns:p14="http://schemas.microsoft.com/office/powerpoint/2010/main" val="2792815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8C7B9DF-4A66-DFAA-BA1C-8D09E1FA51D3}"/>
              </a:ext>
            </a:extLst>
          </p:cNvPr>
          <p:cNvSpPr>
            <a:spLocks noGrp="1"/>
          </p:cNvSpPr>
          <p:nvPr>
            <p:ph type="body" idx="1"/>
          </p:nvPr>
        </p:nvSpPr>
        <p:spPr>
          <a:xfrm>
            <a:off x="595084" y="959872"/>
            <a:ext cx="8160989" cy="5217092"/>
          </a:xfrm>
        </p:spPr>
        <p:txBody>
          <a:bodyPr/>
          <a:lstStyle/>
          <a:p>
            <a:r>
              <a:rPr lang="nl-NL" sz="2000" dirty="0" err="1"/>
              <a:t>Leemans</a:t>
            </a:r>
            <a:r>
              <a:rPr lang="nl-NL" sz="2000" dirty="0"/>
              <a:t>, I., </a:t>
            </a:r>
            <a:r>
              <a:rPr lang="nl-NL" sz="2000" dirty="0" err="1"/>
              <a:t>Tullett</a:t>
            </a:r>
            <a:r>
              <a:rPr lang="nl-NL" sz="2000" dirty="0"/>
              <a:t>, W., </a:t>
            </a:r>
            <a:r>
              <a:rPr lang="nl-NL" sz="2000" dirty="0" err="1"/>
              <a:t>Bembibre</a:t>
            </a:r>
            <a:r>
              <a:rPr lang="nl-NL" sz="2000" dirty="0"/>
              <a:t>, C., </a:t>
            </a:r>
            <a:r>
              <a:rPr lang="nl-NL" sz="2000" dirty="0" err="1"/>
              <a:t>and</a:t>
            </a:r>
            <a:r>
              <a:rPr lang="nl-NL" sz="2000" dirty="0"/>
              <a:t> Marx, L. (2022). </a:t>
            </a:r>
            <a:r>
              <a:rPr lang="nl-NL" sz="2000" dirty="0" err="1"/>
              <a:t>Whiffstory</a:t>
            </a:r>
            <a:r>
              <a:rPr lang="nl-NL" sz="2000" dirty="0"/>
              <a:t>: Using </a:t>
            </a:r>
            <a:r>
              <a:rPr lang="nl-NL" sz="2000" dirty="0" err="1"/>
              <a:t>multidisciplinary</a:t>
            </a:r>
            <a:r>
              <a:rPr lang="nl-NL" sz="2000" dirty="0"/>
              <a:t> </a:t>
            </a:r>
            <a:r>
              <a:rPr lang="nl-NL" sz="2000" dirty="0" err="1"/>
              <a:t>methods</a:t>
            </a:r>
            <a:r>
              <a:rPr lang="nl-NL" sz="2000" dirty="0"/>
              <a:t> </a:t>
            </a:r>
            <a:r>
              <a:rPr lang="nl-NL" sz="2000" dirty="0" err="1"/>
              <a:t>to</a:t>
            </a:r>
            <a:r>
              <a:rPr lang="nl-NL" sz="2000" dirty="0"/>
              <a:t> </a:t>
            </a:r>
            <a:r>
              <a:rPr lang="nl-NL" sz="2000" dirty="0" err="1"/>
              <a:t>represent</a:t>
            </a:r>
            <a:r>
              <a:rPr lang="nl-NL" sz="2000" dirty="0"/>
              <a:t> </a:t>
            </a:r>
            <a:r>
              <a:rPr lang="nl-NL" sz="2000" dirty="0" err="1"/>
              <a:t>the</a:t>
            </a:r>
            <a:r>
              <a:rPr lang="nl-NL" sz="2000" dirty="0"/>
              <a:t> </a:t>
            </a:r>
            <a:r>
              <a:rPr lang="nl-NL" sz="2000" dirty="0" err="1"/>
              <a:t>olfactory</a:t>
            </a:r>
            <a:r>
              <a:rPr lang="nl-NL" sz="2000" dirty="0"/>
              <a:t> past. </a:t>
            </a:r>
            <a:r>
              <a:rPr lang="nl-NL" sz="2000" i="1" dirty="0"/>
              <a:t>American </a:t>
            </a:r>
            <a:r>
              <a:rPr lang="nl-NL" sz="2000" i="1" dirty="0" err="1"/>
              <a:t>Historical</a:t>
            </a:r>
            <a:r>
              <a:rPr lang="nl-NL" sz="2000" i="1" dirty="0"/>
              <a:t> Review</a:t>
            </a:r>
            <a:r>
              <a:rPr lang="nl-NL" sz="2000" dirty="0"/>
              <a:t>, 127. </a:t>
            </a:r>
          </a:p>
          <a:p>
            <a:r>
              <a:rPr lang="en-GB" sz="2000" dirty="0">
                <a:effectLst/>
                <a:latin typeface="Calibri" panose="020F0502020204030204" pitchFamily="34" charset="0"/>
                <a:cs typeface="Calibri" panose="020F0502020204030204" pitchFamily="34" charset="0"/>
              </a:rPr>
              <a:t>K. Herold &amp; F. Krause (eds.), </a:t>
            </a:r>
            <a:r>
              <a:rPr lang="en-GB" sz="2000" i="1" dirty="0">
                <a:effectLst/>
                <a:latin typeface="Calibri" panose="020F0502020204030204" pitchFamily="34" charset="0"/>
                <a:cs typeface="Calibri" panose="020F0502020204030204" pitchFamily="34" charset="0"/>
              </a:rPr>
              <a:t>Smell and social life: Aspects of English, French and German Literature (1880-1939).</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München</a:t>
            </a:r>
            <a:r>
              <a:rPr lang="en-GB" sz="2000" dirty="0">
                <a:effectLst/>
                <a:latin typeface="Calibri" panose="020F0502020204030204" pitchFamily="34" charset="0"/>
                <a:cs typeface="Calibri" panose="020F0502020204030204" pitchFamily="34" charset="0"/>
              </a:rPr>
              <a:t>, 2021. </a:t>
            </a:r>
          </a:p>
          <a:p>
            <a:r>
              <a:rPr lang="nl-NL" sz="2000" dirty="0">
                <a:effectLst/>
                <a:latin typeface="Calibri" panose="020F0502020204030204" pitchFamily="34" charset="0"/>
                <a:ea typeface="Calibri" panose="020F0502020204030204" pitchFamily="34" charset="0"/>
                <a:cs typeface="Calibri" panose="020F0502020204030204" pitchFamily="34" charset="0"/>
              </a:rPr>
              <a:t>Lisanne </a:t>
            </a:r>
            <a:r>
              <a:rPr lang="nl-NL" sz="2000" dirty="0" err="1">
                <a:effectLst/>
                <a:latin typeface="Calibri" panose="020F0502020204030204" pitchFamily="34" charset="0"/>
                <a:ea typeface="Calibri" panose="020F0502020204030204" pitchFamily="34" charset="0"/>
                <a:cs typeface="Calibri" panose="020F0502020204030204" pitchFamily="34" charset="0"/>
              </a:rPr>
              <a:t>Renes</a:t>
            </a:r>
            <a:r>
              <a:rPr lang="nl-NL" sz="2000" dirty="0">
                <a:effectLst/>
                <a:latin typeface="Calibri" panose="020F0502020204030204" pitchFamily="34" charset="0"/>
                <a:ea typeface="Calibri" panose="020F0502020204030204" pitchFamily="34" charset="0"/>
                <a:cs typeface="Calibri" panose="020F0502020204030204" pitchFamily="34" charset="0"/>
              </a:rPr>
              <a:t>, </a:t>
            </a:r>
            <a:r>
              <a:rPr lang="nl-NL" sz="2000" i="1" dirty="0">
                <a:effectLst/>
                <a:latin typeface="Calibri" panose="020F0502020204030204" pitchFamily="34" charset="0"/>
                <a:ea typeface="Calibri" panose="020F0502020204030204" pitchFamily="34" charset="0"/>
                <a:cs typeface="Calibri" panose="020F0502020204030204" pitchFamily="34" charset="0"/>
              </a:rPr>
              <a:t>Een emanatie-rijk oeuvre. Over de functie van geur in Couperus’ Eline </a:t>
            </a:r>
            <a:r>
              <a:rPr lang="nl-NL" sz="2000" i="1" dirty="0" err="1">
                <a:effectLst/>
                <a:latin typeface="Calibri" panose="020F0502020204030204" pitchFamily="34" charset="0"/>
                <a:ea typeface="Calibri" panose="020F0502020204030204" pitchFamily="34" charset="0"/>
                <a:cs typeface="Calibri" panose="020F0502020204030204" pitchFamily="34" charset="0"/>
              </a:rPr>
              <a:t>Vere</a:t>
            </a:r>
            <a:r>
              <a:rPr lang="nl-NL" sz="2000" i="1" dirty="0">
                <a:effectLst/>
                <a:latin typeface="Calibri" panose="020F0502020204030204" pitchFamily="34" charset="0"/>
                <a:ea typeface="Calibri" panose="020F0502020204030204" pitchFamily="34" charset="0"/>
                <a:cs typeface="Calibri" panose="020F0502020204030204" pitchFamily="34" charset="0"/>
              </a:rPr>
              <a:t> en De berg van licht</a:t>
            </a:r>
            <a:r>
              <a:rPr lang="nl-NL" sz="2000" dirty="0">
                <a:effectLst/>
                <a:latin typeface="Calibri" panose="020F0502020204030204" pitchFamily="34" charset="0"/>
                <a:ea typeface="Calibri" panose="020F0502020204030204" pitchFamily="34" charset="0"/>
                <a:cs typeface="Calibri" panose="020F0502020204030204" pitchFamily="34" charset="0"/>
              </a:rPr>
              <a:t>. Stagewerkstuk NL-Lab, 2022.</a:t>
            </a:r>
            <a:endParaRPr lang="x-none" sz="2000" dirty="0">
              <a:effectLst/>
              <a:latin typeface="Calibri" panose="020F0502020204030204" pitchFamily="34" charset="0"/>
              <a:ea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H.J. </a:t>
            </a:r>
            <a:r>
              <a:rPr lang="en-GB" sz="2000" dirty="0" err="1">
                <a:effectLst/>
                <a:latin typeface="Calibri" panose="020F0502020204030204" pitchFamily="34" charset="0"/>
                <a:cs typeface="Calibri" panose="020F0502020204030204" pitchFamily="34" charset="0"/>
              </a:rPr>
              <a:t>Rindisbacher</a:t>
            </a:r>
            <a:r>
              <a:rPr lang="en-GB" sz="2000" dirty="0">
                <a:effectLst/>
                <a:latin typeface="Calibri" panose="020F0502020204030204" pitchFamily="34" charset="0"/>
                <a:cs typeface="Calibri" panose="020F0502020204030204" pitchFamily="34" charset="0"/>
              </a:rPr>
              <a:t>, </a:t>
            </a:r>
            <a:r>
              <a:rPr lang="en-GB" sz="2000" i="1" dirty="0">
                <a:effectLst/>
                <a:latin typeface="Calibri" panose="020F0502020204030204" pitchFamily="34" charset="0"/>
                <a:cs typeface="Calibri" panose="020F0502020204030204" pitchFamily="34" charset="0"/>
              </a:rPr>
              <a:t>The Smell of Books: A Cultural Historical Study of the Olfactory Perception in Literature. </a:t>
            </a:r>
            <a:r>
              <a:rPr lang="en-GB" sz="2000" dirty="0">
                <a:effectLst/>
                <a:latin typeface="Calibri" panose="020F0502020204030204" pitchFamily="34" charset="0"/>
                <a:cs typeface="Calibri" panose="020F0502020204030204" pitchFamily="34" charset="0"/>
              </a:rPr>
              <a:t>Michigan, 1992. </a:t>
            </a:r>
          </a:p>
          <a:p>
            <a:r>
              <a:rPr lang="en-GB" sz="2000" dirty="0">
                <a:effectLst/>
                <a:latin typeface="Calibri" panose="020F0502020204030204" pitchFamily="34" charset="0"/>
                <a:cs typeface="Calibri" panose="020F0502020204030204" pitchFamily="34" charset="0"/>
              </a:rPr>
              <a:t>I. </a:t>
            </a:r>
            <a:r>
              <a:rPr lang="en-GB" sz="2000" dirty="0" err="1">
                <a:effectLst/>
                <a:latin typeface="Calibri" panose="020F0502020204030204" pitchFamily="34" charset="0"/>
                <a:cs typeface="Calibri" panose="020F0502020204030204" pitchFamily="34" charset="0"/>
              </a:rPr>
              <a:t>Schermer</a:t>
            </a:r>
            <a:r>
              <a:rPr lang="en-GB" sz="2000" dirty="0">
                <a:effectLst/>
                <a:latin typeface="Calibri" panose="020F0502020204030204" pitchFamily="34" charset="0"/>
                <a:cs typeface="Calibri" panose="020F0502020204030204" pitchFamily="34" charset="0"/>
              </a:rPr>
              <a:t>-Vermeer, ‘</a:t>
            </a:r>
            <a:r>
              <a:rPr lang="en-GB" sz="2000" dirty="0" err="1">
                <a:effectLst/>
                <a:latin typeface="Calibri" panose="020F0502020204030204" pitchFamily="34" charset="0"/>
                <a:cs typeface="Calibri" panose="020F0502020204030204" pitchFamily="34" charset="0"/>
              </a:rPr>
              <a:t>Geuren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kleuren</a:t>
            </a:r>
            <a:r>
              <a:rPr lang="en-GB" sz="2000" dirty="0">
                <a:effectLst/>
                <a:latin typeface="Calibri" panose="020F0502020204030204" pitchFamily="34" charset="0"/>
                <a:cs typeface="Calibri" panose="020F0502020204030204" pitchFamily="34" charset="0"/>
              </a:rPr>
              <a:t>: De </a:t>
            </a:r>
            <a:r>
              <a:rPr lang="en-GB" sz="2000" dirty="0" err="1">
                <a:effectLst/>
                <a:latin typeface="Calibri" panose="020F0502020204030204" pitchFamily="34" charset="0"/>
                <a:cs typeface="Calibri" panose="020F0502020204030204" pitchFamily="34" charset="0"/>
              </a:rPr>
              <a:t>rol</a:t>
            </a:r>
            <a:r>
              <a:rPr lang="en-GB" sz="2000" dirty="0">
                <a:effectLst/>
                <a:latin typeface="Calibri" panose="020F0502020204030204" pitchFamily="34" charset="0"/>
                <a:cs typeface="Calibri" panose="020F0502020204030204" pitchFamily="34" charset="0"/>
              </a:rPr>
              <a:t> van </a:t>
            </a:r>
            <a:r>
              <a:rPr lang="en-GB" sz="2000" dirty="0" err="1">
                <a:effectLst/>
                <a:latin typeface="Calibri" panose="020F0502020204030204" pitchFamily="34" charset="0"/>
                <a:cs typeface="Calibri" panose="020F0502020204030204" pitchFamily="34" charset="0"/>
              </a:rPr>
              <a:t>synesthesie</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bij</a:t>
            </a:r>
            <a:r>
              <a:rPr lang="en-GB" sz="2000" dirty="0">
                <a:effectLst/>
                <a:latin typeface="Calibri" panose="020F0502020204030204" pitchFamily="34" charset="0"/>
                <a:cs typeface="Calibri" panose="020F0502020204030204" pitchFamily="34" charset="0"/>
              </a:rPr>
              <a:t> Eline Vere’ in: </a:t>
            </a:r>
            <a:r>
              <a:rPr lang="en-GB" sz="2000" dirty="0" err="1">
                <a:effectLst/>
                <a:latin typeface="Calibri" panose="020F0502020204030204" pitchFamily="34" charset="0"/>
                <a:cs typeface="Calibri" panose="020F0502020204030204" pitchFamily="34" charset="0"/>
              </a:rPr>
              <a:t>Arabesken</a:t>
            </a:r>
            <a:r>
              <a:rPr lang="en-GB" sz="2000" dirty="0">
                <a:effectLst/>
                <a:latin typeface="Calibri" panose="020F0502020204030204" pitchFamily="34" charset="0"/>
                <a:cs typeface="Calibri" panose="020F0502020204030204" pitchFamily="34" charset="0"/>
              </a:rPr>
              <a:t>, 50, 25, 2017, 9-16. </a:t>
            </a:r>
          </a:p>
          <a:p>
            <a:r>
              <a:rPr lang="en-GB" sz="2000" dirty="0">
                <a:effectLst/>
                <a:latin typeface="Calibri" panose="020F0502020204030204" pitchFamily="34" charset="0"/>
                <a:cs typeface="Calibri" panose="020F0502020204030204" pitchFamily="34" charset="0"/>
              </a:rPr>
              <a:t>Caro Verbeek, </a:t>
            </a:r>
            <a:r>
              <a:rPr lang="nl-NL" sz="2000" i="1" dirty="0">
                <a:effectLst/>
                <a:latin typeface="Calibri" panose="020F0502020204030204" pitchFamily="34" charset="0"/>
                <a:ea typeface="Calibri" panose="020F0502020204030204" pitchFamily="34" charset="0"/>
                <a:cs typeface="Calibri" panose="020F0502020204030204" pitchFamily="34" charset="0"/>
              </a:rPr>
              <a:t>Ruiken aan de tijd – de olfactorische dimensie van het futurisme (1909-1942) . </a:t>
            </a:r>
            <a:r>
              <a:rPr lang="nl-NL" sz="2000" dirty="0">
                <a:effectLst/>
                <a:latin typeface="Calibri" panose="020F0502020204030204" pitchFamily="34" charset="0"/>
                <a:ea typeface="Calibri" panose="020F0502020204030204" pitchFamily="34" charset="0"/>
                <a:cs typeface="Calibri" panose="020F0502020204030204" pitchFamily="34" charset="0"/>
              </a:rPr>
              <a:t>VU 2020.</a:t>
            </a:r>
          </a:p>
          <a:p>
            <a:r>
              <a:rPr lang="en-GB" sz="2000" dirty="0">
                <a:effectLst/>
                <a:latin typeface="Calibri" panose="020F0502020204030204" pitchFamily="34" charset="0"/>
                <a:cs typeface="Calibri" panose="020F0502020204030204" pitchFamily="34" charset="0"/>
              </a:rPr>
              <a:t>R. T. R. </a:t>
            </a:r>
            <a:r>
              <a:rPr lang="en-GB" sz="2000" dirty="0" err="1">
                <a:effectLst/>
                <a:latin typeface="Calibri" panose="020F0502020204030204" pitchFamily="34" charset="0"/>
                <a:cs typeface="Calibri" panose="020F0502020204030204" pitchFamily="34" charset="0"/>
              </a:rPr>
              <a:t>Wentges</a:t>
            </a:r>
            <a:r>
              <a:rPr lang="en-GB" sz="2000" dirty="0">
                <a:effectLst/>
                <a:latin typeface="Calibri" panose="020F0502020204030204" pitchFamily="34" charset="0"/>
                <a:cs typeface="Calibri" panose="020F0502020204030204" pitchFamily="34" charset="0"/>
              </a:rPr>
              <a:t>, ‘De </a:t>
            </a:r>
            <a:r>
              <a:rPr lang="en-GB" sz="2000" dirty="0" err="1">
                <a:effectLst/>
                <a:latin typeface="Calibri" panose="020F0502020204030204" pitchFamily="34" charset="0"/>
                <a:cs typeface="Calibri" panose="020F0502020204030204" pitchFamily="34" charset="0"/>
              </a:rPr>
              <a:t>neus</a:t>
            </a:r>
            <a:r>
              <a:rPr lang="en-GB" sz="2000" dirty="0">
                <a:effectLst/>
                <a:latin typeface="Calibri" panose="020F0502020204030204" pitchFamily="34" charset="0"/>
                <a:cs typeface="Calibri" panose="020F0502020204030204" pitchFamily="34" charset="0"/>
              </a:rPr>
              <a:t> van Frederik van </a:t>
            </a:r>
            <a:r>
              <a:rPr lang="en-GB" sz="2000" dirty="0" err="1">
                <a:effectLst/>
                <a:latin typeface="Calibri" panose="020F0502020204030204" pitchFamily="34" charset="0"/>
                <a:cs typeface="Calibri" panose="020F0502020204030204" pitchFamily="34" charset="0"/>
              </a:rPr>
              <a:t>Eeden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Een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beschouwing</a:t>
            </a:r>
            <a:r>
              <a:rPr lang="en-GB" sz="2000" dirty="0">
                <a:effectLst/>
                <a:latin typeface="Calibri" panose="020F0502020204030204" pitchFamily="34" charset="0"/>
                <a:cs typeface="Calibri" panose="020F0502020204030204" pitchFamily="34" charset="0"/>
              </a:rPr>
              <a:t> over de </a:t>
            </a:r>
            <a:r>
              <a:rPr lang="en-GB" sz="2000" dirty="0" err="1">
                <a:effectLst/>
                <a:latin typeface="Calibri" panose="020F0502020204030204" pitchFamily="34" charset="0"/>
                <a:cs typeface="Calibri" panose="020F0502020204030204" pitchFamily="34" charset="0"/>
              </a:rPr>
              <a:t>betekenis</a:t>
            </a:r>
            <a:r>
              <a:rPr lang="en-GB" sz="2000" dirty="0">
                <a:effectLst/>
                <a:latin typeface="Calibri" panose="020F0502020204030204" pitchFamily="34" charset="0"/>
                <a:cs typeface="Calibri" panose="020F0502020204030204" pitchFamily="34" charset="0"/>
              </a:rPr>
              <a:t> van </a:t>
            </a:r>
            <a:r>
              <a:rPr lang="en-GB" sz="2000" dirty="0" err="1">
                <a:effectLst/>
                <a:latin typeface="Calibri" panose="020F0502020204030204" pitchFamily="34" charset="0"/>
                <a:cs typeface="Calibri" panose="020F0502020204030204" pitchFamily="34" charset="0"/>
              </a:rPr>
              <a:t>reuk</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en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geur</a:t>
            </a:r>
            <a:r>
              <a:rPr lang="en-GB" sz="2000" dirty="0">
                <a:effectLst/>
                <a:latin typeface="Calibri" panose="020F0502020204030204" pitchFamily="34" charset="0"/>
                <a:cs typeface="Calibri" panose="020F0502020204030204" pitchFamily="34" charset="0"/>
              </a:rPr>
              <a:t> in </a:t>
            </a:r>
            <a:r>
              <a:rPr lang="en-GB" sz="2000" dirty="0" err="1">
                <a:effectLst/>
                <a:latin typeface="Calibri" panose="020F0502020204030204" pitchFamily="34" charset="0"/>
                <a:cs typeface="Calibri" panose="020F0502020204030204" pitchFamily="34" charset="0"/>
              </a:rPr>
              <a:t>zijn</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werk</a:t>
            </a:r>
            <a:r>
              <a:rPr lang="en-GB" sz="2000" dirty="0">
                <a:effectLst/>
                <a:latin typeface="Calibri" panose="020F0502020204030204" pitchFamily="34" charset="0"/>
                <a:cs typeface="Calibri" panose="020F0502020204030204" pitchFamily="34" charset="0"/>
              </a:rPr>
              <a:t>’, in: </a:t>
            </a:r>
            <a:r>
              <a:rPr lang="en-GB" sz="2000" i="1" dirty="0">
                <a:effectLst/>
                <a:latin typeface="Calibri" panose="020F0502020204030204" pitchFamily="34" charset="0"/>
                <a:cs typeface="Calibri" panose="020F0502020204030204" pitchFamily="34" charset="0"/>
              </a:rPr>
              <a:t>De Gids</a:t>
            </a:r>
            <a:r>
              <a:rPr lang="en-GB" sz="2000" dirty="0">
                <a:effectLst/>
                <a:latin typeface="Calibri" panose="020F0502020204030204" pitchFamily="34" charset="0"/>
                <a:cs typeface="Calibri" panose="020F0502020204030204" pitchFamily="34" charset="0"/>
              </a:rPr>
              <a:t>, 140, 1977, 164-175. </a:t>
            </a:r>
          </a:p>
        </p:txBody>
      </p:sp>
      <p:sp>
        <p:nvSpPr>
          <p:cNvPr id="3" name="Title 2">
            <a:extLst>
              <a:ext uri="{FF2B5EF4-FFF2-40B4-BE49-F238E27FC236}">
                <a16:creationId xmlns:a16="http://schemas.microsoft.com/office/drawing/2014/main" xmlns="" id="{F0818D57-46DB-2547-CA41-A96D8FD13B0E}"/>
              </a:ext>
            </a:extLst>
          </p:cNvPr>
          <p:cNvSpPr>
            <a:spLocks noGrp="1"/>
          </p:cNvSpPr>
          <p:nvPr>
            <p:ph type="title"/>
          </p:nvPr>
        </p:nvSpPr>
        <p:spPr/>
        <p:txBody>
          <a:bodyPr/>
          <a:lstStyle/>
          <a:p>
            <a:r>
              <a:rPr lang="x-none" dirty="0"/>
              <a:t>Meer lezen</a:t>
            </a:r>
          </a:p>
        </p:txBody>
      </p:sp>
      <p:pic>
        <p:nvPicPr>
          <p:cNvPr id="4" name="Google Shape;404;p27">
            <a:extLst>
              <a:ext uri="{FF2B5EF4-FFF2-40B4-BE49-F238E27FC236}">
                <a16:creationId xmlns:a16="http://schemas.microsoft.com/office/drawing/2014/main" xmlns="" id="{80499CA7-FA14-3E85-6CC1-C3A4E99FE1F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599851" y="1540633"/>
            <a:ext cx="2485476" cy="3776733"/>
          </a:xfrm>
          <a:prstGeom prst="rect">
            <a:avLst/>
          </a:prstGeom>
          <a:noFill/>
          <a:ln>
            <a:noFill/>
          </a:ln>
        </p:spPr>
      </p:pic>
    </p:spTree>
    <p:extLst>
      <p:ext uri="{BB962C8B-B14F-4D97-AF65-F5344CB8AC3E}">
        <p14:creationId xmlns:p14="http://schemas.microsoft.com/office/powerpoint/2010/main" val="4075497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7" name="TextBox 6">
            <a:extLst>
              <a:ext uri="{FF2B5EF4-FFF2-40B4-BE49-F238E27FC236}">
                <a16:creationId xmlns:a16="http://schemas.microsoft.com/office/drawing/2014/main" xmlns="" id="{A97EA5E1-EC84-0AE7-C0E4-3F33EFFECE56}"/>
              </a:ext>
            </a:extLst>
          </p:cNvPr>
          <p:cNvSpPr txBox="1"/>
          <p:nvPr/>
        </p:nvSpPr>
        <p:spPr>
          <a:xfrm>
            <a:off x="2701778" y="128953"/>
            <a:ext cx="6852530" cy="4119819"/>
          </a:xfrm>
          <a:prstGeom prst="rect">
            <a:avLst/>
          </a:prstGeom>
          <a:solidFill>
            <a:schemeClr val="bg1"/>
          </a:solidFill>
        </p:spPr>
        <p:txBody>
          <a:bodyPr wrap="square" rtlCol="0">
            <a:spAutoFit/>
          </a:bodyPr>
          <a:lstStyle/>
          <a:p>
            <a:endParaRPr lang="x-none" dirty="0"/>
          </a:p>
        </p:txBody>
      </p:sp>
      <p:pic>
        <p:nvPicPr>
          <p:cNvPr id="122" name="Google Shape;122;p1"/>
          <p:cNvPicPr preferRelativeResize="0"/>
          <p:nvPr/>
        </p:nvPicPr>
        <p:blipFill rotWithShape="1">
          <a:blip r:embed="rId3">
            <a:alphaModFix/>
          </a:blip>
          <a:srcRect/>
          <a:stretch/>
        </p:blipFill>
        <p:spPr>
          <a:xfrm>
            <a:off x="888286" y="5534572"/>
            <a:ext cx="780143" cy="543736"/>
          </a:xfrm>
          <a:prstGeom prst="rect">
            <a:avLst/>
          </a:prstGeom>
          <a:noFill/>
          <a:ln>
            <a:noFill/>
          </a:ln>
        </p:spPr>
      </p:pic>
      <p:sp>
        <p:nvSpPr>
          <p:cNvPr id="123" name="Google Shape;123;p1"/>
          <p:cNvSpPr/>
          <p:nvPr/>
        </p:nvSpPr>
        <p:spPr>
          <a:xfrm>
            <a:off x="1599865" y="5872084"/>
            <a:ext cx="97038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dirty="0" err="1">
                <a:solidFill>
                  <a:srgbClr val="000000"/>
                </a:solidFill>
                <a:latin typeface="Calibri"/>
                <a:ea typeface="Calibri"/>
                <a:cs typeface="Calibri"/>
                <a:sym typeface="Calibri"/>
              </a:rPr>
              <a:t>This</a:t>
            </a:r>
            <a:r>
              <a:rPr lang="nl-NL" sz="1200" b="0" i="0" u="none" strike="noStrike" cap="none">
                <a:solidFill>
                  <a:srgbClr val="000000"/>
                </a:solidFill>
                <a:latin typeface="Calibri"/>
                <a:ea typeface="Calibri"/>
                <a:cs typeface="Calibri"/>
                <a:sym typeface="Calibri"/>
              </a:rPr>
              <a:t> project has received funding from the European Union’s Horizon 2020 research and innovation programme under grant agreement No 101004469.</a:t>
            </a:r>
            <a:endParaRPr sz="1200" b="0" i="0" u="none" strike="noStrike" cap="none">
              <a:solidFill>
                <a:schemeClr val="dk1"/>
              </a:solidFill>
              <a:latin typeface="Calibri"/>
              <a:ea typeface="Calibri"/>
              <a:cs typeface="Calibri"/>
              <a:sym typeface="Calibri"/>
            </a:endParaRPr>
          </a:p>
        </p:txBody>
      </p:sp>
      <p:sp>
        <p:nvSpPr>
          <p:cNvPr id="124" name="Google Shape;124;p1"/>
          <p:cNvSpPr txBox="1">
            <a:spLocks noGrp="1"/>
          </p:cNvSpPr>
          <p:nvPr>
            <p:ph type="ctrTitle"/>
          </p:nvPr>
        </p:nvSpPr>
        <p:spPr>
          <a:xfrm>
            <a:off x="839362" y="4850342"/>
            <a:ext cx="10577362" cy="800181"/>
          </a:xfrm>
          <a:prstGeom prst="rect">
            <a:avLst/>
          </a:prstGeom>
          <a:solidFill>
            <a:schemeClr val="lt1"/>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1800" b="1" i="1" dirty="0" err="1">
                <a:effectLst/>
                <a:latin typeface="Corbel" panose="020B0503020204020204" pitchFamily="34" charset="0"/>
                <a:ea typeface="Corbel" panose="020B0503020204020204" pitchFamily="34" charset="0"/>
                <a:cs typeface="Corbel" panose="020B0503020204020204" pitchFamily="34" charset="0"/>
              </a:rPr>
              <a:t>Neuswijs</a:t>
            </a:r>
            <a:r>
              <a:rPr lang="en-US" sz="1800" b="1" i="1" dirty="0">
                <a:effectLst/>
                <a:latin typeface="Corbel" panose="020B0503020204020204" pitchFamily="34" charset="0"/>
                <a:ea typeface="Corbel" panose="020B0503020204020204" pitchFamily="34" charset="0"/>
                <a:cs typeface="Corbel" panose="020B0503020204020204" pitchFamily="34" charset="0"/>
              </a:rPr>
              <a:t>. Over het nut van </a:t>
            </a:r>
            <a:r>
              <a:rPr lang="en-US" sz="1800" b="1" i="1" dirty="0" err="1">
                <a:effectLst/>
                <a:latin typeface="Corbel" panose="020B0503020204020204" pitchFamily="34" charset="0"/>
                <a:ea typeface="Corbel" panose="020B0503020204020204" pitchFamily="34" charset="0"/>
                <a:cs typeface="Corbel" panose="020B0503020204020204" pitchFamily="34" charset="0"/>
              </a:rPr>
              <a:t>geurgeschiedenis</a:t>
            </a:r>
            <a:r>
              <a:rPr lang="en-US" sz="1800" b="1" i="1" dirty="0">
                <a:effectLst/>
                <a:latin typeface="Corbel" panose="020B0503020204020204" pitchFamily="34" charset="0"/>
                <a:ea typeface="Corbel" panose="020B0503020204020204" pitchFamily="34" charset="0"/>
                <a:cs typeface="Corbel" panose="020B0503020204020204" pitchFamily="34" charset="0"/>
              </a:rPr>
              <a:t> </a:t>
            </a:r>
            <a:r>
              <a:rPr lang="en-US" sz="1800" b="1" i="1" dirty="0" err="1">
                <a:effectLst/>
                <a:latin typeface="Corbel" panose="020B0503020204020204" pitchFamily="34" charset="0"/>
                <a:ea typeface="Corbel" panose="020B0503020204020204" pitchFamily="34" charset="0"/>
                <a:cs typeface="Corbel" panose="020B0503020204020204" pitchFamily="34" charset="0"/>
              </a:rPr>
              <a:t>en</a:t>
            </a:r>
            <a:r>
              <a:rPr lang="en-US" sz="1800" b="1" i="1" dirty="0">
                <a:effectLst/>
                <a:latin typeface="Corbel" panose="020B0503020204020204" pitchFamily="34" charset="0"/>
                <a:ea typeface="Corbel" panose="020B0503020204020204" pitchFamily="34" charset="0"/>
                <a:cs typeface="Corbel" panose="020B0503020204020204" pitchFamily="34" charset="0"/>
              </a:rPr>
              <a:t> </a:t>
            </a:r>
            <a:r>
              <a:rPr lang="en-US" sz="1800" b="1" i="1" dirty="0" err="1">
                <a:effectLst/>
                <a:latin typeface="Corbel" panose="020B0503020204020204" pitchFamily="34" charset="0"/>
                <a:ea typeface="Corbel" panose="020B0503020204020204" pitchFamily="34" charset="0"/>
                <a:cs typeface="Corbel" panose="020B0503020204020204" pitchFamily="34" charset="0"/>
              </a:rPr>
              <a:t>belichaamd</a:t>
            </a:r>
            <a:r>
              <a:rPr lang="en-US" sz="1800" b="1" i="1" dirty="0">
                <a:effectLst/>
                <a:latin typeface="Corbel" panose="020B0503020204020204" pitchFamily="34" charset="0"/>
                <a:ea typeface="Corbel" panose="020B0503020204020204" pitchFamily="34" charset="0"/>
                <a:cs typeface="Corbel" panose="020B0503020204020204" pitchFamily="34" charset="0"/>
              </a:rPr>
              <a:t> </a:t>
            </a:r>
            <a:r>
              <a:rPr lang="en-US" sz="1800" b="1" i="1" dirty="0" err="1">
                <a:effectLst/>
                <a:latin typeface="Corbel" panose="020B0503020204020204" pitchFamily="34" charset="0"/>
                <a:ea typeface="Corbel" panose="020B0503020204020204" pitchFamily="34" charset="0"/>
                <a:cs typeface="Corbel" panose="020B0503020204020204" pitchFamily="34" charset="0"/>
              </a:rPr>
              <a:t>leren</a:t>
            </a:r>
            <a:r>
              <a:rPr lang="en-US" sz="1800" b="1" i="1" dirty="0">
                <a:effectLst/>
                <a:latin typeface="Corbel" panose="020B0503020204020204" pitchFamily="34" charset="0"/>
                <a:ea typeface="Corbel" panose="020B0503020204020204" pitchFamily="34" charset="0"/>
                <a:cs typeface="Corbel" panose="020B0503020204020204" pitchFamily="34" charset="0"/>
              </a:rPr>
              <a:t> </a:t>
            </a:r>
            <a:br>
              <a:rPr lang="en-US" sz="1800" b="1" i="1" dirty="0">
                <a:effectLst/>
                <a:latin typeface="Corbel" panose="020B0503020204020204" pitchFamily="34" charset="0"/>
                <a:ea typeface="Corbel" panose="020B0503020204020204" pitchFamily="34" charset="0"/>
                <a:cs typeface="Corbel" panose="020B0503020204020204" pitchFamily="34" charset="0"/>
              </a:rPr>
            </a:br>
            <a:r>
              <a:rPr lang="en-US" sz="1800" b="1" i="1" dirty="0" err="1">
                <a:effectLst/>
                <a:latin typeface="Corbel" panose="020B0503020204020204" pitchFamily="34" charset="0"/>
                <a:ea typeface="Corbel" panose="020B0503020204020204" pitchFamily="34" charset="0"/>
                <a:cs typeface="Corbel" panose="020B0503020204020204" pitchFamily="34" charset="0"/>
              </a:rPr>
              <a:t>voor</a:t>
            </a:r>
            <a:r>
              <a:rPr lang="en-US" sz="1800" b="1" i="1" dirty="0">
                <a:effectLst/>
                <a:latin typeface="Corbel" panose="020B0503020204020204" pitchFamily="34" charset="0"/>
                <a:ea typeface="Corbel" panose="020B0503020204020204" pitchFamily="34" charset="0"/>
                <a:cs typeface="Corbel" panose="020B0503020204020204" pitchFamily="34" charset="0"/>
              </a:rPr>
              <a:t> het </a:t>
            </a:r>
            <a:r>
              <a:rPr lang="en-US" sz="1800" b="1" i="1" dirty="0" err="1">
                <a:effectLst/>
                <a:latin typeface="Corbel" panose="020B0503020204020204" pitchFamily="34" charset="0"/>
                <a:ea typeface="Corbel" panose="020B0503020204020204" pitchFamily="34" charset="0"/>
                <a:cs typeface="Corbel" panose="020B0503020204020204" pitchFamily="34" charset="0"/>
              </a:rPr>
              <a:t>onderwijs</a:t>
            </a:r>
            <a:r>
              <a:rPr lang="en-US" sz="1800" b="1" i="1" dirty="0">
                <a:effectLst/>
                <a:latin typeface="Corbel" panose="020B0503020204020204" pitchFamily="34" charset="0"/>
                <a:ea typeface="Corbel" panose="020B0503020204020204" pitchFamily="34" charset="0"/>
                <a:cs typeface="Corbel" panose="020B0503020204020204" pitchFamily="34" charset="0"/>
              </a:rPr>
              <a:t> </a:t>
            </a:r>
            <a:r>
              <a:rPr lang="en-US" sz="1800" b="1" i="1" dirty="0" err="1">
                <a:effectLst/>
                <a:latin typeface="Corbel" panose="020B0503020204020204" pitchFamily="34" charset="0"/>
                <a:ea typeface="Corbel" panose="020B0503020204020204" pitchFamily="34" charset="0"/>
                <a:cs typeface="Corbel" panose="020B0503020204020204" pitchFamily="34" charset="0"/>
              </a:rPr>
              <a:t>Nederlands</a:t>
            </a:r>
            <a:endParaRPr sz="3200" i="1" dirty="0"/>
          </a:p>
        </p:txBody>
      </p:sp>
      <p:sp>
        <p:nvSpPr>
          <p:cNvPr id="2" name="Google Shape;409;p28">
            <a:extLst>
              <a:ext uri="{FF2B5EF4-FFF2-40B4-BE49-F238E27FC236}">
                <a16:creationId xmlns:a16="http://schemas.microsoft.com/office/drawing/2014/main" xmlns="" id="{ABEE37AC-75F6-2AF4-F516-294FFC73B479}"/>
              </a:ext>
            </a:extLst>
          </p:cNvPr>
          <p:cNvSpPr/>
          <p:nvPr/>
        </p:nvSpPr>
        <p:spPr>
          <a:xfrm>
            <a:off x="1979680" y="4304723"/>
            <a:ext cx="1988458" cy="584775"/>
          </a:xfrm>
          <a:prstGeom prst="rect">
            <a:avLst/>
          </a:prstGeom>
          <a:solidFill>
            <a:srgbClr val="796AA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l-NL" sz="1600" b="0" i="0" u="none" strike="noStrike" cap="none" dirty="0">
                <a:solidFill>
                  <a:schemeClr val="lt1"/>
                </a:solidFill>
                <a:latin typeface="Calibri"/>
                <a:ea typeface="Calibri"/>
                <a:cs typeface="Calibri"/>
                <a:sym typeface="Calibri"/>
              </a:rPr>
              <a:t>Website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nl-NL" sz="1600" b="0" i="0" u="none" strike="noStrike" cap="none" dirty="0" err="1">
                <a:solidFill>
                  <a:schemeClr val="lt1"/>
                </a:solidFill>
                <a:latin typeface="Calibri"/>
                <a:ea typeface="Calibri"/>
                <a:cs typeface="Calibri"/>
                <a:sym typeface="Calibri"/>
              </a:rPr>
              <a:t>www.odeuropa.eu</a:t>
            </a:r>
            <a:endParaRPr sz="1600" b="0" i="0" u="none" strike="noStrike" cap="none" dirty="0">
              <a:solidFill>
                <a:schemeClr val="lt1"/>
              </a:solidFill>
              <a:latin typeface="Calibri"/>
              <a:ea typeface="Calibri"/>
              <a:cs typeface="Calibri"/>
              <a:sym typeface="Calibri"/>
            </a:endParaRPr>
          </a:p>
        </p:txBody>
      </p:sp>
      <p:sp>
        <p:nvSpPr>
          <p:cNvPr id="3" name="Google Shape;410;p28">
            <a:extLst>
              <a:ext uri="{FF2B5EF4-FFF2-40B4-BE49-F238E27FC236}">
                <a16:creationId xmlns:a16="http://schemas.microsoft.com/office/drawing/2014/main" xmlns="" id="{CD22C470-FDD5-550A-C6AD-3B584B1A0983}"/>
              </a:ext>
            </a:extLst>
          </p:cNvPr>
          <p:cNvSpPr/>
          <p:nvPr/>
        </p:nvSpPr>
        <p:spPr>
          <a:xfrm>
            <a:off x="4107542" y="4314288"/>
            <a:ext cx="1988458" cy="584775"/>
          </a:xfrm>
          <a:prstGeom prst="rect">
            <a:avLst/>
          </a:prstGeom>
          <a:solidFill>
            <a:srgbClr val="796AA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l-NL" sz="1600" b="0" i="0" u="none" strike="noStrike" cap="none" dirty="0">
                <a:solidFill>
                  <a:schemeClr val="lt1"/>
                </a:solidFill>
                <a:latin typeface="Calibri"/>
                <a:ea typeface="Calibri"/>
                <a:cs typeface="Calibri"/>
                <a:sym typeface="Calibri"/>
              </a:rPr>
              <a:t>Follow </a:t>
            </a:r>
            <a:r>
              <a:rPr lang="nl-NL" sz="1600" b="0" i="0" u="none" strike="noStrike" cap="none" dirty="0" err="1">
                <a:solidFill>
                  <a:schemeClr val="lt1"/>
                </a:solidFill>
                <a:latin typeface="Calibri"/>
                <a:ea typeface="Calibri"/>
                <a:cs typeface="Calibri"/>
                <a:sym typeface="Calibri"/>
              </a:rPr>
              <a:t>us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nl-NL" sz="1600" b="0" i="0" u="none" strike="noStrike" cap="none" dirty="0">
                <a:solidFill>
                  <a:schemeClr val="lt1"/>
                </a:solidFill>
                <a:latin typeface="Calibri"/>
                <a:ea typeface="Calibri"/>
                <a:cs typeface="Calibri"/>
                <a:sym typeface="Calibri"/>
              </a:rPr>
              <a:t>@</a:t>
            </a:r>
            <a:r>
              <a:rPr lang="nl-NL" sz="1600" b="0" i="0" u="none" strike="noStrike" cap="none" dirty="0" err="1">
                <a:solidFill>
                  <a:schemeClr val="lt1"/>
                </a:solidFill>
                <a:latin typeface="Calibri"/>
                <a:ea typeface="Calibri"/>
                <a:cs typeface="Calibri"/>
                <a:sym typeface="Calibri"/>
              </a:rPr>
              <a:t>odeuropa</a:t>
            </a:r>
            <a:endParaRPr sz="1600" b="0" i="0" u="none" strike="noStrike" cap="none" dirty="0">
              <a:solidFill>
                <a:schemeClr val="lt1"/>
              </a:solidFill>
              <a:latin typeface="Calibri"/>
              <a:ea typeface="Calibri"/>
              <a:cs typeface="Calibri"/>
              <a:sym typeface="Calibri"/>
            </a:endParaRPr>
          </a:p>
        </p:txBody>
      </p:sp>
      <p:sp>
        <p:nvSpPr>
          <p:cNvPr id="4" name="Google Shape;411;p28">
            <a:extLst>
              <a:ext uri="{FF2B5EF4-FFF2-40B4-BE49-F238E27FC236}">
                <a16:creationId xmlns:a16="http://schemas.microsoft.com/office/drawing/2014/main" xmlns="" id="{A6E95B72-EBAD-4376-AC1A-D68F1E08199F}"/>
              </a:ext>
            </a:extLst>
          </p:cNvPr>
          <p:cNvSpPr/>
          <p:nvPr/>
        </p:nvSpPr>
        <p:spPr>
          <a:xfrm>
            <a:off x="8376752" y="4314288"/>
            <a:ext cx="2139236" cy="584775"/>
          </a:xfrm>
          <a:prstGeom prst="rect">
            <a:avLst/>
          </a:prstGeom>
          <a:solidFill>
            <a:srgbClr val="796AA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400" b="0" i="0" u="none" strike="noStrike" cap="none" dirty="0">
                <a:solidFill>
                  <a:schemeClr val="lt1"/>
                </a:solidFill>
                <a:latin typeface="Arial"/>
                <a:ea typeface="Arial"/>
                <a:cs typeface="Arial"/>
                <a:sym typeface="Arial"/>
              </a:rPr>
              <a:t>Smell explorer</a:t>
            </a:r>
          </a:p>
          <a:p>
            <a:pPr marL="0" marR="0" lvl="0" indent="0" algn="ctr" rtl="0">
              <a:lnSpc>
                <a:spcPct val="100000"/>
              </a:lnSpc>
              <a:spcBef>
                <a:spcPts val="0"/>
              </a:spcBef>
              <a:spcAft>
                <a:spcPts val="0"/>
              </a:spcAft>
              <a:buClr>
                <a:srgbClr val="000000"/>
              </a:buClr>
              <a:buSzPts val="1600"/>
              <a:buFont typeface="Arial"/>
              <a:buNone/>
            </a:pPr>
            <a:r>
              <a:rPr lang="en-GB" sz="1400" b="0" i="0" u="none" strike="noStrike" cap="none" dirty="0" err="1">
                <a:solidFill>
                  <a:schemeClr val="lt1"/>
                </a:solidFill>
                <a:latin typeface="Arial"/>
                <a:ea typeface="Arial"/>
                <a:cs typeface="Arial"/>
                <a:sym typeface="Arial"/>
              </a:rPr>
              <a:t>explorer.odeuropa.eu</a:t>
            </a:r>
            <a:endParaRPr lang="en-GB" sz="1400" b="0" i="0" u="none" strike="noStrike" cap="none" dirty="0">
              <a:solidFill>
                <a:schemeClr val="lt1"/>
              </a:solidFill>
              <a:latin typeface="Arial"/>
              <a:ea typeface="Arial"/>
              <a:cs typeface="Arial"/>
              <a:sym typeface="Arial"/>
            </a:endParaRPr>
          </a:p>
        </p:txBody>
      </p:sp>
      <p:pic>
        <p:nvPicPr>
          <p:cNvPr id="5" name="Google Shape;412;p28" descr="Logo, company name&#10;&#10;Description automatically generated">
            <a:extLst>
              <a:ext uri="{FF2B5EF4-FFF2-40B4-BE49-F238E27FC236}">
                <a16:creationId xmlns:a16="http://schemas.microsoft.com/office/drawing/2014/main" xmlns="" id="{5F43F7BB-2089-541A-E649-20BF909CAE4B}"/>
              </a:ext>
            </a:extLst>
          </p:cNvPr>
          <p:cNvPicPr preferRelativeResize="0"/>
          <p:nvPr/>
        </p:nvPicPr>
        <p:blipFill rotWithShape="1">
          <a:blip r:embed="rId4">
            <a:alphaModFix/>
          </a:blip>
          <a:srcRect/>
          <a:stretch/>
        </p:blipFill>
        <p:spPr>
          <a:xfrm>
            <a:off x="4328968" y="402234"/>
            <a:ext cx="3534063" cy="3534063"/>
          </a:xfrm>
          <a:prstGeom prst="rect">
            <a:avLst/>
          </a:prstGeom>
          <a:noFill/>
          <a:ln>
            <a:noFill/>
          </a:ln>
        </p:spPr>
      </p:pic>
      <p:sp>
        <p:nvSpPr>
          <p:cNvPr id="6" name="Google Shape;415;p28">
            <a:extLst>
              <a:ext uri="{FF2B5EF4-FFF2-40B4-BE49-F238E27FC236}">
                <a16:creationId xmlns:a16="http://schemas.microsoft.com/office/drawing/2014/main" xmlns="" id="{050C147B-C978-3A4A-C852-22C8222FCF01}"/>
              </a:ext>
            </a:extLst>
          </p:cNvPr>
          <p:cNvSpPr/>
          <p:nvPr/>
        </p:nvSpPr>
        <p:spPr>
          <a:xfrm>
            <a:off x="6242147" y="4314288"/>
            <a:ext cx="1988458" cy="584775"/>
          </a:xfrm>
          <a:prstGeom prst="rect">
            <a:avLst/>
          </a:prstGeom>
          <a:solidFill>
            <a:srgbClr val="796AA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l-NL" sz="1600" b="0" i="0" u="none" strike="noStrike" cap="none">
                <a:solidFill>
                  <a:schemeClr val="lt1"/>
                </a:solidFill>
                <a:latin typeface="Calibri"/>
                <a:ea typeface="Calibri"/>
                <a:cs typeface="Calibri"/>
                <a:sym typeface="Calibri"/>
              </a:rPr>
              <a:t>Join our Network!</a:t>
            </a: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675034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23906" y="-23750"/>
            <a:ext cx="6468093" cy="1407409"/>
          </a:xfrm>
          <a:prstGeom prst="rect">
            <a:avLst/>
          </a:prstGeom>
          <a:noFill/>
          <a:ln>
            <a:noFill/>
          </a:ln>
        </p:spPr>
      </p:pic>
      <p:sp>
        <p:nvSpPr>
          <p:cNvPr id="132" name="Google Shape;132;p4"/>
          <p:cNvSpPr txBox="1"/>
          <p:nvPr/>
        </p:nvSpPr>
        <p:spPr>
          <a:xfrm>
            <a:off x="142978" y="1493137"/>
            <a:ext cx="86803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2800" b="1">
                <a:solidFill>
                  <a:schemeClr val="dk1"/>
                </a:solidFill>
                <a:latin typeface="Calibri"/>
                <a:ea typeface="Calibri"/>
                <a:cs typeface="Calibri"/>
                <a:sym typeface="Calibri"/>
              </a:rPr>
              <a:t>Introduction to the Nose-on Module</a:t>
            </a:r>
            <a:r>
              <a:rPr lang="nl-NL" sz="2800">
                <a:solidFill>
                  <a:schemeClr val="dk1"/>
                </a:solidFill>
                <a:latin typeface="Calibri"/>
                <a:ea typeface="Calibri"/>
                <a:cs typeface="Calibri"/>
                <a:sym typeface="Calibri"/>
              </a:rPr>
              <a:t> </a:t>
            </a:r>
            <a:r>
              <a:rPr lang="nl-NL" sz="2000">
                <a:solidFill>
                  <a:schemeClr val="dk1"/>
                </a:solidFill>
                <a:latin typeface="Calibri"/>
                <a:ea typeface="Calibri"/>
                <a:cs typeface="Calibri"/>
                <a:sym typeface="Calibri"/>
              </a:rPr>
              <a:t>(Video &amp; pdf &amp; powerpoint)</a:t>
            </a:r>
            <a:endParaRPr sz="2000">
              <a:solidFill>
                <a:schemeClr val="dk1"/>
              </a:solidFill>
              <a:latin typeface="Calibri"/>
              <a:ea typeface="Calibri"/>
              <a:cs typeface="Calibri"/>
              <a:sym typeface="Calibri"/>
            </a:endParaRPr>
          </a:p>
        </p:txBody>
      </p:sp>
      <p:pic>
        <p:nvPicPr>
          <p:cNvPr id="133" name="Google Shape;133;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2632" y="2617643"/>
            <a:ext cx="3181910" cy="1988473"/>
          </a:xfrm>
          <a:prstGeom prst="rect">
            <a:avLst/>
          </a:prstGeom>
          <a:noFill/>
          <a:ln>
            <a:noFill/>
          </a:ln>
        </p:spPr>
      </p:pic>
      <p:sp>
        <p:nvSpPr>
          <p:cNvPr id="134" name="Google Shape;134;p4"/>
          <p:cNvSpPr txBox="1"/>
          <p:nvPr/>
        </p:nvSpPr>
        <p:spPr>
          <a:xfrm>
            <a:off x="3535793" y="2125835"/>
            <a:ext cx="8444700" cy="35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2400" i="1" dirty="0" err="1">
                <a:solidFill>
                  <a:srgbClr val="000000"/>
                </a:solidFill>
                <a:latin typeface="Calibri"/>
                <a:ea typeface="Calibri"/>
                <a:cs typeface="Calibri"/>
                <a:sym typeface="Calibri"/>
              </a:rPr>
              <a:t>W</a:t>
            </a:r>
            <a:r>
              <a:rPr lang="nl-NL" sz="2400" b="0" i="1" u="none" strike="noStrike" dirty="0" err="1">
                <a:solidFill>
                  <a:srgbClr val="000000"/>
                </a:solidFill>
                <a:latin typeface="Calibri"/>
                <a:ea typeface="Calibri"/>
                <a:cs typeface="Calibri"/>
                <a:sym typeface="Calibri"/>
              </a:rPr>
              <a:t>hy</a:t>
            </a:r>
            <a:r>
              <a:rPr lang="nl-NL" sz="2400" b="0" i="1" u="none" strike="noStrike" dirty="0">
                <a:solidFill>
                  <a:srgbClr val="000000"/>
                </a:solidFill>
                <a:latin typeface="Calibri"/>
                <a:ea typeface="Calibri"/>
                <a:cs typeface="Calibri"/>
                <a:sym typeface="Calibri"/>
              </a:rPr>
              <a:t> is </a:t>
            </a:r>
            <a:r>
              <a:rPr lang="nl-NL" sz="2400" b="0" i="1" u="none" strike="noStrike" dirty="0" err="1">
                <a:solidFill>
                  <a:srgbClr val="000000"/>
                </a:solidFill>
                <a:latin typeface="Calibri"/>
                <a:ea typeface="Calibri"/>
                <a:cs typeface="Calibri"/>
                <a:sym typeface="Calibri"/>
              </a:rPr>
              <a:t>it</a:t>
            </a:r>
            <a:r>
              <a:rPr lang="nl-NL" sz="2400" b="0" i="1" u="none" strike="noStrike" dirty="0">
                <a:solidFill>
                  <a:srgbClr val="000000"/>
                </a:solidFill>
                <a:latin typeface="Calibri"/>
                <a:ea typeface="Calibri"/>
                <a:cs typeface="Calibri"/>
                <a:sym typeface="Calibri"/>
              </a:rPr>
              <a:t> important </a:t>
            </a:r>
            <a:r>
              <a:rPr lang="nl-NL" sz="2400" b="0" i="1" u="none" strike="noStrike" dirty="0" err="1">
                <a:solidFill>
                  <a:srgbClr val="000000"/>
                </a:solidFill>
                <a:latin typeface="Calibri"/>
                <a:ea typeface="Calibri"/>
                <a:cs typeface="Calibri"/>
                <a:sym typeface="Calibri"/>
              </a:rPr>
              <a:t>to</a:t>
            </a:r>
            <a:r>
              <a:rPr lang="nl-NL" sz="2400" b="0" i="1" u="none" strike="noStrike" dirty="0">
                <a:solidFill>
                  <a:srgbClr val="000000"/>
                </a:solidFill>
                <a:latin typeface="Calibri"/>
                <a:ea typeface="Calibri"/>
                <a:cs typeface="Calibri"/>
                <a:sym typeface="Calibri"/>
              </a:rPr>
              <a:t> </a:t>
            </a:r>
            <a:r>
              <a:rPr lang="nl-NL" sz="2400" b="0" i="1" u="none" strike="noStrike" dirty="0" err="1">
                <a:solidFill>
                  <a:srgbClr val="000000"/>
                </a:solidFill>
                <a:latin typeface="Calibri"/>
                <a:ea typeface="Calibri"/>
                <a:cs typeface="Calibri"/>
                <a:sym typeface="Calibri"/>
              </a:rPr>
              <a:t>use</a:t>
            </a:r>
            <a:r>
              <a:rPr lang="nl-NL" sz="2400" b="0" i="1" u="none" strike="noStrike" dirty="0">
                <a:solidFill>
                  <a:srgbClr val="000000"/>
                </a:solidFill>
                <a:latin typeface="Calibri"/>
                <a:ea typeface="Calibri"/>
                <a:cs typeface="Calibri"/>
                <a:sym typeface="Calibri"/>
              </a:rPr>
              <a:t> </a:t>
            </a:r>
            <a:r>
              <a:rPr lang="nl-NL" sz="2400" b="0" i="1" u="none" strike="noStrike" dirty="0" err="1">
                <a:solidFill>
                  <a:srgbClr val="000000"/>
                </a:solidFill>
                <a:latin typeface="Calibri"/>
                <a:ea typeface="Calibri"/>
                <a:cs typeface="Calibri"/>
                <a:sym typeface="Calibri"/>
              </a:rPr>
              <a:t>smells</a:t>
            </a:r>
            <a:r>
              <a:rPr lang="nl-NL" sz="2400" b="0" i="1" u="none" strike="noStrike" dirty="0">
                <a:solidFill>
                  <a:srgbClr val="000000"/>
                </a:solidFill>
                <a:latin typeface="Calibri"/>
                <a:ea typeface="Calibri"/>
                <a:cs typeface="Calibri"/>
                <a:sym typeface="Calibri"/>
              </a:rPr>
              <a:t> </a:t>
            </a:r>
            <a:r>
              <a:rPr lang="nl-NL" sz="2400" b="0" i="1" u="none" strike="noStrike" dirty="0" err="1">
                <a:solidFill>
                  <a:srgbClr val="000000"/>
                </a:solidFill>
                <a:latin typeface="Calibri"/>
                <a:ea typeface="Calibri"/>
                <a:cs typeface="Calibri"/>
                <a:sym typeface="Calibri"/>
              </a:rPr>
              <a:t>while</a:t>
            </a:r>
            <a:r>
              <a:rPr lang="nl-NL" sz="2400" b="0" i="1" u="none" strike="noStrike" dirty="0">
                <a:solidFill>
                  <a:srgbClr val="000000"/>
                </a:solidFill>
                <a:latin typeface="Calibri"/>
                <a:ea typeface="Calibri"/>
                <a:cs typeface="Calibri"/>
                <a:sym typeface="Calibri"/>
              </a:rPr>
              <a:t> teaching </a:t>
            </a:r>
            <a:r>
              <a:rPr lang="nl-NL" sz="2400" b="0" i="1" u="none" strike="noStrike" dirty="0" err="1">
                <a:solidFill>
                  <a:srgbClr val="000000"/>
                </a:solidFill>
                <a:latin typeface="Calibri"/>
                <a:ea typeface="Calibri"/>
                <a:cs typeface="Calibri"/>
                <a:sym typeface="Calibri"/>
              </a:rPr>
              <a:t>about</a:t>
            </a:r>
            <a:r>
              <a:rPr lang="nl-NL" sz="2400" b="0" i="1" u="none" strike="noStrike" dirty="0">
                <a:solidFill>
                  <a:srgbClr val="000000"/>
                </a:solidFill>
                <a:latin typeface="Calibri"/>
                <a:ea typeface="Calibri"/>
                <a:cs typeface="Calibri"/>
                <a:sym typeface="Calibri"/>
              </a:rPr>
              <a:t> </a:t>
            </a:r>
            <a:r>
              <a:rPr lang="nl-NL" sz="2400" b="0" i="1" u="none" strike="noStrike" dirty="0" err="1">
                <a:solidFill>
                  <a:srgbClr val="000000"/>
                </a:solidFill>
                <a:latin typeface="Calibri"/>
                <a:ea typeface="Calibri"/>
                <a:cs typeface="Calibri"/>
                <a:sym typeface="Calibri"/>
              </a:rPr>
              <a:t>the</a:t>
            </a:r>
            <a:r>
              <a:rPr lang="nl-NL" sz="2400" b="0" i="1" u="none" strike="noStrike" dirty="0">
                <a:solidFill>
                  <a:srgbClr val="000000"/>
                </a:solidFill>
                <a:latin typeface="Calibri"/>
                <a:ea typeface="Calibri"/>
                <a:cs typeface="Calibri"/>
                <a:sym typeface="Calibri"/>
              </a:rPr>
              <a:t> past?</a:t>
            </a:r>
            <a:endParaRPr dirty="0"/>
          </a:p>
          <a:p>
            <a:pPr marL="0" marR="0" lvl="0" indent="0" algn="l" rtl="0">
              <a:spcBef>
                <a:spcPts val="0"/>
              </a:spcBef>
              <a:spcAft>
                <a:spcPts val="0"/>
              </a:spcAft>
              <a:buNone/>
            </a:pPr>
            <a:r>
              <a:rPr lang="nl-NL" sz="2400" b="0" i="1" u="none" strike="noStrike" dirty="0">
                <a:solidFill>
                  <a:srgbClr val="000000"/>
                </a:solidFill>
                <a:latin typeface="Calibri"/>
                <a:ea typeface="Calibri"/>
                <a:cs typeface="Calibri"/>
                <a:sym typeface="Calibri"/>
              </a:rPr>
              <a:t> </a:t>
            </a:r>
            <a:endParaRPr dirty="0"/>
          </a:p>
          <a:p>
            <a:pPr marL="285750" marR="0" lvl="0" indent="-285750" algn="l" rtl="0">
              <a:spcBef>
                <a:spcPts val="0"/>
              </a:spcBef>
              <a:spcAft>
                <a:spcPts val="0"/>
              </a:spcAft>
              <a:buClr>
                <a:srgbClr val="000000"/>
              </a:buClr>
              <a:buSzPts val="2000"/>
              <a:buFont typeface="Arial"/>
              <a:buChar char="•"/>
            </a:pPr>
            <a:r>
              <a:rPr lang="nl-NL" sz="2000" u="none" strike="noStrike" dirty="0" err="1">
                <a:solidFill>
                  <a:srgbClr val="000000"/>
                </a:solidFill>
                <a:latin typeface="Calibri"/>
                <a:ea typeface="Calibri"/>
                <a:cs typeface="Calibri"/>
                <a:sym typeface="Calibri"/>
              </a:rPr>
              <a:t>Our</a:t>
            </a:r>
            <a:r>
              <a:rPr lang="nl-NL" sz="2000" u="none" strike="noStrike" dirty="0">
                <a:solidFill>
                  <a:srgbClr val="000000"/>
                </a:solidFill>
                <a:latin typeface="Calibri"/>
                <a:ea typeface="Calibri"/>
                <a:cs typeface="Calibri"/>
                <a:sym typeface="Calibri"/>
              </a:rPr>
              <a:t> classrooms are </a:t>
            </a:r>
            <a:r>
              <a:rPr lang="nl-NL" sz="2000" u="none" strike="noStrike" dirty="0" err="1">
                <a:solidFill>
                  <a:srgbClr val="000000"/>
                </a:solidFill>
                <a:latin typeface="Calibri"/>
                <a:ea typeface="Calibri"/>
                <a:cs typeface="Calibri"/>
                <a:sym typeface="Calibri"/>
              </a:rPr>
              <a:t>sensory</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poor</a:t>
            </a:r>
            <a:r>
              <a:rPr lang="nl-NL" sz="2000" u="none" strike="noStrike" dirty="0">
                <a:solidFill>
                  <a:srgbClr val="000000"/>
                </a:solidFill>
                <a:latin typeface="Calibri"/>
                <a:ea typeface="Calibri"/>
                <a:cs typeface="Calibri"/>
                <a:sym typeface="Calibri"/>
              </a:rPr>
              <a:t>. </a:t>
            </a:r>
            <a:r>
              <a:rPr lang="nl-NL" sz="2000" dirty="0">
                <a:solidFill>
                  <a:srgbClr val="000000"/>
                </a:solidFill>
                <a:latin typeface="Calibri"/>
                <a:ea typeface="Calibri"/>
                <a:cs typeface="Calibri"/>
                <a:sym typeface="Calibri"/>
              </a:rPr>
              <a:t>Covid </a:t>
            </a:r>
            <a:r>
              <a:rPr lang="nl-NL" sz="2000" u="none" strike="noStrike" dirty="0">
                <a:solidFill>
                  <a:srgbClr val="000000"/>
                </a:solidFill>
                <a:latin typeface="Calibri"/>
                <a:ea typeface="Calibri"/>
                <a:cs typeface="Calibri"/>
                <a:sym typeface="Calibri"/>
              </a:rPr>
              <a:t>lockdowns </a:t>
            </a:r>
            <a:r>
              <a:rPr lang="nl-NL" sz="2000" u="none" strike="noStrike" dirty="0" err="1">
                <a:solidFill>
                  <a:srgbClr val="000000"/>
                </a:solidFill>
                <a:latin typeface="Calibri"/>
                <a:ea typeface="Calibri"/>
                <a:cs typeface="Calibri"/>
                <a:sym typeface="Calibri"/>
              </a:rPr>
              <a:t>aggravated</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visual</a:t>
            </a:r>
            <a:r>
              <a:rPr lang="nl-NL" sz="2000" u="none" strike="noStrike" dirty="0">
                <a:solidFill>
                  <a:srgbClr val="000000"/>
                </a:solidFill>
                <a:latin typeface="Calibri"/>
                <a:ea typeface="Calibri"/>
                <a:cs typeface="Calibri"/>
                <a:sym typeface="Calibri"/>
              </a:rPr>
              <a:t> bias".</a:t>
            </a:r>
            <a:endParaRPr dirty="0"/>
          </a:p>
          <a:p>
            <a:pPr marL="285750" marR="0" lvl="0" indent="-285750" algn="l" rtl="0">
              <a:spcBef>
                <a:spcPts val="0"/>
              </a:spcBef>
              <a:spcAft>
                <a:spcPts val="0"/>
              </a:spcAft>
              <a:buClr>
                <a:srgbClr val="000000"/>
              </a:buClr>
              <a:buSzPts val="2000"/>
              <a:buFont typeface="Arial"/>
              <a:buChar char="•"/>
            </a:pPr>
            <a:r>
              <a:rPr lang="nl-NL" sz="2000" dirty="0" err="1">
                <a:solidFill>
                  <a:srgbClr val="000000"/>
                </a:solidFill>
                <a:latin typeface="Calibri"/>
                <a:ea typeface="Calibri"/>
                <a:cs typeface="Calibri"/>
                <a:sym typeface="Calibri"/>
              </a:rPr>
              <a:t>Embodied</a:t>
            </a:r>
            <a:r>
              <a:rPr lang="nl-NL" sz="2000" dirty="0">
                <a:solidFill>
                  <a:srgbClr val="000000"/>
                </a:solidFill>
                <a:latin typeface="Calibri"/>
                <a:ea typeface="Calibri"/>
                <a:cs typeface="Calibri"/>
                <a:sym typeface="Calibri"/>
              </a:rPr>
              <a:t> </a:t>
            </a:r>
            <a:r>
              <a:rPr lang="nl-NL" sz="2000" u="none" strike="noStrike" dirty="0">
                <a:solidFill>
                  <a:srgbClr val="000000"/>
                </a:solidFill>
                <a:latin typeface="Calibri"/>
                <a:ea typeface="Calibri"/>
                <a:cs typeface="Calibri"/>
                <a:sym typeface="Calibri"/>
              </a:rPr>
              <a:t>Learning: o</a:t>
            </a:r>
            <a:r>
              <a:rPr lang="nl-NL" sz="2000" dirty="0">
                <a:solidFill>
                  <a:srgbClr val="000000"/>
                </a:solidFill>
                <a:latin typeface="Calibri"/>
                <a:ea typeface="Calibri"/>
                <a:cs typeface="Calibri"/>
                <a:sym typeface="Calibri"/>
              </a:rPr>
              <a:t>pportunity </a:t>
            </a:r>
            <a:r>
              <a:rPr lang="nl-NL" sz="2000" dirty="0" err="1">
                <a:solidFill>
                  <a:srgbClr val="000000"/>
                </a:solidFill>
                <a:latin typeface="Calibri"/>
                <a:ea typeface="Calibri"/>
                <a:cs typeface="Calibri"/>
                <a:sym typeface="Calibri"/>
              </a:rPr>
              <a:t>to</a:t>
            </a:r>
            <a:r>
              <a:rPr lang="nl-NL" sz="2000" dirty="0">
                <a:solidFill>
                  <a:srgbClr val="000000"/>
                </a:solidFill>
                <a:latin typeface="Calibri"/>
                <a:ea typeface="Calibri"/>
                <a:cs typeface="Calibri"/>
                <a:sym typeface="Calibri"/>
              </a:rPr>
              <a:t> </a:t>
            </a:r>
            <a:r>
              <a:rPr lang="nl-NL" sz="2000" u="none" strike="noStrike" dirty="0">
                <a:solidFill>
                  <a:srgbClr val="000000"/>
                </a:solidFill>
                <a:latin typeface="Calibri"/>
                <a:ea typeface="Calibri"/>
                <a:cs typeface="Calibri"/>
                <a:sym typeface="Calibri"/>
              </a:rPr>
              <a:t>tap </a:t>
            </a:r>
            <a:r>
              <a:rPr lang="nl-NL" sz="2000" u="none" strike="noStrike" dirty="0" err="1">
                <a:solidFill>
                  <a:srgbClr val="000000"/>
                </a:solidFill>
                <a:latin typeface="Calibri"/>
                <a:ea typeface="Calibri"/>
                <a:cs typeface="Calibri"/>
                <a:sym typeface="Calibri"/>
              </a:rPr>
              <a:t>into</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student’s</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creative</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knowledge</a:t>
            </a:r>
            <a:r>
              <a:rPr lang="nl-NL" sz="2000" u="none" strike="noStrike" dirty="0">
                <a:solidFill>
                  <a:srgbClr val="000000"/>
                </a:solidFill>
                <a:latin typeface="Calibri"/>
                <a:ea typeface="Calibri"/>
                <a:cs typeface="Calibri"/>
                <a:sym typeface="Calibri"/>
              </a:rPr>
              <a:t>,</a:t>
            </a:r>
            <a:endParaRPr dirty="0"/>
          </a:p>
          <a:p>
            <a:pPr marL="285750" marR="0" lvl="0" indent="-285750" algn="l" rtl="0">
              <a:spcBef>
                <a:spcPts val="0"/>
              </a:spcBef>
              <a:spcAft>
                <a:spcPts val="0"/>
              </a:spcAft>
              <a:buClr>
                <a:srgbClr val="000000"/>
              </a:buClr>
              <a:buSzPts val="2000"/>
              <a:buFont typeface="Arial"/>
              <a:buChar char="•"/>
            </a:pPr>
            <a:r>
              <a:rPr lang="nl-NL" sz="2000" u="none" strike="noStrike" dirty="0">
                <a:solidFill>
                  <a:srgbClr val="000000"/>
                </a:solidFill>
                <a:latin typeface="Calibri"/>
                <a:ea typeface="Calibri"/>
                <a:cs typeface="Calibri"/>
                <a:sym typeface="Calibri"/>
              </a:rPr>
              <a:t>make </a:t>
            </a:r>
            <a:r>
              <a:rPr lang="nl-NL" sz="2000" u="none" strike="noStrike" dirty="0" err="1">
                <a:solidFill>
                  <a:srgbClr val="000000"/>
                </a:solidFill>
                <a:latin typeface="Calibri"/>
                <a:ea typeface="Calibri"/>
                <a:cs typeface="Calibri"/>
                <a:sym typeface="Calibri"/>
              </a:rPr>
              <a:t>the</a:t>
            </a:r>
            <a:r>
              <a:rPr lang="nl-NL" sz="2000" u="none" strike="noStrike" dirty="0">
                <a:solidFill>
                  <a:srgbClr val="000000"/>
                </a:solidFill>
                <a:latin typeface="Calibri"/>
                <a:ea typeface="Calibri"/>
                <a:cs typeface="Calibri"/>
                <a:sym typeface="Calibri"/>
              </a:rPr>
              <a:t> past more </a:t>
            </a:r>
            <a:r>
              <a:rPr lang="nl-NL" sz="2000" u="none" strike="noStrike" dirty="0" err="1">
                <a:solidFill>
                  <a:srgbClr val="000000"/>
                </a:solidFill>
                <a:latin typeface="Calibri"/>
                <a:ea typeface="Calibri"/>
                <a:cs typeface="Calibri"/>
                <a:sym typeface="Calibri"/>
              </a:rPr>
              <a:t>tangible</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for</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students</a:t>
            </a:r>
            <a:r>
              <a:rPr lang="nl-NL" sz="2000" u="none" strike="noStrike" dirty="0">
                <a:solidFill>
                  <a:srgbClr val="000000"/>
                </a:solidFill>
                <a:latin typeface="Calibri"/>
                <a:ea typeface="Calibri"/>
                <a:cs typeface="Calibri"/>
                <a:sym typeface="Calibri"/>
              </a:rPr>
              <a:t>.</a:t>
            </a:r>
            <a:endParaRPr dirty="0"/>
          </a:p>
          <a:p>
            <a:pPr marL="285750" marR="0" lvl="0" indent="-285750" algn="l" rtl="0">
              <a:spcBef>
                <a:spcPts val="0"/>
              </a:spcBef>
              <a:spcAft>
                <a:spcPts val="0"/>
              </a:spcAft>
              <a:buClr>
                <a:srgbClr val="000000"/>
              </a:buClr>
              <a:buSzPts val="2000"/>
              <a:buFont typeface="Arial"/>
              <a:buChar char="•"/>
            </a:pPr>
            <a:r>
              <a:rPr lang="nl-NL" sz="2000" u="none" strike="noStrike" dirty="0" err="1">
                <a:solidFill>
                  <a:srgbClr val="000000"/>
                </a:solidFill>
                <a:latin typeface="Calibri"/>
                <a:ea typeface="Calibri"/>
                <a:cs typeface="Calibri"/>
                <a:sym typeface="Calibri"/>
              </a:rPr>
              <a:t>smelling</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makes</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students</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talkative</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sharing</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experiences</a:t>
            </a:r>
            <a:r>
              <a:rPr lang="nl-NL" sz="2000" u="none" strike="noStrike" dirty="0">
                <a:solidFill>
                  <a:srgbClr val="000000"/>
                </a:solidFill>
                <a:latin typeface="Calibri"/>
                <a:ea typeface="Calibri"/>
                <a:cs typeface="Calibri"/>
                <a:sym typeface="Calibri"/>
              </a:rPr>
              <a:t> &amp; </a:t>
            </a:r>
            <a:r>
              <a:rPr lang="nl-NL" sz="2000" u="none" strike="noStrike" dirty="0" err="1">
                <a:solidFill>
                  <a:srgbClr val="000000"/>
                </a:solidFill>
                <a:latin typeface="Calibri"/>
                <a:ea typeface="Calibri"/>
                <a:cs typeface="Calibri"/>
                <a:sym typeface="Calibri"/>
              </a:rPr>
              <a:t>insights</a:t>
            </a:r>
            <a:endParaRPr dirty="0"/>
          </a:p>
          <a:p>
            <a:pPr marL="285750" marR="0" lvl="0" indent="-285750" algn="l" rtl="0">
              <a:spcBef>
                <a:spcPts val="0"/>
              </a:spcBef>
              <a:spcAft>
                <a:spcPts val="0"/>
              </a:spcAft>
              <a:buClr>
                <a:srgbClr val="000000"/>
              </a:buClr>
              <a:buSzPts val="2000"/>
              <a:buFont typeface="Arial"/>
              <a:buChar char="•"/>
            </a:pPr>
            <a:r>
              <a:rPr lang="nl-NL" sz="2000" u="none" strike="noStrike" dirty="0">
                <a:solidFill>
                  <a:srgbClr val="000000"/>
                </a:solidFill>
                <a:latin typeface="Calibri"/>
                <a:ea typeface="Calibri"/>
                <a:cs typeface="Calibri"/>
                <a:sym typeface="Calibri"/>
              </a:rPr>
              <a:t>help bridge </a:t>
            </a:r>
            <a:r>
              <a:rPr lang="nl-NL" sz="2000" u="none" strike="noStrike" dirty="0" err="1">
                <a:solidFill>
                  <a:srgbClr val="000000"/>
                </a:solidFill>
                <a:latin typeface="Calibri"/>
                <a:ea typeface="Calibri"/>
                <a:cs typeface="Calibri"/>
                <a:sym typeface="Calibri"/>
              </a:rPr>
              <a:t>gaps</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between</a:t>
            </a:r>
            <a:r>
              <a:rPr lang="nl-NL" sz="2000" u="none" strike="noStrike" dirty="0">
                <a:solidFill>
                  <a:srgbClr val="000000"/>
                </a:solidFill>
                <a:latin typeface="Calibri"/>
                <a:ea typeface="Calibri"/>
                <a:cs typeface="Calibri"/>
                <a:sym typeface="Calibri"/>
              </a:rPr>
              <a:t> different cultures in </a:t>
            </a:r>
            <a:r>
              <a:rPr lang="nl-NL" sz="2000" u="none" strike="noStrike" dirty="0" err="1">
                <a:solidFill>
                  <a:srgbClr val="000000"/>
                </a:solidFill>
                <a:latin typeface="Calibri"/>
                <a:ea typeface="Calibri"/>
                <a:cs typeface="Calibri"/>
                <a:sym typeface="Calibri"/>
              </a:rPr>
              <a:t>the</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international</a:t>
            </a:r>
            <a:r>
              <a:rPr lang="nl-NL" sz="2000" u="none" strike="noStrike" dirty="0">
                <a:solidFill>
                  <a:srgbClr val="000000"/>
                </a:solidFill>
                <a:latin typeface="Calibri"/>
                <a:ea typeface="Calibri"/>
                <a:cs typeface="Calibri"/>
                <a:sym typeface="Calibri"/>
              </a:rPr>
              <a:t> classroom.</a:t>
            </a:r>
            <a:endParaRPr dirty="0"/>
          </a:p>
          <a:p>
            <a:pPr marL="285750" marR="0" lvl="0" indent="-285750" algn="l" rtl="0">
              <a:spcBef>
                <a:spcPts val="0"/>
              </a:spcBef>
              <a:spcAft>
                <a:spcPts val="0"/>
              </a:spcAft>
              <a:buClr>
                <a:srgbClr val="000000"/>
              </a:buClr>
              <a:buSzPts val="2000"/>
              <a:buFont typeface="Arial"/>
              <a:buChar char="•"/>
            </a:pPr>
            <a:r>
              <a:rPr lang="nl-NL" sz="2000" u="none" strike="noStrike" dirty="0" err="1">
                <a:solidFill>
                  <a:srgbClr val="000000"/>
                </a:solidFill>
                <a:latin typeface="Calibri"/>
                <a:ea typeface="Calibri"/>
                <a:cs typeface="Calibri"/>
                <a:sym typeface="Calibri"/>
              </a:rPr>
              <a:t>provides</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opportunities</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to</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address</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difficul</a:t>
            </a:r>
            <a:r>
              <a:rPr lang="nl-NL" sz="2000" dirty="0" err="1">
                <a:latin typeface="Calibri"/>
                <a:ea typeface="Calibri"/>
                <a:cs typeface="Calibri"/>
                <a:sym typeface="Calibri"/>
              </a:rPr>
              <a:t>t</a:t>
            </a:r>
            <a:r>
              <a:rPr lang="nl-NL" sz="2000" dirty="0">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and</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contested</a:t>
            </a:r>
            <a:r>
              <a:rPr lang="nl-NL" sz="2000" u="none" strike="noStrike" dirty="0">
                <a:solidFill>
                  <a:srgbClr val="000000"/>
                </a:solidFill>
                <a:latin typeface="Calibri"/>
                <a:ea typeface="Calibri"/>
                <a:cs typeface="Calibri"/>
                <a:sym typeface="Calibri"/>
              </a:rPr>
              <a:t> subjects, like </a:t>
            </a:r>
            <a:r>
              <a:rPr lang="nl-NL" sz="2000" u="none" strike="noStrike" dirty="0" err="1">
                <a:solidFill>
                  <a:srgbClr val="000000"/>
                </a:solidFill>
                <a:latin typeface="Calibri"/>
                <a:ea typeface="Calibri"/>
                <a:cs typeface="Calibri"/>
                <a:sym typeface="Calibri"/>
              </a:rPr>
              <a:t>the</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history</a:t>
            </a:r>
            <a:r>
              <a:rPr lang="nl-NL" sz="2000" u="none" strike="noStrike" dirty="0">
                <a:solidFill>
                  <a:srgbClr val="000000"/>
                </a:solidFill>
                <a:latin typeface="Calibri"/>
                <a:ea typeface="Calibri"/>
                <a:cs typeface="Calibri"/>
                <a:sym typeface="Calibri"/>
              </a:rPr>
              <a:t> of </a:t>
            </a:r>
            <a:r>
              <a:rPr lang="nl-NL" sz="2000" u="none" strike="noStrike" dirty="0" err="1">
                <a:solidFill>
                  <a:srgbClr val="000000"/>
                </a:solidFill>
                <a:latin typeface="Calibri"/>
                <a:ea typeface="Calibri"/>
                <a:cs typeface="Calibri"/>
                <a:sym typeface="Calibri"/>
              </a:rPr>
              <a:t>colonialism</a:t>
            </a:r>
            <a:r>
              <a:rPr lang="nl-NL" sz="2000" u="none" strike="noStrike" dirty="0">
                <a:solidFill>
                  <a:srgbClr val="000000"/>
                </a:solidFill>
                <a:latin typeface="Calibri"/>
                <a:ea typeface="Calibri"/>
                <a:cs typeface="Calibri"/>
                <a:sym typeface="Calibri"/>
              </a:rPr>
              <a:t>, </a:t>
            </a:r>
            <a:r>
              <a:rPr lang="nl-NL" sz="2000" u="none" strike="noStrike" dirty="0" err="1">
                <a:solidFill>
                  <a:srgbClr val="000000"/>
                </a:solidFill>
                <a:latin typeface="Calibri"/>
                <a:ea typeface="Calibri"/>
                <a:cs typeface="Calibri"/>
                <a:sym typeface="Calibri"/>
              </a:rPr>
              <a:t>through</a:t>
            </a:r>
            <a:r>
              <a:rPr lang="nl-NL" sz="2000" u="none" strike="noStrike" dirty="0">
                <a:solidFill>
                  <a:srgbClr val="000000"/>
                </a:solidFill>
                <a:latin typeface="Calibri"/>
                <a:ea typeface="Calibri"/>
                <a:cs typeface="Calibri"/>
                <a:sym typeface="Calibri"/>
              </a:rPr>
              <a:t> new </a:t>
            </a:r>
            <a:r>
              <a:rPr lang="nl-NL" sz="2000" u="none" strike="noStrike" dirty="0" err="1">
                <a:solidFill>
                  <a:srgbClr val="000000"/>
                </a:solidFill>
                <a:latin typeface="Calibri"/>
                <a:ea typeface="Calibri"/>
                <a:cs typeface="Calibri"/>
                <a:sym typeface="Calibri"/>
              </a:rPr>
              <a:t>angles</a:t>
            </a:r>
            <a:r>
              <a:rPr lang="nl-NL" sz="2000" u="none" strike="noStrike" dirty="0">
                <a:solidFill>
                  <a:srgbClr val="000000"/>
                </a:solidFill>
                <a:latin typeface="Calibri"/>
                <a:ea typeface="Calibri"/>
                <a:cs typeface="Calibri"/>
                <a:sym typeface="Calibri"/>
              </a:rPr>
              <a:t>.</a:t>
            </a:r>
            <a:endParaRPr dirty="0"/>
          </a:p>
          <a:p>
            <a:pPr marL="0" marR="0" lvl="0" indent="0" algn="l" rtl="0">
              <a:spcBef>
                <a:spcPts val="0"/>
              </a:spcBef>
              <a:spcAft>
                <a:spcPts val="0"/>
              </a:spcAft>
              <a:buNone/>
            </a:pPr>
            <a:endParaRPr sz="1800" b="1" i="1" dirty="0">
              <a:solidFill>
                <a:srgbClr val="000000"/>
              </a:solidFill>
              <a:latin typeface="Calibri"/>
              <a:ea typeface="Calibri"/>
              <a:cs typeface="Calibri"/>
              <a:sym typeface="Calibri"/>
            </a:endParaRPr>
          </a:p>
          <a:p>
            <a:pPr marL="0" marR="0" lvl="0" indent="0" algn="l" rtl="0">
              <a:spcBef>
                <a:spcPts val="0"/>
              </a:spcBef>
              <a:spcAft>
                <a:spcPts val="0"/>
              </a:spcAft>
              <a:buNone/>
            </a:pPr>
            <a:endParaRPr sz="1800" b="1" i="1" u="none" strike="noStrike" dirty="0">
              <a:solidFill>
                <a:srgbClr val="000000"/>
              </a:solidFill>
              <a:latin typeface="Calibri"/>
              <a:ea typeface="Calibri"/>
              <a:cs typeface="Calibri"/>
              <a:sym typeface="Calibri"/>
            </a:endParaRPr>
          </a:p>
        </p:txBody>
      </p:sp>
      <p:sp>
        <p:nvSpPr>
          <p:cNvPr id="135" name="Google Shape;135;p4"/>
          <p:cNvSpPr txBox="1"/>
          <p:nvPr/>
        </p:nvSpPr>
        <p:spPr>
          <a:xfrm>
            <a:off x="282632" y="5590077"/>
            <a:ext cx="111623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b="1" i="0" u="none" strike="noStrike">
                <a:solidFill>
                  <a:srgbClr val="8E7CC3"/>
                </a:solidFill>
                <a:latin typeface="Calibri"/>
                <a:ea typeface="Calibri"/>
                <a:cs typeface="Calibri"/>
                <a:sym typeface="Calibri"/>
              </a:rPr>
              <a:t>Smells</a:t>
            </a:r>
            <a:r>
              <a:rPr lang="nl-NL" sz="1800" b="1" i="0" u="none" strike="noStrike">
                <a:solidFill>
                  <a:srgbClr val="000000"/>
                </a:solidFill>
                <a:latin typeface="Calibri"/>
                <a:ea typeface="Calibri"/>
                <a:cs typeface="Calibri"/>
                <a:sym typeface="Calibri"/>
              </a:rPr>
              <a:t>:</a:t>
            </a:r>
            <a:r>
              <a:rPr lang="nl-NL" sz="1800" b="0" i="0" u="none" strike="noStrike">
                <a:solidFill>
                  <a:srgbClr val="000000"/>
                </a:solidFill>
                <a:latin typeface="Calibri"/>
                <a:ea typeface="Calibri"/>
                <a:cs typeface="Calibri"/>
                <a:sym typeface="Calibri"/>
              </a:rPr>
              <a:t> Powder used for the Embalming of William of Orange (1533-1584), herbs, spices, animal fragrances, resins.</a:t>
            </a: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8601" y="2333974"/>
            <a:ext cx="5604916" cy="3314535"/>
          </a:xfrm>
          <a:prstGeom prst="rect">
            <a:avLst/>
          </a:prstGeom>
          <a:noFill/>
          <a:ln>
            <a:noFill/>
          </a:ln>
        </p:spPr>
      </p:pic>
      <p:sp>
        <p:nvSpPr>
          <p:cNvPr id="141" name="Google Shape;141;p5"/>
          <p:cNvSpPr txBox="1"/>
          <p:nvPr/>
        </p:nvSpPr>
        <p:spPr>
          <a:xfrm>
            <a:off x="228601" y="1520455"/>
            <a:ext cx="1016765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3200" b="1">
                <a:solidFill>
                  <a:schemeClr val="dk1"/>
                </a:solidFill>
                <a:latin typeface="Calibri"/>
                <a:ea typeface="Calibri"/>
                <a:cs typeface="Calibri"/>
                <a:sym typeface="Calibri"/>
              </a:rPr>
              <a:t>On the Scent: A Brief Introduction to the History of Smells</a:t>
            </a:r>
            <a:endParaRPr sz="3200">
              <a:solidFill>
                <a:schemeClr val="dk1"/>
              </a:solidFill>
              <a:latin typeface="Calibri"/>
              <a:ea typeface="Calibri"/>
              <a:cs typeface="Calibri"/>
              <a:sym typeface="Calibri"/>
            </a:endParaRPr>
          </a:p>
        </p:txBody>
      </p:sp>
      <p:sp>
        <p:nvSpPr>
          <p:cNvPr id="142" name="Google Shape;142;p5"/>
          <p:cNvSpPr txBox="1"/>
          <p:nvPr/>
        </p:nvSpPr>
        <p:spPr>
          <a:xfrm>
            <a:off x="5833517" y="2471720"/>
            <a:ext cx="6129882" cy="3327834"/>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nl-NL" sz="2000" b="1">
                <a:solidFill>
                  <a:srgbClr val="8E7CC3"/>
                </a:solidFill>
                <a:latin typeface="Calibri"/>
                <a:ea typeface="Calibri"/>
                <a:cs typeface="Calibri"/>
                <a:sym typeface="Calibri"/>
              </a:rPr>
              <a:t>Topics in this video</a:t>
            </a:r>
            <a:r>
              <a:rPr lang="nl-NL" sz="2000">
                <a:solidFill>
                  <a:schemeClr val="dk1"/>
                </a:solidFill>
                <a:latin typeface="Calibri"/>
                <a:ea typeface="Calibri"/>
                <a:cs typeface="Calibri"/>
                <a:sym typeface="Calibri"/>
              </a:rPr>
              <a:t>:</a:t>
            </a:r>
            <a:endParaRPr sz="1800">
              <a:solidFill>
                <a:schemeClr val="dk1"/>
              </a:solidFill>
              <a:latin typeface="Arial"/>
              <a:ea typeface="Arial"/>
              <a:cs typeface="Arial"/>
              <a:sym typeface="Arial"/>
            </a:endParaRPr>
          </a:p>
          <a:p>
            <a:pPr marL="685800" marR="0" lvl="0" indent="-228600" algn="l" rtl="0">
              <a:lnSpc>
                <a:spcPct val="115000"/>
              </a:lnSpc>
              <a:spcBef>
                <a:spcPts val="0"/>
              </a:spcBef>
              <a:spcAft>
                <a:spcPts val="0"/>
              </a:spcAft>
              <a:buNone/>
            </a:pPr>
            <a:r>
              <a:rPr lang="nl-NL" sz="1800">
                <a:solidFill>
                  <a:schemeClr val="dk1"/>
                </a:solidFill>
                <a:latin typeface="Calibri"/>
                <a:ea typeface="Calibri"/>
                <a:cs typeface="Calibri"/>
                <a:sym typeface="Calibri"/>
              </a:rPr>
              <a:t>·</a:t>
            </a:r>
            <a:r>
              <a:rPr lang="nl-NL" sz="800">
                <a:solidFill>
                  <a:schemeClr val="dk1"/>
                </a:solidFill>
                <a:latin typeface="Calibri"/>
                <a:ea typeface="Calibri"/>
                <a:cs typeface="Calibri"/>
                <a:sym typeface="Calibri"/>
              </a:rPr>
              <a:t>      </a:t>
            </a:r>
            <a:r>
              <a:rPr lang="nl-NL" sz="1800">
                <a:solidFill>
                  <a:schemeClr val="dk1"/>
                </a:solidFill>
                <a:latin typeface="Calibri"/>
                <a:ea typeface="Calibri"/>
                <a:cs typeface="Calibri"/>
                <a:sym typeface="Calibri"/>
              </a:rPr>
              <a:t>What is the difference between animals and humans in their sense of smell?</a:t>
            </a:r>
            <a:endParaRPr sz="1800">
              <a:solidFill>
                <a:schemeClr val="dk1"/>
              </a:solidFill>
              <a:latin typeface="Arial"/>
              <a:ea typeface="Arial"/>
              <a:cs typeface="Arial"/>
              <a:sym typeface="Arial"/>
            </a:endParaRPr>
          </a:p>
          <a:p>
            <a:pPr marL="685800" marR="0" lvl="0" indent="-228600" algn="l" rtl="0">
              <a:lnSpc>
                <a:spcPct val="115000"/>
              </a:lnSpc>
              <a:spcBef>
                <a:spcPts val="0"/>
              </a:spcBef>
              <a:spcAft>
                <a:spcPts val="0"/>
              </a:spcAft>
              <a:buNone/>
            </a:pPr>
            <a:r>
              <a:rPr lang="nl-NL" sz="1800">
                <a:solidFill>
                  <a:schemeClr val="dk1"/>
                </a:solidFill>
                <a:latin typeface="Calibri"/>
                <a:ea typeface="Calibri"/>
                <a:cs typeface="Calibri"/>
                <a:sym typeface="Calibri"/>
              </a:rPr>
              <a:t>·</a:t>
            </a:r>
            <a:r>
              <a:rPr lang="nl-NL" sz="800">
                <a:solidFill>
                  <a:schemeClr val="dk1"/>
                </a:solidFill>
                <a:latin typeface="Calibri"/>
                <a:ea typeface="Calibri"/>
                <a:cs typeface="Calibri"/>
                <a:sym typeface="Calibri"/>
              </a:rPr>
              <a:t>      </a:t>
            </a:r>
            <a:r>
              <a:rPr lang="nl-NL" sz="1800">
                <a:solidFill>
                  <a:schemeClr val="dk1"/>
                </a:solidFill>
                <a:latin typeface="Calibri"/>
                <a:ea typeface="Calibri"/>
                <a:cs typeface="Calibri"/>
                <a:sym typeface="Calibri"/>
              </a:rPr>
              <a:t>History of the evaluation of smell as a ‘lower sense.’</a:t>
            </a:r>
            <a:endParaRPr sz="1800">
              <a:solidFill>
                <a:schemeClr val="dk1"/>
              </a:solidFill>
              <a:latin typeface="Arial"/>
              <a:ea typeface="Arial"/>
              <a:cs typeface="Arial"/>
              <a:sym typeface="Arial"/>
            </a:endParaRPr>
          </a:p>
          <a:p>
            <a:pPr marL="685800" marR="0" lvl="0" indent="-228600" algn="l" rtl="0">
              <a:lnSpc>
                <a:spcPct val="115000"/>
              </a:lnSpc>
              <a:spcBef>
                <a:spcPts val="0"/>
              </a:spcBef>
              <a:spcAft>
                <a:spcPts val="0"/>
              </a:spcAft>
              <a:buNone/>
            </a:pPr>
            <a:r>
              <a:rPr lang="nl-NL" sz="1800">
                <a:solidFill>
                  <a:schemeClr val="dk1"/>
                </a:solidFill>
                <a:latin typeface="Calibri"/>
                <a:ea typeface="Calibri"/>
                <a:cs typeface="Calibri"/>
                <a:sym typeface="Calibri"/>
              </a:rPr>
              <a:t>·</a:t>
            </a:r>
            <a:r>
              <a:rPr lang="nl-NL" sz="800">
                <a:solidFill>
                  <a:schemeClr val="dk1"/>
                </a:solidFill>
                <a:latin typeface="Calibri"/>
                <a:ea typeface="Calibri"/>
                <a:cs typeface="Calibri"/>
                <a:sym typeface="Calibri"/>
              </a:rPr>
              <a:t>      </a:t>
            </a:r>
            <a:r>
              <a:rPr lang="nl-NL" sz="1800">
                <a:solidFill>
                  <a:schemeClr val="dk1"/>
                </a:solidFill>
                <a:latin typeface="Calibri"/>
                <a:ea typeface="Calibri"/>
                <a:cs typeface="Calibri"/>
                <a:sym typeface="Calibri"/>
              </a:rPr>
              <a:t>Grand narratives of the history of smell.</a:t>
            </a:r>
            <a:endParaRPr sz="1800">
              <a:solidFill>
                <a:schemeClr val="dk1"/>
              </a:solidFill>
              <a:latin typeface="Arial"/>
              <a:ea typeface="Arial"/>
              <a:cs typeface="Arial"/>
              <a:sym typeface="Arial"/>
            </a:endParaRPr>
          </a:p>
          <a:p>
            <a:pPr marL="685800" marR="0" lvl="0" indent="-228600" algn="l" rtl="0">
              <a:lnSpc>
                <a:spcPct val="115000"/>
              </a:lnSpc>
              <a:spcBef>
                <a:spcPts val="0"/>
              </a:spcBef>
              <a:spcAft>
                <a:spcPts val="0"/>
              </a:spcAft>
              <a:buNone/>
            </a:pPr>
            <a:r>
              <a:rPr lang="nl-NL" sz="1800">
                <a:solidFill>
                  <a:schemeClr val="dk1"/>
                </a:solidFill>
                <a:latin typeface="Calibri"/>
                <a:ea typeface="Calibri"/>
                <a:cs typeface="Calibri"/>
                <a:sym typeface="Calibri"/>
              </a:rPr>
              <a:t>·</a:t>
            </a:r>
            <a:r>
              <a:rPr lang="nl-NL" sz="800">
                <a:solidFill>
                  <a:schemeClr val="dk1"/>
                </a:solidFill>
                <a:latin typeface="Calibri"/>
                <a:ea typeface="Calibri"/>
                <a:cs typeface="Calibri"/>
                <a:sym typeface="Calibri"/>
              </a:rPr>
              <a:t>      </a:t>
            </a:r>
            <a:r>
              <a:rPr lang="nl-NL" sz="1800">
                <a:solidFill>
                  <a:schemeClr val="dk1"/>
                </a:solidFill>
                <a:latin typeface="Calibri"/>
                <a:ea typeface="Calibri"/>
                <a:cs typeface="Calibri"/>
                <a:sym typeface="Calibri"/>
              </a:rPr>
              <a:t>Grand deodorization narrative: have we 'lost’ smells?</a:t>
            </a:r>
            <a:endParaRPr sz="1800">
              <a:solidFill>
                <a:schemeClr val="dk1"/>
              </a:solidFill>
              <a:latin typeface="Arial"/>
              <a:ea typeface="Arial"/>
              <a:cs typeface="Arial"/>
              <a:sym typeface="Arial"/>
            </a:endParaRPr>
          </a:p>
          <a:p>
            <a:pPr marL="685800" marR="0" lvl="0" indent="-228600" algn="l" rtl="0">
              <a:lnSpc>
                <a:spcPct val="115000"/>
              </a:lnSpc>
              <a:spcBef>
                <a:spcPts val="0"/>
              </a:spcBef>
              <a:spcAft>
                <a:spcPts val="0"/>
              </a:spcAft>
              <a:buNone/>
            </a:pPr>
            <a:r>
              <a:rPr lang="nl-NL" sz="1800">
                <a:solidFill>
                  <a:schemeClr val="dk1"/>
                </a:solidFill>
                <a:latin typeface="Calibri"/>
                <a:ea typeface="Calibri"/>
                <a:cs typeface="Calibri"/>
                <a:sym typeface="Calibri"/>
              </a:rPr>
              <a:t>·</a:t>
            </a:r>
            <a:r>
              <a:rPr lang="nl-NL" sz="800">
                <a:solidFill>
                  <a:schemeClr val="dk1"/>
                </a:solidFill>
                <a:latin typeface="Calibri"/>
                <a:ea typeface="Calibri"/>
                <a:cs typeface="Calibri"/>
                <a:sym typeface="Calibri"/>
              </a:rPr>
              <a:t>       </a:t>
            </a:r>
            <a:r>
              <a:rPr lang="nl-NL" sz="1800">
                <a:solidFill>
                  <a:schemeClr val="dk1"/>
                </a:solidFill>
                <a:latin typeface="Calibri"/>
                <a:ea typeface="Calibri"/>
                <a:cs typeface="Calibri"/>
                <a:sym typeface="Calibri"/>
              </a:rPr>
              <a:t>Use of scents in medicine, aromatherapy, and disinfection.</a:t>
            </a:r>
            <a:endParaRPr sz="1800">
              <a:solidFill>
                <a:schemeClr val="dk1"/>
              </a:solidFill>
              <a:latin typeface="Arial"/>
              <a:ea typeface="Arial"/>
              <a:cs typeface="Arial"/>
              <a:sym typeface="Arial"/>
            </a:endParaRPr>
          </a:p>
          <a:p>
            <a:pPr marL="685800" marR="0" lvl="0" indent="-228600" algn="l" rtl="0">
              <a:lnSpc>
                <a:spcPct val="115000"/>
              </a:lnSpc>
              <a:spcBef>
                <a:spcPts val="0"/>
              </a:spcBef>
              <a:spcAft>
                <a:spcPts val="0"/>
              </a:spcAft>
              <a:buNone/>
            </a:pPr>
            <a:r>
              <a:rPr lang="nl-NL" sz="1800">
                <a:solidFill>
                  <a:schemeClr val="dk1"/>
                </a:solidFill>
                <a:latin typeface="Calibri"/>
                <a:ea typeface="Calibri"/>
                <a:cs typeface="Calibri"/>
                <a:sym typeface="Calibri"/>
              </a:rPr>
              <a:t>·</a:t>
            </a:r>
            <a:r>
              <a:rPr lang="nl-NL" sz="800">
                <a:solidFill>
                  <a:schemeClr val="dk1"/>
                </a:solidFill>
                <a:latin typeface="Calibri"/>
                <a:ea typeface="Calibri"/>
                <a:cs typeface="Calibri"/>
                <a:sym typeface="Calibri"/>
              </a:rPr>
              <a:t>      </a:t>
            </a:r>
            <a:r>
              <a:rPr lang="nl-NL" sz="1800">
                <a:solidFill>
                  <a:schemeClr val="dk1"/>
                </a:solidFill>
                <a:latin typeface="Calibri"/>
                <a:ea typeface="Calibri"/>
                <a:cs typeface="Calibri"/>
                <a:sym typeface="Calibri"/>
              </a:rPr>
              <a:t>The importance of smells and smelling today.</a:t>
            </a:r>
            <a:endParaRPr sz="1800">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endParaRPr sz="2000" b="1">
              <a:solidFill>
                <a:srgbClr val="8E7CC3"/>
              </a:solidFill>
              <a:latin typeface="Calibri"/>
              <a:ea typeface="Calibri"/>
              <a:cs typeface="Calibri"/>
              <a:sym typeface="Calibri"/>
            </a:endParaRPr>
          </a:p>
        </p:txBody>
      </p:sp>
      <p:sp>
        <p:nvSpPr>
          <p:cNvPr id="143" name="Google Shape;143;p5"/>
          <p:cNvSpPr txBox="1"/>
          <p:nvPr/>
        </p:nvSpPr>
        <p:spPr>
          <a:xfrm>
            <a:off x="228601" y="5947759"/>
            <a:ext cx="9846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nl-NL" sz="1800" b="1">
                <a:solidFill>
                  <a:srgbClr val="8E7CC3"/>
                </a:solidFill>
                <a:latin typeface="Calibri"/>
                <a:ea typeface="Calibri"/>
                <a:cs typeface="Calibri"/>
                <a:sym typeface="Calibri"/>
              </a:rPr>
              <a:t>Smells</a:t>
            </a:r>
            <a:r>
              <a:rPr lang="nl-NL" sz="1800" b="1">
                <a:solidFill>
                  <a:schemeClr val="dk1"/>
                </a:solidFill>
                <a:latin typeface="Calibri"/>
                <a:ea typeface="Calibri"/>
                <a:cs typeface="Calibri"/>
                <a:sym typeface="Calibri"/>
              </a:rPr>
              <a:t>:</a:t>
            </a:r>
            <a:r>
              <a:rPr lang="nl-NL" sz="1800">
                <a:solidFill>
                  <a:schemeClr val="dk1"/>
                </a:solidFill>
                <a:latin typeface="Calibri"/>
                <a:ea typeface="Calibri"/>
                <a:cs typeface="Calibri"/>
                <a:sym typeface="Calibri"/>
              </a:rPr>
              <a:t> Rosemary, Chloride of lime, Odor of sanctity, Waste water, Industrial waste, Carbolic soap</a:t>
            </a:r>
            <a:endParaRPr sz="1600">
              <a:solidFill>
                <a:schemeClr val="dk1"/>
              </a:solidFill>
              <a:latin typeface="Arial"/>
              <a:ea typeface="Arial"/>
              <a:cs typeface="Arial"/>
              <a:sym typeface="Arial"/>
            </a:endParaRPr>
          </a:p>
        </p:txBody>
      </p:sp>
      <p:pic>
        <p:nvPicPr>
          <p:cNvPr id="144" name="Google Shape;144;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23906" y="-23750"/>
            <a:ext cx="6468093" cy="140740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p:nvPr/>
        </p:nvSpPr>
        <p:spPr>
          <a:xfrm>
            <a:off x="228601" y="1520455"/>
            <a:ext cx="1016765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3200" b="1">
                <a:solidFill>
                  <a:schemeClr val="dk1"/>
                </a:solidFill>
                <a:latin typeface="Calibri"/>
                <a:ea typeface="Calibri"/>
                <a:cs typeface="Calibri"/>
                <a:sym typeface="Calibri"/>
              </a:rPr>
              <a:t>How to Teach with Smells?  </a:t>
            </a:r>
            <a:r>
              <a:rPr lang="nl-NL" sz="3200">
                <a:solidFill>
                  <a:schemeClr val="dk1"/>
                </a:solidFill>
                <a:latin typeface="Calibri"/>
                <a:ea typeface="Calibri"/>
                <a:cs typeface="Calibri"/>
                <a:sym typeface="Calibri"/>
              </a:rPr>
              <a:t>(4 videos)</a:t>
            </a:r>
            <a:endParaRPr sz="3200">
              <a:solidFill>
                <a:schemeClr val="dk1"/>
              </a:solidFill>
              <a:latin typeface="Calibri"/>
              <a:ea typeface="Calibri"/>
              <a:cs typeface="Calibri"/>
              <a:sym typeface="Calibri"/>
            </a:endParaRPr>
          </a:p>
        </p:txBody>
      </p:sp>
      <p:sp>
        <p:nvSpPr>
          <p:cNvPr id="150" name="Google Shape;150;p6"/>
          <p:cNvSpPr txBox="1"/>
          <p:nvPr/>
        </p:nvSpPr>
        <p:spPr>
          <a:xfrm>
            <a:off x="5833517" y="2105230"/>
            <a:ext cx="6129882" cy="424808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1800"/>
              <a:buFont typeface="Calibri"/>
              <a:buAutoNum type="alphaUcPeriod"/>
            </a:pPr>
            <a:r>
              <a:rPr lang="nl-NL" sz="1800" i="1" u="none" strike="noStrike">
                <a:solidFill>
                  <a:schemeClr val="dk1"/>
                </a:solidFill>
                <a:latin typeface="Calibri"/>
                <a:ea typeface="Calibri"/>
                <a:cs typeface="Calibri"/>
                <a:sym typeface="Calibri"/>
              </a:rPr>
              <a:t>How do we smell?</a:t>
            </a:r>
            <a:r>
              <a:rPr lang="nl-NL" sz="1800" b="1" i="1" u="none" strike="noStrike">
                <a:solidFill>
                  <a:schemeClr val="dk1"/>
                </a:solidFill>
                <a:latin typeface="Calibri"/>
                <a:ea typeface="Calibri"/>
                <a:cs typeface="Calibri"/>
                <a:sym typeface="Calibri"/>
              </a:rPr>
              <a:t> </a:t>
            </a:r>
            <a:r>
              <a:rPr lang="nl-NL" sz="1800" i="1" u="none" strike="noStrike">
                <a:solidFill>
                  <a:schemeClr val="dk1"/>
                </a:solidFill>
                <a:latin typeface="Calibri"/>
                <a:ea typeface="Calibri"/>
                <a:cs typeface="Calibri"/>
                <a:sym typeface="Calibri"/>
              </a:rPr>
              <a:t>What </a:t>
            </a:r>
            <a:r>
              <a:rPr lang="nl-NL" sz="1800" b="1" i="1" u="none" strike="noStrike">
                <a:solidFill>
                  <a:schemeClr val="dk1"/>
                </a:solidFill>
                <a:latin typeface="Calibri"/>
                <a:ea typeface="Calibri"/>
                <a:cs typeface="Calibri"/>
                <a:sym typeface="Calibri"/>
              </a:rPr>
              <a:t>sniffing techniques </a:t>
            </a:r>
            <a:r>
              <a:rPr lang="nl-NL" sz="1800" i="1" u="none" strike="noStrike">
                <a:solidFill>
                  <a:schemeClr val="dk1"/>
                </a:solidFill>
                <a:latin typeface="Calibri"/>
                <a:ea typeface="Calibri"/>
                <a:cs typeface="Calibri"/>
                <a:sym typeface="Calibri"/>
              </a:rPr>
              <a:t>do we have, and how can we learn through our nose? How can we neutralize our nose after sensory overload? How can we help students to put on their “smell glasses”?</a:t>
            </a:r>
            <a:endParaRPr sz="1800" u="none" strike="noStrike">
              <a:solidFill>
                <a:schemeClr val="dk1"/>
              </a:solidFill>
              <a:latin typeface="Arial"/>
              <a:ea typeface="Arial"/>
              <a:cs typeface="Arial"/>
              <a:sym typeface="Arial"/>
            </a:endParaRPr>
          </a:p>
          <a:p>
            <a:pPr marL="342900" marR="0" lvl="0" indent="-342900" algn="l" rtl="0">
              <a:lnSpc>
                <a:spcPct val="115000"/>
              </a:lnSpc>
              <a:spcBef>
                <a:spcPts val="0"/>
              </a:spcBef>
              <a:spcAft>
                <a:spcPts val="0"/>
              </a:spcAft>
              <a:buClr>
                <a:schemeClr val="dk1"/>
              </a:buClr>
              <a:buSzPts val="1800"/>
              <a:buFont typeface="Calibri"/>
              <a:buAutoNum type="alphaUcPeriod"/>
            </a:pPr>
            <a:r>
              <a:rPr lang="nl-NL" sz="1800" i="1" u="none" strike="noStrike">
                <a:solidFill>
                  <a:schemeClr val="dk1"/>
                </a:solidFill>
                <a:latin typeface="Calibri"/>
                <a:ea typeface="Calibri"/>
                <a:cs typeface="Calibri"/>
                <a:sym typeface="Calibri"/>
              </a:rPr>
              <a:t>Discerning between</a:t>
            </a:r>
            <a:r>
              <a:rPr lang="nl-NL" sz="1800" b="1" i="1" u="none" strike="noStrike">
                <a:solidFill>
                  <a:schemeClr val="dk1"/>
                </a:solidFill>
                <a:latin typeface="Calibri"/>
                <a:ea typeface="Calibri"/>
                <a:cs typeface="Calibri"/>
                <a:sym typeface="Calibri"/>
              </a:rPr>
              <a:t> taste and smell. </a:t>
            </a:r>
            <a:r>
              <a:rPr lang="nl-NL" sz="1800" i="1" u="none" strike="noStrike">
                <a:solidFill>
                  <a:schemeClr val="dk1"/>
                </a:solidFill>
                <a:latin typeface="Calibri"/>
                <a:ea typeface="Calibri"/>
                <a:cs typeface="Calibri"/>
                <a:sym typeface="Calibri"/>
              </a:rPr>
              <a:t>Smell test to perform with students.</a:t>
            </a:r>
            <a:endParaRPr sz="1800" u="none" strike="noStrike">
              <a:solidFill>
                <a:schemeClr val="dk1"/>
              </a:solidFill>
              <a:latin typeface="Arial"/>
              <a:ea typeface="Arial"/>
              <a:cs typeface="Arial"/>
              <a:sym typeface="Arial"/>
            </a:endParaRPr>
          </a:p>
          <a:p>
            <a:pPr marL="342900" marR="0" lvl="0" indent="-342900" algn="l" rtl="0">
              <a:lnSpc>
                <a:spcPct val="115000"/>
              </a:lnSpc>
              <a:spcBef>
                <a:spcPts val="0"/>
              </a:spcBef>
              <a:spcAft>
                <a:spcPts val="0"/>
              </a:spcAft>
              <a:buClr>
                <a:schemeClr val="dk1"/>
              </a:buClr>
              <a:buSzPts val="1800"/>
              <a:buFont typeface="Calibri"/>
              <a:buAutoNum type="alphaUcPeriod"/>
            </a:pPr>
            <a:r>
              <a:rPr lang="nl-NL" sz="1800" i="1" u="none" strike="noStrike">
                <a:solidFill>
                  <a:schemeClr val="dk1"/>
                </a:solidFill>
                <a:latin typeface="Calibri"/>
                <a:ea typeface="Calibri"/>
                <a:cs typeface="Calibri"/>
                <a:sym typeface="Calibri"/>
              </a:rPr>
              <a:t>Snapshots from the </a:t>
            </a:r>
            <a:r>
              <a:rPr lang="nl-NL" sz="1800" b="1" i="1" u="none" strike="noStrike">
                <a:solidFill>
                  <a:schemeClr val="dk1"/>
                </a:solidFill>
                <a:latin typeface="Calibri"/>
                <a:ea typeface="Calibri"/>
                <a:cs typeface="Calibri"/>
                <a:sym typeface="Calibri"/>
              </a:rPr>
              <a:t>classroom</a:t>
            </a:r>
            <a:r>
              <a:rPr lang="nl-NL" sz="1800" i="1" u="none" strike="noStrike">
                <a:solidFill>
                  <a:schemeClr val="dk1"/>
                </a:solidFill>
                <a:latin typeface="Calibri"/>
                <a:ea typeface="Calibri"/>
                <a:cs typeface="Calibri"/>
                <a:sym typeface="Calibri"/>
              </a:rPr>
              <a:t>: Caro Verbeek in the Knowing by Sensing course at Vrije Universiteit Amsterdam (2022). </a:t>
            </a:r>
            <a:endParaRPr sz="1800" u="none" strike="noStrike">
              <a:solidFill>
                <a:schemeClr val="dk1"/>
              </a:solidFill>
              <a:latin typeface="Arial"/>
              <a:ea typeface="Arial"/>
              <a:cs typeface="Arial"/>
              <a:sym typeface="Arial"/>
            </a:endParaRPr>
          </a:p>
          <a:p>
            <a:pPr marL="342900" marR="0" lvl="0" indent="-342900" algn="l" rtl="0">
              <a:lnSpc>
                <a:spcPct val="115000"/>
              </a:lnSpc>
              <a:spcBef>
                <a:spcPts val="0"/>
              </a:spcBef>
              <a:spcAft>
                <a:spcPts val="0"/>
              </a:spcAft>
              <a:buClr>
                <a:schemeClr val="dk1"/>
              </a:buClr>
              <a:buSzPts val="1800"/>
              <a:buFont typeface="Calibri"/>
              <a:buAutoNum type="alphaUcPeriod"/>
            </a:pPr>
            <a:r>
              <a:rPr lang="nl-NL" sz="1800" u="none" strike="noStrike">
                <a:solidFill>
                  <a:schemeClr val="dk1"/>
                </a:solidFill>
                <a:latin typeface="Calibri"/>
                <a:ea typeface="Calibri"/>
                <a:cs typeface="Calibri"/>
                <a:sym typeface="Calibri"/>
              </a:rPr>
              <a:t>Smell Education </a:t>
            </a:r>
            <a:r>
              <a:rPr lang="nl-NL" sz="1800" b="1" u="none" strike="noStrike">
                <a:solidFill>
                  <a:schemeClr val="dk1"/>
                </a:solidFill>
                <a:latin typeface="Calibri"/>
                <a:ea typeface="Calibri"/>
                <a:cs typeface="Calibri"/>
                <a:sym typeface="Calibri"/>
              </a:rPr>
              <a:t>Presentation Methods</a:t>
            </a:r>
            <a:r>
              <a:rPr lang="nl-NL" sz="1800" b="1">
                <a:solidFill>
                  <a:schemeClr val="dk1"/>
                </a:solidFill>
                <a:latin typeface="Calibri"/>
                <a:ea typeface="Calibri"/>
                <a:cs typeface="Calibri"/>
                <a:sym typeface="Calibri"/>
              </a:rPr>
              <a:t>. </a:t>
            </a:r>
            <a:r>
              <a:rPr lang="nl-NL" sz="1800" i="1" u="none" strike="noStrike">
                <a:solidFill>
                  <a:schemeClr val="dk1"/>
                </a:solidFill>
                <a:latin typeface="Calibri"/>
                <a:ea typeface="Calibri"/>
                <a:cs typeface="Calibri"/>
                <a:sym typeface="Calibri"/>
              </a:rPr>
              <a:t>Olfactory scenographist Sofia Ehrich provides practical instructions about how to distribute scents in the classroom and evaluate with your students what they have learned.</a:t>
            </a:r>
            <a:endParaRPr sz="1800" u="none" strike="noStrike">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endParaRPr sz="2000" b="1">
              <a:solidFill>
                <a:srgbClr val="8E7CC3"/>
              </a:solidFill>
              <a:latin typeface="Calibri"/>
              <a:ea typeface="Calibri"/>
              <a:cs typeface="Calibri"/>
              <a:sym typeface="Calibri"/>
            </a:endParaRPr>
          </a:p>
        </p:txBody>
      </p:sp>
      <p:pic>
        <p:nvPicPr>
          <p:cNvPr id="151" name="Google Shape;151;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23906" y="-23750"/>
            <a:ext cx="6468093" cy="1407409"/>
          </a:xfrm>
          <a:prstGeom prst="rect">
            <a:avLst/>
          </a:prstGeom>
          <a:noFill/>
          <a:ln>
            <a:noFill/>
          </a:ln>
        </p:spPr>
      </p:pic>
      <p:pic>
        <p:nvPicPr>
          <p:cNvPr id="152" name="Google Shape;152;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5125" y="2253435"/>
            <a:ext cx="5237653" cy="362022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7"/>
          <p:cNvSpPr txBox="1"/>
          <p:nvPr/>
        </p:nvSpPr>
        <p:spPr>
          <a:xfrm>
            <a:off x="228601" y="1520455"/>
            <a:ext cx="1016765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3200" b="1">
                <a:solidFill>
                  <a:schemeClr val="dk1"/>
                </a:solidFill>
                <a:latin typeface="Calibri"/>
                <a:ea typeface="Calibri"/>
                <a:cs typeface="Calibri"/>
                <a:sym typeface="Calibri"/>
              </a:rPr>
              <a:t>SenseLog: How to Capture Learning Progress?  </a:t>
            </a:r>
            <a:r>
              <a:rPr lang="nl-NL" sz="3200">
                <a:solidFill>
                  <a:schemeClr val="dk1"/>
                </a:solidFill>
                <a:latin typeface="Calibri"/>
                <a:ea typeface="Calibri"/>
                <a:cs typeface="Calibri"/>
                <a:sym typeface="Calibri"/>
              </a:rPr>
              <a:t>(PDF)</a:t>
            </a:r>
            <a:endParaRPr sz="3200">
              <a:solidFill>
                <a:schemeClr val="dk1"/>
              </a:solidFill>
              <a:latin typeface="Calibri"/>
              <a:ea typeface="Calibri"/>
              <a:cs typeface="Calibri"/>
              <a:sym typeface="Calibri"/>
            </a:endParaRPr>
          </a:p>
        </p:txBody>
      </p:sp>
      <p:sp>
        <p:nvSpPr>
          <p:cNvPr id="158" name="Google Shape;158;p7"/>
          <p:cNvSpPr txBox="1"/>
          <p:nvPr/>
        </p:nvSpPr>
        <p:spPr>
          <a:xfrm>
            <a:off x="6096000" y="2105230"/>
            <a:ext cx="6129882" cy="3504806"/>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nl-NL" sz="2000" b="1" dirty="0" err="1">
                <a:solidFill>
                  <a:srgbClr val="8E7CC3"/>
                </a:solidFill>
                <a:latin typeface="Calibri"/>
                <a:ea typeface="Calibri"/>
                <a:cs typeface="Calibri"/>
                <a:sym typeface="Calibri"/>
              </a:rPr>
              <a:t>Senselog</a:t>
            </a:r>
            <a:endParaRPr sz="2000" b="1" dirty="0">
              <a:solidFill>
                <a:srgbClr val="8E7CC3"/>
              </a:solidFill>
              <a:latin typeface="Calibri"/>
              <a:ea typeface="Calibri"/>
              <a:cs typeface="Calibri"/>
              <a:sym typeface="Calibri"/>
            </a:endParaRPr>
          </a:p>
          <a:p>
            <a:pPr marL="0" marR="0" lvl="0" indent="0" algn="l" rtl="0">
              <a:lnSpc>
                <a:spcPct val="115000"/>
              </a:lnSpc>
              <a:spcBef>
                <a:spcPts val="0"/>
              </a:spcBef>
              <a:spcAft>
                <a:spcPts val="0"/>
              </a:spcAft>
              <a:buNone/>
            </a:pPr>
            <a:endParaRPr sz="2000" b="1" dirty="0">
              <a:solidFill>
                <a:srgbClr val="8E7CC3"/>
              </a:solidFill>
              <a:latin typeface="Calibri"/>
              <a:ea typeface="Calibri"/>
              <a:cs typeface="Calibri"/>
              <a:sym typeface="Calibri"/>
            </a:endParaRPr>
          </a:p>
          <a:p>
            <a:pPr marL="0" marR="0" lvl="0" indent="0" algn="l" rtl="0">
              <a:lnSpc>
                <a:spcPct val="115000"/>
              </a:lnSpc>
              <a:spcBef>
                <a:spcPts val="0"/>
              </a:spcBef>
              <a:spcAft>
                <a:spcPts val="0"/>
              </a:spcAft>
              <a:buNone/>
            </a:pPr>
            <a:r>
              <a:rPr lang="nl-NL" sz="1800" i="1" dirty="0">
                <a:solidFill>
                  <a:schemeClr val="dk1"/>
                </a:solidFill>
                <a:latin typeface="Calibri"/>
                <a:ea typeface="Calibri"/>
                <a:cs typeface="Calibri"/>
                <a:sym typeface="Calibri"/>
              </a:rPr>
              <a:t>The </a:t>
            </a:r>
            <a:r>
              <a:rPr lang="nl-NL" sz="1800" i="1" dirty="0" err="1">
                <a:solidFill>
                  <a:schemeClr val="dk1"/>
                </a:solidFill>
                <a:latin typeface="Calibri"/>
                <a:ea typeface="Calibri"/>
                <a:cs typeface="Calibri"/>
                <a:sym typeface="Calibri"/>
              </a:rPr>
              <a:t>SenseLog</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provides</a:t>
            </a:r>
            <a:r>
              <a:rPr lang="nl-NL" sz="1800" i="1" dirty="0">
                <a:solidFill>
                  <a:schemeClr val="dk1"/>
                </a:solidFill>
                <a:latin typeface="Calibri"/>
                <a:ea typeface="Calibri"/>
                <a:cs typeface="Calibri"/>
                <a:sym typeface="Calibri"/>
              </a:rPr>
              <a:t> a model </a:t>
            </a:r>
            <a:r>
              <a:rPr lang="nl-NL" sz="1800" i="1" dirty="0" err="1">
                <a:solidFill>
                  <a:schemeClr val="dk1"/>
                </a:solidFill>
                <a:latin typeface="Calibri"/>
                <a:ea typeface="Calibri"/>
                <a:cs typeface="Calibri"/>
                <a:sym typeface="Calibri"/>
              </a:rPr>
              <a:t>for</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describing</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smells</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SenseLog</a:t>
            </a:r>
            <a:r>
              <a:rPr lang="nl-NL" sz="1800" i="1" dirty="0">
                <a:solidFill>
                  <a:schemeClr val="dk1"/>
                </a:solidFill>
                <a:latin typeface="Calibri"/>
                <a:ea typeface="Calibri"/>
                <a:cs typeface="Calibri"/>
                <a:sym typeface="Calibri"/>
              </a:rPr>
              <a:t> is </a:t>
            </a:r>
            <a:r>
              <a:rPr lang="nl-NL" sz="1800" i="1" dirty="0" err="1">
                <a:solidFill>
                  <a:schemeClr val="dk1"/>
                </a:solidFill>
                <a:latin typeface="Calibri"/>
                <a:ea typeface="Calibri"/>
                <a:cs typeface="Calibri"/>
                <a:sym typeface="Calibri"/>
              </a:rPr>
              <a:t>developed</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by</a:t>
            </a:r>
            <a:r>
              <a:rPr lang="nl-NL" sz="1800" i="1" dirty="0">
                <a:solidFill>
                  <a:schemeClr val="dk1"/>
                </a:solidFill>
                <a:latin typeface="Calibri"/>
                <a:ea typeface="Calibri"/>
                <a:cs typeface="Calibri"/>
                <a:sym typeface="Calibri"/>
              </a:rPr>
              <a:t> Caro Verbeek, Inger </a:t>
            </a:r>
            <a:r>
              <a:rPr lang="nl-NL" sz="1800" i="1" dirty="0" err="1">
                <a:solidFill>
                  <a:schemeClr val="dk1"/>
                </a:solidFill>
                <a:latin typeface="Calibri"/>
                <a:ea typeface="Calibri"/>
                <a:cs typeface="Calibri"/>
                <a:sym typeface="Calibri"/>
              </a:rPr>
              <a:t>Leemans</a:t>
            </a:r>
            <a:r>
              <a:rPr lang="nl-NL" sz="1800" i="1" dirty="0">
                <a:solidFill>
                  <a:schemeClr val="dk1"/>
                </a:solidFill>
                <a:latin typeface="Calibri"/>
                <a:ea typeface="Calibri"/>
                <a:cs typeface="Calibri"/>
                <a:sym typeface="Calibri"/>
              </a:rPr>
              <a:t>, Manon </a:t>
            </a:r>
            <a:r>
              <a:rPr lang="nl-NL" sz="1800" i="1" dirty="0" err="1">
                <a:solidFill>
                  <a:schemeClr val="dk1"/>
                </a:solidFill>
                <a:latin typeface="Calibri"/>
                <a:ea typeface="Calibri"/>
                <a:cs typeface="Calibri"/>
                <a:sym typeface="Calibri"/>
              </a:rPr>
              <a:t>Parry</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and</a:t>
            </a:r>
            <a:r>
              <a:rPr lang="nl-NL" sz="1800" i="1" dirty="0">
                <a:solidFill>
                  <a:schemeClr val="dk1"/>
                </a:solidFill>
                <a:latin typeface="Calibri"/>
                <a:ea typeface="Calibri"/>
                <a:cs typeface="Calibri"/>
                <a:sym typeface="Calibri"/>
              </a:rPr>
              <a:t> Wouter de Vries, </a:t>
            </a:r>
            <a:r>
              <a:rPr lang="nl-NL" sz="1800" i="1" dirty="0" err="1">
                <a:solidFill>
                  <a:schemeClr val="dk1"/>
                </a:solidFill>
                <a:latin typeface="Calibri"/>
                <a:ea typeface="Calibri"/>
                <a:cs typeface="Calibri"/>
                <a:sym typeface="Calibri"/>
              </a:rPr>
              <a:t>for</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the</a:t>
            </a:r>
            <a:r>
              <a:rPr lang="nl-NL" sz="1800" i="1" dirty="0">
                <a:solidFill>
                  <a:schemeClr val="dk1"/>
                </a:solidFill>
                <a:latin typeface="Calibri"/>
                <a:ea typeface="Calibri"/>
                <a:cs typeface="Calibri"/>
                <a:sym typeface="Calibri"/>
              </a:rPr>
              <a:t> course </a:t>
            </a:r>
            <a:r>
              <a:rPr lang="nl-NL" sz="1800" i="1" dirty="0" err="1">
                <a:solidFill>
                  <a:schemeClr val="dk1"/>
                </a:solidFill>
                <a:latin typeface="Calibri"/>
                <a:ea typeface="Calibri"/>
                <a:cs typeface="Calibri"/>
                <a:sym typeface="Calibri"/>
              </a:rPr>
              <a:t>Knowing</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by</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Sensing</a:t>
            </a:r>
            <a:r>
              <a:rPr lang="nl-NL" sz="1800" i="1" dirty="0">
                <a:solidFill>
                  <a:schemeClr val="dk1"/>
                </a:solidFill>
                <a:latin typeface="Calibri"/>
                <a:ea typeface="Calibri"/>
                <a:cs typeface="Calibri"/>
                <a:sym typeface="Calibri"/>
              </a:rPr>
              <a:t> (Vrije Universiteit Amsterdam)</a:t>
            </a:r>
            <a:r>
              <a:rPr lang="nl-NL" sz="2000" dirty="0">
                <a:solidFill>
                  <a:schemeClr val="dk1"/>
                </a:solidFill>
                <a:latin typeface="Calibri"/>
                <a:ea typeface="Calibri"/>
                <a:cs typeface="Calibri"/>
                <a:sym typeface="Calibri"/>
              </a:rPr>
              <a:t> </a:t>
            </a:r>
            <a:endParaRPr dirty="0"/>
          </a:p>
          <a:p>
            <a:pPr marL="0" marR="0" lvl="0" indent="0" algn="l" rtl="0">
              <a:lnSpc>
                <a:spcPct val="115000"/>
              </a:lnSpc>
              <a:spcBef>
                <a:spcPts val="0"/>
              </a:spcBef>
              <a:spcAft>
                <a:spcPts val="0"/>
              </a:spcAft>
              <a:buNone/>
            </a:pPr>
            <a:endParaRPr sz="2000" b="1" dirty="0">
              <a:solidFill>
                <a:srgbClr val="8E7CC3"/>
              </a:solidFill>
              <a:latin typeface="Calibri"/>
              <a:ea typeface="Calibri"/>
              <a:cs typeface="Calibri"/>
              <a:sym typeface="Calibri"/>
            </a:endParaRPr>
          </a:p>
          <a:p>
            <a:pPr marR="0" lvl="0" algn="l" rtl="0">
              <a:lnSpc>
                <a:spcPct val="115000"/>
              </a:lnSpc>
              <a:spcBef>
                <a:spcPts val="0"/>
              </a:spcBef>
              <a:spcAft>
                <a:spcPts val="0"/>
              </a:spcAft>
              <a:buClr>
                <a:srgbClr val="8E7CC3"/>
              </a:buClr>
              <a:buSzPts val="2000"/>
            </a:pPr>
            <a:r>
              <a:rPr lang="nl-NL" sz="2000" b="1" dirty="0">
                <a:solidFill>
                  <a:srgbClr val="8E7CC3"/>
                </a:solidFill>
                <a:latin typeface="Calibri"/>
                <a:ea typeface="Calibri"/>
                <a:cs typeface="Calibri"/>
                <a:sym typeface="Calibri"/>
              </a:rPr>
              <a:t>* Step </a:t>
            </a:r>
            <a:r>
              <a:rPr lang="nl-NL" sz="2000" b="1" dirty="0" err="1">
                <a:solidFill>
                  <a:srgbClr val="8E7CC3"/>
                </a:solidFill>
                <a:latin typeface="Calibri"/>
                <a:ea typeface="Calibri"/>
                <a:cs typeface="Calibri"/>
                <a:sym typeface="Calibri"/>
              </a:rPr>
              <a:t>by</a:t>
            </a:r>
            <a:r>
              <a:rPr lang="nl-NL" sz="2000" b="1" dirty="0">
                <a:solidFill>
                  <a:srgbClr val="8E7CC3"/>
                </a:solidFill>
                <a:latin typeface="Calibri"/>
                <a:ea typeface="Calibri"/>
                <a:cs typeface="Calibri"/>
                <a:sym typeface="Calibri"/>
              </a:rPr>
              <a:t> step </a:t>
            </a:r>
            <a:r>
              <a:rPr lang="nl-NL" sz="2000" b="1" dirty="0" err="1">
                <a:solidFill>
                  <a:srgbClr val="8E7CC3"/>
                </a:solidFill>
                <a:latin typeface="Calibri"/>
                <a:ea typeface="Calibri"/>
                <a:cs typeface="Calibri"/>
                <a:sym typeface="Calibri"/>
              </a:rPr>
              <a:t>documentation</a:t>
            </a:r>
            <a:r>
              <a:rPr lang="nl-NL" sz="2000" b="1" dirty="0">
                <a:solidFill>
                  <a:srgbClr val="8E7CC3"/>
                </a:solidFill>
                <a:latin typeface="Calibri"/>
                <a:ea typeface="Calibri"/>
                <a:cs typeface="Calibri"/>
                <a:sym typeface="Calibri"/>
              </a:rPr>
              <a:t> </a:t>
            </a:r>
            <a:r>
              <a:rPr lang="nl-NL" sz="2000" b="1" dirty="0" err="1">
                <a:solidFill>
                  <a:srgbClr val="8E7CC3"/>
                </a:solidFill>
                <a:latin typeface="Calibri"/>
                <a:ea typeface="Calibri"/>
                <a:cs typeface="Calibri"/>
                <a:sym typeface="Calibri"/>
              </a:rPr>
              <a:t>process</a:t>
            </a:r>
            <a:endParaRPr dirty="0"/>
          </a:p>
          <a:p>
            <a:pPr marR="0" lvl="0" algn="l" rtl="0">
              <a:lnSpc>
                <a:spcPct val="115000"/>
              </a:lnSpc>
              <a:spcBef>
                <a:spcPts val="0"/>
              </a:spcBef>
              <a:spcAft>
                <a:spcPts val="0"/>
              </a:spcAft>
              <a:buClr>
                <a:srgbClr val="8E7CC3"/>
              </a:buClr>
              <a:buSzPts val="2000"/>
            </a:pPr>
            <a:r>
              <a:rPr lang="nl-NL" sz="2000" b="1" dirty="0">
                <a:solidFill>
                  <a:srgbClr val="8E7CC3"/>
                </a:solidFill>
                <a:latin typeface="Calibri"/>
                <a:ea typeface="Calibri"/>
                <a:cs typeface="Calibri"/>
                <a:sym typeface="Calibri"/>
              </a:rPr>
              <a:t>* </a:t>
            </a:r>
            <a:r>
              <a:rPr lang="nl-NL" sz="2000" b="1" dirty="0" err="1">
                <a:solidFill>
                  <a:srgbClr val="8E7CC3"/>
                </a:solidFill>
                <a:latin typeface="Calibri"/>
                <a:ea typeface="Calibri"/>
                <a:cs typeface="Calibri"/>
                <a:sym typeface="Calibri"/>
              </a:rPr>
              <a:t>Capture</a:t>
            </a:r>
            <a:r>
              <a:rPr lang="nl-NL" sz="2000" b="1" dirty="0">
                <a:solidFill>
                  <a:srgbClr val="8E7CC3"/>
                </a:solidFill>
                <a:latin typeface="Calibri"/>
                <a:ea typeface="Calibri"/>
                <a:cs typeface="Calibri"/>
                <a:sym typeface="Calibri"/>
              </a:rPr>
              <a:t> </a:t>
            </a:r>
            <a:r>
              <a:rPr lang="nl-NL" sz="2000" b="1" dirty="0" err="1">
                <a:solidFill>
                  <a:srgbClr val="8E7CC3"/>
                </a:solidFill>
                <a:latin typeface="Calibri"/>
                <a:ea typeface="Calibri"/>
                <a:cs typeface="Calibri"/>
                <a:sym typeface="Calibri"/>
              </a:rPr>
              <a:t>learning</a:t>
            </a:r>
            <a:r>
              <a:rPr lang="nl-NL" sz="2000" b="1" dirty="0">
                <a:solidFill>
                  <a:srgbClr val="8E7CC3"/>
                </a:solidFill>
                <a:latin typeface="Calibri"/>
                <a:ea typeface="Calibri"/>
                <a:cs typeface="Calibri"/>
                <a:sym typeface="Calibri"/>
              </a:rPr>
              <a:t> as </a:t>
            </a:r>
            <a:r>
              <a:rPr lang="nl-NL" sz="2000" b="1" dirty="0" err="1">
                <a:solidFill>
                  <a:srgbClr val="8E7CC3"/>
                </a:solidFill>
                <a:latin typeface="Calibri"/>
                <a:ea typeface="Calibri"/>
                <a:cs typeface="Calibri"/>
                <a:sym typeface="Calibri"/>
              </a:rPr>
              <a:t>you</a:t>
            </a:r>
            <a:r>
              <a:rPr lang="nl-NL" sz="2000" b="1" dirty="0">
                <a:solidFill>
                  <a:srgbClr val="8E7CC3"/>
                </a:solidFill>
                <a:latin typeface="Calibri"/>
                <a:ea typeface="Calibri"/>
                <a:cs typeface="Calibri"/>
                <a:sym typeface="Calibri"/>
              </a:rPr>
              <a:t> help </a:t>
            </a:r>
            <a:r>
              <a:rPr lang="nl-NL" sz="2000" b="1" dirty="0" err="1">
                <a:solidFill>
                  <a:srgbClr val="8E7CC3"/>
                </a:solidFill>
                <a:latin typeface="Calibri"/>
                <a:ea typeface="Calibri"/>
                <a:cs typeface="Calibri"/>
                <a:sym typeface="Calibri"/>
              </a:rPr>
              <a:t>students</a:t>
            </a:r>
            <a:r>
              <a:rPr lang="nl-NL" sz="2000" b="1" dirty="0">
                <a:solidFill>
                  <a:srgbClr val="8E7CC3"/>
                </a:solidFill>
                <a:latin typeface="Calibri"/>
                <a:ea typeface="Calibri"/>
                <a:cs typeface="Calibri"/>
                <a:sym typeface="Calibri"/>
              </a:rPr>
              <a:t> </a:t>
            </a:r>
            <a:r>
              <a:rPr lang="nl-NL" sz="2000" b="1" dirty="0" err="1">
                <a:solidFill>
                  <a:srgbClr val="8E7CC3"/>
                </a:solidFill>
                <a:latin typeface="Calibri"/>
                <a:ea typeface="Calibri"/>
                <a:cs typeface="Calibri"/>
                <a:sym typeface="Calibri"/>
              </a:rPr>
              <a:t>describe</a:t>
            </a:r>
            <a:r>
              <a:rPr lang="nl-NL" sz="2000" b="1" dirty="0">
                <a:solidFill>
                  <a:srgbClr val="8E7CC3"/>
                </a:solidFill>
                <a:latin typeface="Calibri"/>
                <a:ea typeface="Calibri"/>
                <a:cs typeface="Calibri"/>
                <a:sym typeface="Calibri"/>
              </a:rPr>
              <a:t> </a:t>
            </a:r>
            <a:r>
              <a:rPr lang="nl-NL" sz="2000" b="1" dirty="0" err="1">
                <a:solidFill>
                  <a:srgbClr val="8E7CC3"/>
                </a:solidFill>
                <a:latin typeface="Calibri"/>
                <a:ea typeface="Calibri"/>
                <a:cs typeface="Calibri"/>
                <a:sym typeface="Calibri"/>
              </a:rPr>
              <a:t>their</a:t>
            </a:r>
            <a:r>
              <a:rPr lang="nl-NL" sz="2000" b="1" dirty="0">
                <a:solidFill>
                  <a:srgbClr val="8E7CC3"/>
                </a:solidFill>
                <a:latin typeface="Calibri"/>
                <a:ea typeface="Calibri"/>
                <a:cs typeface="Calibri"/>
                <a:sym typeface="Calibri"/>
              </a:rPr>
              <a:t> </a:t>
            </a:r>
            <a:r>
              <a:rPr lang="nl-NL" sz="2000" b="1" dirty="0" err="1">
                <a:solidFill>
                  <a:srgbClr val="8E7CC3"/>
                </a:solidFill>
                <a:latin typeface="Calibri"/>
                <a:ea typeface="Calibri"/>
                <a:cs typeface="Calibri"/>
                <a:sym typeface="Calibri"/>
              </a:rPr>
              <a:t>findings</a:t>
            </a:r>
            <a:endParaRPr sz="2000" b="1" dirty="0">
              <a:solidFill>
                <a:srgbClr val="8E7CC3"/>
              </a:solidFill>
              <a:latin typeface="Calibri"/>
              <a:ea typeface="Calibri"/>
              <a:cs typeface="Calibri"/>
              <a:sym typeface="Calibri"/>
            </a:endParaRPr>
          </a:p>
        </p:txBody>
      </p:sp>
      <p:pic>
        <p:nvPicPr>
          <p:cNvPr id="159" name="Google Shape;159;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23906" y="-23750"/>
            <a:ext cx="6468093" cy="1407409"/>
          </a:xfrm>
          <a:prstGeom prst="rect">
            <a:avLst/>
          </a:prstGeom>
          <a:noFill/>
          <a:ln>
            <a:noFill/>
          </a:ln>
        </p:spPr>
      </p:pic>
      <p:pic>
        <p:nvPicPr>
          <p:cNvPr id="160" name="Google Shape;160;p7"/>
          <p:cNvPicPr preferRelativeResize="0"/>
          <p:nvPr/>
        </p:nvPicPr>
        <p:blipFill rotWithShape="1">
          <a:blip r:embed="rId4">
            <a:alphaModFix/>
          </a:blip>
          <a:srcRect/>
          <a:stretch/>
        </p:blipFill>
        <p:spPr>
          <a:xfrm>
            <a:off x="508000" y="2311573"/>
            <a:ext cx="5588000" cy="3835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8"/>
          <p:cNvSpPr txBox="1"/>
          <p:nvPr/>
        </p:nvSpPr>
        <p:spPr>
          <a:xfrm>
            <a:off x="228601" y="1520455"/>
            <a:ext cx="1016765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2800" b="1">
                <a:solidFill>
                  <a:schemeClr val="dk1"/>
                </a:solidFill>
                <a:latin typeface="Calibri"/>
                <a:ea typeface="Calibri"/>
                <a:cs typeface="Calibri"/>
                <a:sym typeface="Calibri"/>
              </a:rPr>
              <a:t>Go Smell walk! </a:t>
            </a:r>
            <a:r>
              <a:rPr lang="nl-NL" sz="1800">
                <a:solidFill>
                  <a:schemeClr val="dk1"/>
                </a:solidFill>
                <a:latin typeface="Calibri"/>
                <a:ea typeface="Calibri"/>
                <a:cs typeface="Calibri"/>
                <a:sym typeface="Calibri"/>
              </a:rPr>
              <a:t>(</a:t>
            </a:r>
            <a:r>
              <a:rPr lang="nl-NL" sz="1800" u="sng">
                <a:solidFill>
                  <a:srgbClr val="1155CC"/>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audio file</a:t>
            </a:r>
            <a:r>
              <a:rPr lang="nl-NL" sz="1800">
                <a:solidFill>
                  <a:schemeClr val="dk1"/>
                </a:solidFill>
                <a:latin typeface="Calibri"/>
                <a:ea typeface="Calibri"/>
                <a:cs typeface="Calibri"/>
                <a:sym typeface="Calibri"/>
              </a:rPr>
              <a:t>, </a:t>
            </a:r>
            <a:r>
              <a:rPr lang="nl-NL" sz="18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pdf</a:t>
            </a:r>
            <a:r>
              <a:rPr lang="nl-NL" sz="1800">
                <a:solidFill>
                  <a:schemeClr val="dk1"/>
                </a:solidFill>
                <a:latin typeface="Calibri"/>
                <a:ea typeface="Calibri"/>
                <a:cs typeface="Calibri"/>
                <a:sym typeface="Calibri"/>
              </a:rPr>
              <a:t> &amp; </a:t>
            </a:r>
            <a:r>
              <a:rPr lang="nl-NL" sz="1800" u="sng">
                <a:solidFill>
                  <a:srgbClr val="1155CC"/>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images</a:t>
            </a:r>
            <a:r>
              <a:rPr lang="nl-NL" sz="1800">
                <a:solidFill>
                  <a:schemeClr val="dk1"/>
                </a:solidFill>
                <a:latin typeface="Calibri"/>
                <a:ea typeface="Calibri"/>
                <a:cs typeface="Calibri"/>
                <a:sym typeface="Calibri"/>
              </a:rPr>
              <a:t>)</a:t>
            </a:r>
            <a:r>
              <a:rPr lang="nl-NL" sz="3200">
                <a:solidFill>
                  <a:schemeClr val="dk1"/>
                </a:solidFill>
                <a:latin typeface="Calibri"/>
                <a:ea typeface="Calibri"/>
                <a:cs typeface="Calibri"/>
                <a:sym typeface="Calibri"/>
              </a:rPr>
              <a:t> </a:t>
            </a:r>
            <a:endParaRPr sz="3200">
              <a:solidFill>
                <a:schemeClr val="dk1"/>
              </a:solidFill>
              <a:latin typeface="Calibri"/>
              <a:ea typeface="Calibri"/>
              <a:cs typeface="Calibri"/>
              <a:sym typeface="Calibri"/>
            </a:endParaRPr>
          </a:p>
        </p:txBody>
      </p:sp>
      <p:sp>
        <p:nvSpPr>
          <p:cNvPr id="166" name="Google Shape;166;p8"/>
          <p:cNvSpPr txBox="1"/>
          <p:nvPr/>
        </p:nvSpPr>
        <p:spPr>
          <a:xfrm>
            <a:off x="5292636" y="2445775"/>
            <a:ext cx="6965113" cy="2322134"/>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nl-NL" sz="1800" i="1" dirty="0">
                <a:solidFill>
                  <a:schemeClr val="dk1"/>
                </a:solidFill>
                <a:latin typeface="Calibri"/>
                <a:ea typeface="Calibri"/>
                <a:cs typeface="Calibri"/>
                <a:sym typeface="Calibri"/>
              </a:rPr>
              <a:t>Kate McLean, Cecilia </a:t>
            </a:r>
            <a:r>
              <a:rPr lang="nl-NL" sz="1800" i="1" dirty="0" err="1">
                <a:solidFill>
                  <a:schemeClr val="dk1"/>
                </a:solidFill>
                <a:latin typeface="Calibri"/>
                <a:ea typeface="Calibri"/>
                <a:cs typeface="Calibri"/>
                <a:sym typeface="Calibri"/>
              </a:rPr>
              <a:t>Bembibre</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and</a:t>
            </a:r>
            <a:r>
              <a:rPr lang="nl-NL" sz="1800" i="1" dirty="0">
                <a:solidFill>
                  <a:schemeClr val="dk1"/>
                </a:solidFill>
                <a:latin typeface="Calibri"/>
                <a:ea typeface="Calibri"/>
                <a:cs typeface="Calibri"/>
                <a:sym typeface="Calibri"/>
              </a:rPr>
              <a:t> Victoria-Anne Michel go on a </a:t>
            </a:r>
            <a:r>
              <a:rPr lang="nl-NL" sz="1800" i="1" dirty="0" err="1">
                <a:solidFill>
                  <a:schemeClr val="dk1"/>
                </a:solidFill>
                <a:latin typeface="Calibri"/>
                <a:ea typeface="Calibri"/>
                <a:cs typeface="Calibri"/>
                <a:sym typeface="Calibri"/>
              </a:rPr>
              <a:t>smell</a:t>
            </a:r>
            <a:r>
              <a:rPr lang="nl-NL" sz="1800" i="1" dirty="0">
                <a:solidFill>
                  <a:schemeClr val="dk1"/>
                </a:solidFill>
                <a:latin typeface="Calibri"/>
                <a:ea typeface="Calibri"/>
                <a:cs typeface="Calibri"/>
                <a:sym typeface="Calibri"/>
              </a:rPr>
              <a:t> walk </a:t>
            </a:r>
            <a:r>
              <a:rPr lang="nl-NL" sz="1800" i="1" dirty="0" err="1">
                <a:solidFill>
                  <a:schemeClr val="dk1"/>
                </a:solidFill>
                <a:latin typeface="Calibri"/>
                <a:ea typeface="Calibri"/>
                <a:cs typeface="Calibri"/>
                <a:sym typeface="Calibri"/>
              </a:rPr>
              <a:t>through</a:t>
            </a:r>
            <a:r>
              <a:rPr lang="nl-NL" sz="1800" i="1" dirty="0">
                <a:solidFill>
                  <a:schemeClr val="dk1"/>
                </a:solidFill>
                <a:latin typeface="Calibri"/>
                <a:ea typeface="Calibri"/>
                <a:cs typeface="Calibri"/>
                <a:sym typeface="Calibri"/>
              </a:rPr>
              <a:t> London. A video </a:t>
            </a:r>
            <a:r>
              <a:rPr lang="nl-NL" sz="1800" i="1" dirty="0" err="1">
                <a:solidFill>
                  <a:schemeClr val="dk1"/>
                </a:solidFill>
                <a:latin typeface="Calibri"/>
                <a:ea typeface="Calibri"/>
                <a:cs typeface="Calibri"/>
                <a:sym typeface="Calibri"/>
              </a:rPr>
              <a:t>and</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an</a:t>
            </a:r>
            <a:r>
              <a:rPr lang="nl-NL" sz="1800" i="1" dirty="0">
                <a:solidFill>
                  <a:schemeClr val="dk1"/>
                </a:solidFill>
                <a:latin typeface="Calibri"/>
                <a:ea typeface="Calibri"/>
                <a:cs typeface="Calibri"/>
                <a:sym typeface="Calibri"/>
              </a:rPr>
              <a:t> audio </a:t>
            </a:r>
            <a:r>
              <a:rPr lang="nl-NL" sz="1800" i="1" dirty="0" err="1">
                <a:solidFill>
                  <a:schemeClr val="dk1"/>
                </a:solidFill>
                <a:latin typeface="Calibri"/>
                <a:ea typeface="Calibri"/>
                <a:cs typeface="Calibri"/>
                <a:sym typeface="Calibri"/>
              </a:rPr>
              <a:t>recording</a:t>
            </a:r>
            <a:r>
              <a:rPr lang="nl-NL" sz="1800" i="1" dirty="0">
                <a:solidFill>
                  <a:schemeClr val="dk1"/>
                </a:solidFill>
                <a:latin typeface="Calibri"/>
                <a:ea typeface="Calibri"/>
                <a:cs typeface="Calibri"/>
                <a:sym typeface="Calibri"/>
              </a:rPr>
              <a:t> show </a:t>
            </a:r>
            <a:r>
              <a:rPr lang="nl-NL" sz="1800" i="1" dirty="0" err="1">
                <a:solidFill>
                  <a:schemeClr val="dk1"/>
                </a:solidFill>
                <a:latin typeface="Calibri"/>
                <a:ea typeface="Calibri"/>
                <a:cs typeface="Calibri"/>
                <a:sym typeface="Calibri"/>
              </a:rPr>
              <a:t>how</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teachers</a:t>
            </a:r>
            <a:r>
              <a:rPr lang="nl-NL" sz="1800" i="1" dirty="0">
                <a:solidFill>
                  <a:schemeClr val="dk1"/>
                </a:solidFill>
                <a:latin typeface="Calibri"/>
                <a:ea typeface="Calibri"/>
                <a:cs typeface="Calibri"/>
                <a:sym typeface="Calibri"/>
              </a:rPr>
              <a:t> </a:t>
            </a:r>
            <a:r>
              <a:rPr lang="nl-NL" sz="1800" i="1" dirty="0" err="1">
                <a:solidFill>
                  <a:schemeClr val="dk1"/>
                </a:solidFill>
                <a:latin typeface="Calibri"/>
                <a:ea typeface="Calibri"/>
                <a:cs typeface="Calibri"/>
                <a:sym typeface="Calibri"/>
              </a:rPr>
              <a:t>can</a:t>
            </a:r>
            <a:r>
              <a:rPr lang="nl-NL" sz="1800" i="1" dirty="0">
                <a:solidFill>
                  <a:schemeClr val="dk1"/>
                </a:solidFill>
                <a:latin typeface="Calibri"/>
                <a:ea typeface="Calibri"/>
                <a:cs typeface="Calibri"/>
                <a:sym typeface="Calibri"/>
              </a:rPr>
              <a:t> take </a:t>
            </a:r>
            <a:r>
              <a:rPr lang="nl-NL" sz="1800" i="1" dirty="0" err="1">
                <a:solidFill>
                  <a:schemeClr val="dk1"/>
                </a:solidFill>
                <a:latin typeface="Calibri"/>
                <a:ea typeface="Calibri"/>
                <a:cs typeface="Calibri"/>
                <a:sym typeface="Calibri"/>
              </a:rPr>
              <a:t>students</a:t>
            </a:r>
            <a:r>
              <a:rPr lang="nl-NL" sz="1800" i="1" dirty="0">
                <a:solidFill>
                  <a:schemeClr val="dk1"/>
                </a:solidFill>
                <a:latin typeface="Calibri"/>
                <a:ea typeface="Calibri"/>
                <a:cs typeface="Calibri"/>
                <a:sym typeface="Calibri"/>
              </a:rPr>
              <a:t> on a </a:t>
            </a:r>
            <a:r>
              <a:rPr lang="nl-NL" sz="1800" i="1" dirty="0" err="1">
                <a:solidFill>
                  <a:schemeClr val="dk1"/>
                </a:solidFill>
                <a:latin typeface="Calibri"/>
                <a:ea typeface="Calibri"/>
                <a:cs typeface="Calibri"/>
                <a:sym typeface="Calibri"/>
              </a:rPr>
              <a:t>smell</a:t>
            </a:r>
            <a:r>
              <a:rPr lang="nl-NL" sz="1800" i="1" dirty="0">
                <a:solidFill>
                  <a:schemeClr val="dk1"/>
                </a:solidFill>
                <a:latin typeface="Calibri"/>
                <a:ea typeface="Calibri"/>
                <a:cs typeface="Calibri"/>
                <a:sym typeface="Calibri"/>
              </a:rPr>
              <a:t> walk </a:t>
            </a:r>
            <a:r>
              <a:rPr lang="nl-NL" sz="1800" i="1" dirty="0" err="1">
                <a:solidFill>
                  <a:schemeClr val="dk1"/>
                </a:solidFill>
                <a:latin typeface="Calibri"/>
                <a:ea typeface="Calibri"/>
                <a:cs typeface="Calibri"/>
                <a:sym typeface="Calibri"/>
              </a:rPr>
              <a:t>to</a:t>
            </a:r>
            <a:r>
              <a:rPr lang="nl-NL" sz="1800" i="1" dirty="0">
                <a:solidFill>
                  <a:schemeClr val="dk1"/>
                </a:solidFill>
                <a:latin typeface="Calibri"/>
                <a:ea typeface="Calibri"/>
                <a:cs typeface="Calibri"/>
                <a:sym typeface="Calibri"/>
              </a:rPr>
              <a:t> research (</a:t>
            </a:r>
            <a:r>
              <a:rPr lang="nl-NL" sz="1800" i="1" dirty="0" err="1">
                <a:solidFill>
                  <a:schemeClr val="dk1"/>
                </a:solidFill>
                <a:latin typeface="Calibri"/>
                <a:ea typeface="Calibri"/>
                <a:cs typeface="Calibri"/>
                <a:sym typeface="Calibri"/>
              </a:rPr>
              <a:t>historical</a:t>
            </a:r>
            <a:r>
              <a:rPr lang="nl-NL" sz="1800" i="1" dirty="0">
                <a:solidFill>
                  <a:schemeClr val="dk1"/>
                </a:solidFill>
                <a:latin typeface="Calibri"/>
                <a:ea typeface="Calibri"/>
                <a:cs typeface="Calibri"/>
                <a:sym typeface="Calibri"/>
              </a:rPr>
              <a:t>) sensescapes</a:t>
            </a:r>
            <a:endParaRPr sz="1800" dirty="0">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endParaRPr sz="1800" b="1" dirty="0">
              <a:solidFill>
                <a:schemeClr val="dk1"/>
              </a:solidFill>
              <a:latin typeface="Calibri"/>
              <a:ea typeface="Calibri"/>
              <a:cs typeface="Calibri"/>
              <a:sym typeface="Calibri"/>
            </a:endParaRPr>
          </a:p>
          <a:p>
            <a:pPr marR="0" lvl="0" algn="l" rtl="0">
              <a:lnSpc>
                <a:spcPct val="115000"/>
              </a:lnSpc>
              <a:spcBef>
                <a:spcPts val="0"/>
              </a:spcBef>
              <a:spcAft>
                <a:spcPts val="0"/>
              </a:spcAft>
              <a:buClr>
                <a:schemeClr val="dk1"/>
              </a:buClr>
              <a:buSzPts val="1800"/>
            </a:pPr>
            <a:r>
              <a:rPr lang="nl-NL" sz="1800" b="1" dirty="0">
                <a:solidFill>
                  <a:schemeClr val="dk1"/>
                </a:solidFill>
                <a:latin typeface="Calibri"/>
                <a:ea typeface="Calibri"/>
                <a:cs typeface="Calibri"/>
                <a:sym typeface="Calibri"/>
              </a:rPr>
              <a:t>		</a:t>
            </a:r>
            <a:r>
              <a:rPr lang="nl-NL" sz="1800" b="1" dirty="0" err="1">
                <a:solidFill>
                  <a:schemeClr val="dk1"/>
                </a:solidFill>
                <a:latin typeface="Calibri"/>
                <a:ea typeface="Calibri"/>
                <a:cs typeface="Calibri"/>
                <a:sym typeface="Calibri"/>
              </a:rPr>
              <a:t>https</a:t>
            </a:r>
            <a:r>
              <a:rPr lang="nl-NL" sz="1800" b="1" dirty="0">
                <a:solidFill>
                  <a:schemeClr val="dk1"/>
                </a:solidFill>
                <a:latin typeface="Calibri"/>
                <a:ea typeface="Calibri"/>
                <a:cs typeface="Calibri"/>
                <a:sym typeface="Calibri"/>
              </a:rPr>
              <a:t>://</a:t>
            </a:r>
            <a:r>
              <a:rPr lang="nl-NL" sz="1800" b="1" dirty="0" err="1">
                <a:solidFill>
                  <a:schemeClr val="dk1"/>
                </a:solidFill>
                <a:latin typeface="Calibri"/>
                <a:ea typeface="Calibri"/>
                <a:cs typeface="Calibri"/>
                <a:sym typeface="Calibri"/>
              </a:rPr>
              <a:t>sensorymaps.com</a:t>
            </a:r>
            <a:endParaRPr sz="1800" b="1"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nl-NL" sz="1800" dirty="0">
                <a:solidFill>
                  <a:schemeClr val="dk1"/>
                </a:solidFill>
                <a:latin typeface="Calibri"/>
                <a:ea typeface="Calibri"/>
                <a:cs typeface="Calibri"/>
                <a:sym typeface="Calibri"/>
              </a:rPr>
              <a:t>. </a:t>
            </a:r>
            <a:endParaRPr sz="1800" dirty="0">
              <a:solidFill>
                <a:schemeClr val="dk1"/>
              </a:solidFill>
              <a:latin typeface="Arial"/>
              <a:ea typeface="Arial"/>
              <a:cs typeface="Arial"/>
              <a:sym typeface="Arial"/>
            </a:endParaRPr>
          </a:p>
        </p:txBody>
      </p:sp>
      <p:pic>
        <p:nvPicPr>
          <p:cNvPr id="167" name="Google Shape;167;p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723906" y="-23750"/>
            <a:ext cx="6468093" cy="1407409"/>
          </a:xfrm>
          <a:prstGeom prst="rect">
            <a:avLst/>
          </a:prstGeom>
          <a:noFill/>
          <a:ln>
            <a:noFill/>
          </a:ln>
        </p:spPr>
      </p:pic>
      <p:pic>
        <p:nvPicPr>
          <p:cNvPr id="168" name="Google Shape;168;p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51427" y="2694171"/>
            <a:ext cx="4663257" cy="2639205"/>
          </a:xfrm>
          <a:prstGeom prst="rect">
            <a:avLst/>
          </a:prstGeom>
          <a:noFill/>
          <a:ln>
            <a:noFill/>
          </a:ln>
        </p:spPr>
      </p:pic>
      <p:sp>
        <p:nvSpPr>
          <p:cNvPr id="169" name="Google Shape;169;p8"/>
          <p:cNvSpPr txBox="1"/>
          <p:nvPr/>
        </p:nvSpPr>
        <p:spPr>
          <a:xfrm>
            <a:off x="451427" y="5460652"/>
            <a:ext cx="1167641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b="1">
                <a:solidFill>
                  <a:srgbClr val="8E7CC3"/>
                </a:solidFill>
                <a:latin typeface="Calibri"/>
                <a:ea typeface="Calibri"/>
                <a:cs typeface="Calibri"/>
                <a:sym typeface="Calibri"/>
              </a:rPr>
              <a:t>Smells</a:t>
            </a:r>
            <a:r>
              <a:rPr lang="nl-NL" sz="1800" b="1">
                <a:solidFill>
                  <a:schemeClr val="dk1"/>
                </a:solidFill>
                <a:latin typeface="Calibri"/>
                <a:ea typeface="Calibri"/>
                <a:cs typeface="Calibri"/>
                <a:sym typeface="Calibri"/>
              </a:rPr>
              <a:t>:</a:t>
            </a:r>
            <a:r>
              <a:rPr lang="nl-NL" sz="1800">
                <a:solidFill>
                  <a:schemeClr val="dk1"/>
                </a:solidFill>
                <a:latin typeface="Calibri"/>
                <a:ea typeface="Calibri"/>
                <a:cs typeface="Calibri"/>
                <a:sym typeface="Calibri"/>
              </a:rPr>
              <a:t> fake-strawberry (vape); sun; female perfume; parma violets; mint; dry green organic; ooh (unexpected smell of wild garlic); celeriac and cigarette ash; daffodils smelling like turmeric; old fire; phenolic; dark leather; damp grass; bins; mcdonalds grease; fresh mint gum</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xmlns="" id="{2CB232D1-BA5E-3746-A691-5633DA179931}"/>
              </a:ext>
            </a:extLst>
          </p:cNvPr>
          <p:cNvSpPr txBox="1"/>
          <p:nvPr/>
        </p:nvSpPr>
        <p:spPr>
          <a:xfrm>
            <a:off x="858416" y="1342689"/>
            <a:ext cx="5486398" cy="830997"/>
          </a:xfrm>
          <a:prstGeom prst="rect">
            <a:avLst/>
          </a:prstGeom>
          <a:noFill/>
        </p:spPr>
        <p:txBody>
          <a:bodyPr wrap="square">
            <a:spAutoFit/>
          </a:bodyPr>
          <a:lstStyle/>
          <a:p>
            <a:r>
              <a:rPr lang="nl-NL" sz="2400" b="1" dirty="0">
                <a:effectLst/>
                <a:latin typeface="Calibri" panose="020F0502020204030204" pitchFamily="34" charset="0"/>
                <a:ea typeface="Times New Roman" panose="02020603050405020304" pitchFamily="18" charset="0"/>
              </a:rPr>
              <a:t>Rozen</a:t>
            </a:r>
            <a:r>
              <a:rPr lang="nl-NL" sz="2400" dirty="0">
                <a:effectLst/>
                <a:latin typeface="Calibri" panose="020F0502020204030204" pitchFamily="34" charset="0"/>
                <a:ea typeface="Times New Roman" panose="02020603050405020304" pitchFamily="18" charset="0"/>
              </a:rPr>
              <a:t>: 			1x geurend (Heine)</a:t>
            </a:r>
            <a:endParaRPr lang="nl-NL" sz="2400" dirty="0">
              <a:effectLst/>
              <a:latin typeface="Times New Roman" panose="02020603050405020304" pitchFamily="18" charset="0"/>
              <a:ea typeface="Times New Roman" panose="02020603050405020304" pitchFamily="18" charset="0"/>
            </a:endParaRPr>
          </a:p>
          <a:p>
            <a:r>
              <a:rPr lang="nl-NL" sz="2400" b="1" dirty="0">
                <a:effectLst/>
                <a:latin typeface="Calibri" panose="020F0502020204030204" pitchFamily="34" charset="0"/>
                <a:ea typeface="Times New Roman" panose="02020603050405020304" pitchFamily="18" charset="0"/>
              </a:rPr>
              <a:t>Lotusbloem:</a:t>
            </a:r>
            <a:r>
              <a:rPr lang="nl-NL" sz="2400" dirty="0">
                <a:effectLst/>
                <a:latin typeface="Calibri" panose="020F0502020204030204" pitchFamily="34" charset="0"/>
                <a:ea typeface="Times New Roman" panose="02020603050405020304" pitchFamily="18" charset="0"/>
              </a:rPr>
              <a:t> 		1x geurend (Heine)</a:t>
            </a:r>
            <a:endParaRPr lang="nl-NL" sz="2400" dirty="0">
              <a:effectLst/>
              <a:latin typeface="Times New Roman" panose="02020603050405020304" pitchFamily="18" charset="0"/>
              <a:ea typeface="Times New Roman" panose="02020603050405020304" pitchFamily="18" charset="0"/>
            </a:endParaRPr>
          </a:p>
        </p:txBody>
      </p:sp>
      <p:sp>
        <p:nvSpPr>
          <p:cNvPr id="8" name="Tekstvak 7">
            <a:extLst>
              <a:ext uri="{FF2B5EF4-FFF2-40B4-BE49-F238E27FC236}">
                <a16:creationId xmlns:a16="http://schemas.microsoft.com/office/drawing/2014/main" xmlns="" id="{EF78959F-1FD4-474C-812E-31148B358AD6}"/>
              </a:ext>
            </a:extLst>
          </p:cNvPr>
          <p:cNvSpPr txBox="1"/>
          <p:nvPr/>
        </p:nvSpPr>
        <p:spPr>
          <a:xfrm>
            <a:off x="858417" y="634481"/>
            <a:ext cx="8546840" cy="707886"/>
          </a:xfrm>
          <a:prstGeom prst="rect">
            <a:avLst/>
          </a:prstGeom>
          <a:noFill/>
        </p:spPr>
        <p:txBody>
          <a:bodyPr wrap="square" rtlCol="0">
            <a:spAutoFit/>
          </a:bodyPr>
          <a:lstStyle/>
          <a:p>
            <a:r>
              <a:rPr lang="en-GB" sz="4000" b="1" dirty="0" err="1"/>
              <a:t>Geur</a:t>
            </a:r>
            <a:r>
              <a:rPr lang="en-GB" sz="4000" b="1" dirty="0"/>
              <a:t> in Max </a:t>
            </a:r>
            <a:r>
              <a:rPr lang="en-GB" sz="4000" b="1" dirty="0" err="1"/>
              <a:t>Havelaar</a:t>
            </a:r>
            <a:endParaRPr lang="en-GB" sz="4000" b="1" dirty="0"/>
          </a:p>
        </p:txBody>
      </p:sp>
      <p:sp>
        <p:nvSpPr>
          <p:cNvPr id="12" name="Tekstvak 11">
            <a:extLst>
              <a:ext uri="{FF2B5EF4-FFF2-40B4-BE49-F238E27FC236}">
                <a16:creationId xmlns:a16="http://schemas.microsoft.com/office/drawing/2014/main" xmlns="" id="{8BA8AFF4-8D61-F542-854A-CBD4DA593CAB}"/>
              </a:ext>
            </a:extLst>
          </p:cNvPr>
          <p:cNvSpPr txBox="1"/>
          <p:nvPr/>
        </p:nvSpPr>
        <p:spPr>
          <a:xfrm>
            <a:off x="858417" y="2504248"/>
            <a:ext cx="6120882" cy="3693319"/>
          </a:xfrm>
          <a:prstGeom prst="rect">
            <a:avLst/>
          </a:prstGeom>
          <a:noFill/>
        </p:spPr>
        <p:txBody>
          <a:bodyPr wrap="square">
            <a:spAutoFit/>
          </a:bodyPr>
          <a:lstStyle/>
          <a:p>
            <a:r>
              <a:rPr lang="nl-NL" sz="1800" dirty="0">
                <a:effectLst/>
                <a:latin typeface="Calibri" panose="020F0502020204030204" pitchFamily="34" charset="0"/>
                <a:ea typeface="Times New Roman" panose="02020603050405020304" pitchFamily="18" charset="0"/>
              </a:rPr>
              <a:t>Stern leest Heine voor aan Droogstoppel en Marie</a:t>
            </a:r>
            <a:endParaRPr lang="nl-NL" sz="1800" dirty="0">
              <a:effectLst/>
              <a:latin typeface="Times New Roman" panose="02020603050405020304" pitchFamily="18" charset="0"/>
              <a:ea typeface="Times New Roman" panose="02020603050405020304" pitchFamily="18" charset="0"/>
            </a:endParaRPr>
          </a:p>
          <a:p>
            <a:r>
              <a:rPr lang="nl-NL" sz="2400" dirty="0">
                <a:effectLst/>
                <a:latin typeface="Calibri" panose="020F0502020204030204" pitchFamily="34" charset="0"/>
                <a:ea typeface="Times New Roman" panose="02020603050405020304" pitchFamily="18" charset="0"/>
              </a:rPr>
              <a:t> </a:t>
            </a:r>
            <a:endParaRPr lang="nl-NL" sz="2400" dirty="0">
              <a:effectLst/>
              <a:latin typeface="Times New Roman" panose="02020603050405020304" pitchFamily="18" charset="0"/>
              <a:ea typeface="Times New Roman" panose="02020603050405020304" pitchFamily="18" charset="0"/>
            </a:endParaRPr>
          </a:p>
          <a:p>
            <a:r>
              <a:rPr lang="nl-NL" sz="2400" dirty="0">
                <a:effectLst/>
                <a:latin typeface="Calibri" panose="020F0502020204030204" pitchFamily="34" charset="0"/>
                <a:ea typeface="Times New Roman" panose="02020603050405020304" pitchFamily="18" charset="0"/>
              </a:rPr>
              <a:t>Dort liegt </a:t>
            </a:r>
            <a:r>
              <a:rPr lang="nl-NL" sz="2400" dirty="0" err="1">
                <a:effectLst/>
                <a:latin typeface="Calibri" panose="020F0502020204030204" pitchFamily="34" charset="0"/>
                <a:ea typeface="Times New Roman" panose="02020603050405020304" pitchFamily="18" charset="0"/>
              </a:rPr>
              <a:t>ein</a:t>
            </a:r>
            <a:r>
              <a:rPr lang="nl-NL" sz="2400" dirty="0">
                <a:effectLst/>
                <a:latin typeface="Calibri" panose="020F0502020204030204" pitchFamily="34" charset="0"/>
                <a:ea typeface="Times New Roman" panose="02020603050405020304" pitchFamily="18" charset="0"/>
              </a:rPr>
              <a:t> </a:t>
            </a:r>
            <a:r>
              <a:rPr lang="nl-NL" sz="2400" dirty="0" err="1">
                <a:effectLst/>
                <a:latin typeface="Calibri" panose="020F0502020204030204" pitchFamily="34" charset="0"/>
                <a:ea typeface="Times New Roman" panose="02020603050405020304" pitchFamily="18" charset="0"/>
              </a:rPr>
              <a:t>rothblühender</a:t>
            </a:r>
            <a:r>
              <a:rPr lang="nl-NL" sz="2400" dirty="0">
                <a:effectLst/>
                <a:latin typeface="Calibri" panose="020F0502020204030204" pitchFamily="34" charset="0"/>
                <a:ea typeface="Times New Roman" panose="02020603050405020304" pitchFamily="18" charset="0"/>
              </a:rPr>
              <a:t> </a:t>
            </a:r>
            <a:r>
              <a:rPr lang="nl-NL" sz="2400" dirty="0" err="1">
                <a:effectLst/>
                <a:latin typeface="Calibri" panose="020F0502020204030204" pitchFamily="34" charset="0"/>
                <a:ea typeface="Times New Roman" panose="02020603050405020304" pitchFamily="18" charset="0"/>
              </a:rPr>
              <a:t>Garten</a:t>
            </a:r>
            <a:r>
              <a:rPr lang="nl-NL" sz="2400" dirty="0">
                <a:effectLst/>
                <a:latin typeface="Calibri" panose="020F0502020204030204" pitchFamily="34" charset="0"/>
                <a:ea typeface="Times New Roman" panose="02020603050405020304" pitchFamily="18" charset="0"/>
              </a:rPr>
              <a:t> </a:t>
            </a:r>
            <a:endParaRPr lang="nl-NL" sz="2400" dirty="0">
              <a:effectLst/>
              <a:latin typeface="Times New Roman" panose="02020603050405020304" pitchFamily="18" charset="0"/>
              <a:ea typeface="Times New Roman" panose="02020603050405020304" pitchFamily="18" charset="0"/>
            </a:endParaRPr>
          </a:p>
          <a:p>
            <a:r>
              <a:rPr lang="nl-NL" sz="2400" dirty="0" err="1">
                <a:effectLst/>
                <a:latin typeface="Calibri" panose="020F0502020204030204" pitchFamily="34" charset="0"/>
                <a:ea typeface="Times New Roman" panose="02020603050405020304" pitchFamily="18" charset="0"/>
              </a:rPr>
              <a:t>Im</a:t>
            </a:r>
            <a:r>
              <a:rPr lang="nl-NL" sz="2400" dirty="0">
                <a:effectLst/>
                <a:latin typeface="Calibri" panose="020F0502020204030204" pitchFamily="34" charset="0"/>
                <a:ea typeface="Times New Roman" panose="02020603050405020304" pitchFamily="18" charset="0"/>
              </a:rPr>
              <a:t> stillen </a:t>
            </a:r>
            <a:r>
              <a:rPr lang="nl-NL" sz="2400" dirty="0" err="1">
                <a:effectLst/>
                <a:latin typeface="Calibri" panose="020F0502020204030204" pitchFamily="34" charset="0"/>
                <a:ea typeface="Times New Roman" panose="02020603050405020304" pitchFamily="18" charset="0"/>
              </a:rPr>
              <a:t>Mondenschein</a:t>
            </a:r>
            <a:r>
              <a:rPr lang="nl-NL" sz="2400" dirty="0">
                <a:effectLst/>
                <a:latin typeface="Calibri" panose="020F0502020204030204" pitchFamily="34" charset="0"/>
                <a:ea typeface="Times New Roman" panose="02020603050405020304" pitchFamily="18" charset="0"/>
              </a:rPr>
              <a:t>;</a:t>
            </a:r>
            <a:endParaRPr lang="nl-NL" sz="2400" dirty="0">
              <a:effectLst/>
              <a:latin typeface="Times New Roman" panose="02020603050405020304" pitchFamily="18" charset="0"/>
              <a:ea typeface="Times New Roman" panose="02020603050405020304" pitchFamily="18" charset="0"/>
            </a:endParaRPr>
          </a:p>
          <a:p>
            <a:r>
              <a:rPr lang="nl-NL" sz="2400" dirty="0">
                <a:effectLst/>
                <a:latin typeface="Calibri" panose="020F0502020204030204" pitchFamily="34" charset="0"/>
                <a:ea typeface="Times New Roman" panose="02020603050405020304" pitchFamily="18" charset="0"/>
              </a:rPr>
              <a:t>Die </a:t>
            </a:r>
            <a:r>
              <a:rPr lang="nl-NL" sz="2400" b="1" dirty="0" err="1">
                <a:effectLst/>
                <a:latin typeface="Calibri" panose="020F0502020204030204" pitchFamily="34" charset="0"/>
                <a:ea typeface="Times New Roman" panose="02020603050405020304" pitchFamily="18" charset="0"/>
              </a:rPr>
              <a:t>Lotosblumen</a:t>
            </a:r>
            <a:r>
              <a:rPr lang="nl-NL" sz="2400" b="1" dirty="0">
                <a:effectLst/>
                <a:latin typeface="Calibri" panose="020F0502020204030204" pitchFamily="34" charset="0"/>
                <a:ea typeface="Times New Roman" panose="02020603050405020304" pitchFamily="18" charset="0"/>
              </a:rPr>
              <a:t> </a:t>
            </a:r>
            <a:r>
              <a:rPr lang="nl-NL" sz="2400" dirty="0" err="1">
                <a:effectLst/>
                <a:latin typeface="Calibri" panose="020F0502020204030204" pitchFamily="34" charset="0"/>
                <a:ea typeface="Times New Roman" panose="02020603050405020304" pitchFamily="18" charset="0"/>
              </a:rPr>
              <a:t>erwarten</a:t>
            </a:r>
            <a:r>
              <a:rPr lang="nl-NL" sz="2400" dirty="0">
                <a:effectLst/>
                <a:latin typeface="Calibri" panose="020F0502020204030204" pitchFamily="34" charset="0"/>
                <a:ea typeface="Times New Roman" panose="02020603050405020304" pitchFamily="18" charset="0"/>
              </a:rPr>
              <a:t> </a:t>
            </a:r>
            <a:endParaRPr lang="nl-NL" sz="2400" dirty="0">
              <a:effectLst/>
              <a:latin typeface="Times New Roman" panose="02020603050405020304" pitchFamily="18" charset="0"/>
              <a:ea typeface="Times New Roman" panose="02020603050405020304" pitchFamily="18" charset="0"/>
            </a:endParaRPr>
          </a:p>
          <a:p>
            <a:r>
              <a:rPr lang="nl-NL" sz="2400" dirty="0" err="1">
                <a:effectLst/>
                <a:latin typeface="Calibri" panose="020F0502020204030204" pitchFamily="34" charset="0"/>
                <a:ea typeface="Times New Roman" panose="02020603050405020304" pitchFamily="18" charset="0"/>
              </a:rPr>
              <a:t>Ihr</a:t>
            </a:r>
            <a:r>
              <a:rPr lang="nl-NL" sz="2400" dirty="0">
                <a:effectLst/>
                <a:latin typeface="Calibri" panose="020F0502020204030204" pitchFamily="34" charset="0"/>
                <a:ea typeface="Times New Roman" panose="02020603050405020304" pitchFamily="18" charset="0"/>
              </a:rPr>
              <a:t> </a:t>
            </a:r>
            <a:r>
              <a:rPr lang="nl-NL" sz="2400" dirty="0" err="1">
                <a:effectLst/>
                <a:latin typeface="Calibri" panose="020F0502020204030204" pitchFamily="34" charset="0"/>
                <a:ea typeface="Times New Roman" panose="02020603050405020304" pitchFamily="18" charset="0"/>
              </a:rPr>
              <a:t>trautes</a:t>
            </a:r>
            <a:r>
              <a:rPr lang="nl-NL" sz="2400" dirty="0">
                <a:effectLst/>
                <a:latin typeface="Calibri" panose="020F0502020204030204" pitchFamily="34" charset="0"/>
                <a:ea typeface="Times New Roman" panose="02020603050405020304" pitchFamily="18" charset="0"/>
              </a:rPr>
              <a:t> </a:t>
            </a:r>
            <a:r>
              <a:rPr lang="nl-NL" sz="2400" dirty="0" err="1">
                <a:effectLst/>
                <a:latin typeface="Calibri" panose="020F0502020204030204" pitchFamily="34" charset="0"/>
                <a:ea typeface="Times New Roman" panose="02020603050405020304" pitchFamily="18" charset="0"/>
              </a:rPr>
              <a:t>Schwesterlein</a:t>
            </a:r>
            <a:r>
              <a:rPr lang="nl-NL" sz="2400" dirty="0">
                <a:effectLst/>
                <a:latin typeface="Calibri" panose="020F0502020204030204" pitchFamily="34" charset="0"/>
                <a:ea typeface="Times New Roman" panose="02020603050405020304" pitchFamily="18" charset="0"/>
              </a:rPr>
              <a:t>.</a:t>
            </a:r>
            <a:endParaRPr lang="nl-NL" sz="2400" dirty="0">
              <a:effectLst/>
              <a:latin typeface="Times New Roman" panose="02020603050405020304" pitchFamily="18" charset="0"/>
              <a:ea typeface="Times New Roman" panose="02020603050405020304" pitchFamily="18" charset="0"/>
            </a:endParaRPr>
          </a:p>
          <a:p>
            <a:r>
              <a:rPr lang="nl-NL" sz="2400" dirty="0">
                <a:effectLst/>
                <a:latin typeface="Calibri" panose="020F0502020204030204" pitchFamily="34" charset="0"/>
                <a:ea typeface="Times New Roman" panose="02020603050405020304" pitchFamily="18" charset="0"/>
              </a:rPr>
              <a:t>Die </a:t>
            </a:r>
            <a:r>
              <a:rPr lang="nl-NL" sz="2400" dirty="0" err="1">
                <a:effectLst/>
                <a:latin typeface="Calibri" panose="020F0502020204030204" pitchFamily="34" charset="0"/>
                <a:ea typeface="Times New Roman" panose="02020603050405020304" pitchFamily="18" charset="0"/>
              </a:rPr>
              <a:t>Veilchen</a:t>
            </a:r>
            <a:r>
              <a:rPr lang="nl-NL" sz="2400" dirty="0">
                <a:effectLst/>
                <a:latin typeface="Calibri" panose="020F0502020204030204" pitchFamily="34" charset="0"/>
                <a:ea typeface="Times New Roman" panose="02020603050405020304" pitchFamily="18" charset="0"/>
              </a:rPr>
              <a:t> </a:t>
            </a:r>
            <a:r>
              <a:rPr lang="nl-NL" sz="2400" dirty="0" err="1">
                <a:effectLst/>
                <a:latin typeface="Calibri" panose="020F0502020204030204" pitchFamily="34" charset="0"/>
                <a:ea typeface="Times New Roman" panose="02020603050405020304" pitchFamily="18" charset="0"/>
              </a:rPr>
              <a:t>kichern</a:t>
            </a:r>
            <a:r>
              <a:rPr lang="nl-NL" sz="2400" dirty="0">
                <a:effectLst/>
                <a:latin typeface="Calibri" panose="020F0502020204030204" pitchFamily="34" charset="0"/>
                <a:ea typeface="Times New Roman" panose="02020603050405020304" pitchFamily="18" charset="0"/>
              </a:rPr>
              <a:t> </a:t>
            </a:r>
            <a:r>
              <a:rPr lang="nl-NL" sz="2400" dirty="0" err="1">
                <a:effectLst/>
                <a:latin typeface="Calibri" panose="020F0502020204030204" pitchFamily="34" charset="0"/>
                <a:ea typeface="Times New Roman" panose="02020603050405020304" pitchFamily="18" charset="0"/>
              </a:rPr>
              <a:t>und</a:t>
            </a:r>
            <a:r>
              <a:rPr lang="nl-NL" sz="2400" dirty="0">
                <a:effectLst/>
                <a:latin typeface="Calibri" panose="020F0502020204030204" pitchFamily="34" charset="0"/>
                <a:ea typeface="Times New Roman" panose="02020603050405020304" pitchFamily="18" charset="0"/>
              </a:rPr>
              <a:t> </a:t>
            </a:r>
            <a:r>
              <a:rPr lang="nl-NL" sz="2400" dirty="0" err="1">
                <a:effectLst/>
                <a:latin typeface="Calibri" panose="020F0502020204030204" pitchFamily="34" charset="0"/>
                <a:ea typeface="Times New Roman" panose="02020603050405020304" pitchFamily="18" charset="0"/>
              </a:rPr>
              <a:t>kosen</a:t>
            </a:r>
            <a:r>
              <a:rPr lang="nl-NL" sz="2400" dirty="0">
                <a:effectLst/>
                <a:latin typeface="Calibri" panose="020F0502020204030204" pitchFamily="34" charset="0"/>
                <a:ea typeface="Times New Roman" panose="02020603050405020304" pitchFamily="18" charset="0"/>
              </a:rPr>
              <a:t>,</a:t>
            </a:r>
            <a:endParaRPr lang="nl-NL" sz="2400" dirty="0">
              <a:effectLst/>
              <a:latin typeface="Times New Roman" panose="02020603050405020304" pitchFamily="18" charset="0"/>
              <a:ea typeface="Times New Roman" panose="02020603050405020304" pitchFamily="18" charset="0"/>
            </a:endParaRPr>
          </a:p>
          <a:p>
            <a:r>
              <a:rPr lang="nl-NL" sz="2400" dirty="0" err="1">
                <a:effectLst/>
                <a:latin typeface="Calibri" panose="020F0502020204030204" pitchFamily="34" charset="0"/>
                <a:ea typeface="Times New Roman" panose="02020603050405020304" pitchFamily="18" charset="0"/>
              </a:rPr>
              <a:t>Und</a:t>
            </a:r>
            <a:r>
              <a:rPr lang="nl-NL" sz="2400" dirty="0">
                <a:effectLst/>
                <a:latin typeface="Calibri" panose="020F0502020204030204" pitchFamily="34" charset="0"/>
                <a:ea typeface="Times New Roman" panose="02020603050405020304" pitchFamily="18" charset="0"/>
              </a:rPr>
              <a:t> </a:t>
            </a:r>
            <a:r>
              <a:rPr lang="nl-NL" sz="2400" dirty="0" err="1">
                <a:effectLst/>
                <a:latin typeface="Calibri" panose="020F0502020204030204" pitchFamily="34" charset="0"/>
                <a:ea typeface="Times New Roman" panose="02020603050405020304" pitchFamily="18" charset="0"/>
              </a:rPr>
              <a:t>schau'n</a:t>
            </a:r>
            <a:r>
              <a:rPr lang="nl-NL" sz="2400" dirty="0">
                <a:effectLst/>
                <a:latin typeface="Calibri" panose="020F0502020204030204" pitchFamily="34" charset="0"/>
                <a:ea typeface="Times New Roman" panose="02020603050405020304" pitchFamily="18" charset="0"/>
              </a:rPr>
              <a:t> </a:t>
            </a:r>
            <a:r>
              <a:rPr lang="nl-NL" sz="2400" dirty="0" err="1">
                <a:effectLst/>
                <a:latin typeface="Calibri" panose="020F0502020204030204" pitchFamily="34" charset="0"/>
                <a:ea typeface="Times New Roman" panose="02020603050405020304" pitchFamily="18" charset="0"/>
              </a:rPr>
              <a:t>nach</a:t>
            </a:r>
            <a:r>
              <a:rPr lang="nl-NL" sz="2400" dirty="0">
                <a:effectLst/>
                <a:latin typeface="Calibri" panose="020F0502020204030204" pitchFamily="34" charset="0"/>
                <a:ea typeface="Times New Roman" panose="02020603050405020304" pitchFamily="18" charset="0"/>
              </a:rPr>
              <a:t> den Sternen </a:t>
            </a:r>
            <a:r>
              <a:rPr lang="nl-NL" sz="2400" dirty="0" err="1">
                <a:effectLst/>
                <a:latin typeface="Calibri" panose="020F0502020204030204" pitchFamily="34" charset="0"/>
                <a:ea typeface="Times New Roman" panose="02020603050405020304" pitchFamily="18" charset="0"/>
              </a:rPr>
              <a:t>empor</a:t>
            </a:r>
            <a:r>
              <a:rPr lang="nl-NL" sz="2400" dirty="0">
                <a:effectLst/>
                <a:latin typeface="Calibri" panose="020F0502020204030204" pitchFamily="34" charset="0"/>
                <a:ea typeface="Times New Roman" panose="02020603050405020304" pitchFamily="18" charset="0"/>
              </a:rPr>
              <a:t>;</a:t>
            </a:r>
            <a:endParaRPr lang="nl-NL" sz="2400" dirty="0">
              <a:effectLst/>
              <a:latin typeface="Times New Roman" panose="02020603050405020304" pitchFamily="18" charset="0"/>
              <a:ea typeface="Times New Roman" panose="02020603050405020304" pitchFamily="18" charset="0"/>
            </a:endParaRPr>
          </a:p>
          <a:p>
            <a:r>
              <a:rPr lang="nl-NL" sz="2400" b="1" dirty="0" err="1">
                <a:effectLst/>
                <a:latin typeface="Calibri" panose="020F0502020204030204" pitchFamily="34" charset="0"/>
                <a:ea typeface="Times New Roman" panose="02020603050405020304" pitchFamily="18" charset="0"/>
              </a:rPr>
              <a:t>Heimlich</a:t>
            </a:r>
            <a:r>
              <a:rPr lang="nl-NL" sz="2400" b="1" dirty="0">
                <a:effectLst/>
                <a:latin typeface="Calibri" panose="020F0502020204030204" pitchFamily="34" charset="0"/>
                <a:ea typeface="Times New Roman" panose="02020603050405020304" pitchFamily="18" charset="0"/>
              </a:rPr>
              <a:t> </a:t>
            </a:r>
            <a:r>
              <a:rPr lang="nl-NL" sz="2400" b="1" dirty="0" err="1">
                <a:effectLst/>
                <a:latin typeface="Calibri" panose="020F0502020204030204" pitchFamily="34" charset="0"/>
                <a:ea typeface="Times New Roman" panose="02020603050405020304" pitchFamily="18" charset="0"/>
              </a:rPr>
              <a:t>erzählen</a:t>
            </a:r>
            <a:r>
              <a:rPr lang="nl-NL" sz="2400" b="1" dirty="0">
                <a:effectLst/>
                <a:latin typeface="Calibri" panose="020F0502020204030204" pitchFamily="34" charset="0"/>
                <a:ea typeface="Times New Roman" panose="02020603050405020304" pitchFamily="18" charset="0"/>
              </a:rPr>
              <a:t> die </a:t>
            </a:r>
            <a:r>
              <a:rPr lang="nl-NL" sz="2400" b="1" dirty="0" err="1">
                <a:effectLst/>
                <a:latin typeface="Calibri" panose="020F0502020204030204" pitchFamily="34" charset="0"/>
                <a:ea typeface="Times New Roman" panose="02020603050405020304" pitchFamily="18" charset="0"/>
              </a:rPr>
              <a:t>Rosen</a:t>
            </a:r>
            <a:endParaRPr lang="nl-NL" sz="2400" b="1" dirty="0">
              <a:effectLst/>
              <a:latin typeface="Times New Roman" panose="02020603050405020304" pitchFamily="18" charset="0"/>
              <a:ea typeface="Times New Roman" panose="02020603050405020304" pitchFamily="18" charset="0"/>
            </a:endParaRPr>
          </a:p>
          <a:p>
            <a:r>
              <a:rPr lang="nl-NL" sz="2400" b="1" dirty="0" err="1">
                <a:effectLst/>
                <a:latin typeface="Calibri" panose="020F0502020204030204" pitchFamily="34" charset="0"/>
                <a:ea typeface="Times New Roman" panose="02020603050405020304" pitchFamily="18" charset="0"/>
              </a:rPr>
              <a:t>Sich</a:t>
            </a:r>
            <a:r>
              <a:rPr lang="nl-NL" sz="2400" b="1" dirty="0">
                <a:effectLst/>
                <a:latin typeface="Calibri" panose="020F0502020204030204" pitchFamily="34" charset="0"/>
                <a:ea typeface="Times New Roman" panose="02020603050405020304" pitchFamily="18" charset="0"/>
              </a:rPr>
              <a:t> </a:t>
            </a:r>
            <a:r>
              <a:rPr lang="nl-NL" sz="2400" b="1" dirty="0" err="1">
                <a:effectLst/>
                <a:latin typeface="Calibri" panose="020F0502020204030204" pitchFamily="34" charset="0"/>
                <a:ea typeface="Times New Roman" panose="02020603050405020304" pitchFamily="18" charset="0"/>
              </a:rPr>
              <a:t>duftende</a:t>
            </a:r>
            <a:r>
              <a:rPr lang="nl-NL" sz="2400" b="1" dirty="0">
                <a:effectLst/>
                <a:latin typeface="Calibri" panose="020F0502020204030204" pitchFamily="34" charset="0"/>
                <a:ea typeface="Times New Roman" panose="02020603050405020304" pitchFamily="18" charset="0"/>
              </a:rPr>
              <a:t> </a:t>
            </a:r>
            <a:r>
              <a:rPr lang="nl-NL" sz="2400" b="1" dirty="0" err="1">
                <a:effectLst/>
                <a:latin typeface="Calibri" panose="020F0502020204030204" pitchFamily="34" charset="0"/>
                <a:ea typeface="Times New Roman" panose="02020603050405020304" pitchFamily="18" charset="0"/>
              </a:rPr>
              <a:t>Märchen</a:t>
            </a:r>
            <a:r>
              <a:rPr lang="nl-NL" sz="2400" b="1" dirty="0">
                <a:effectLst/>
                <a:latin typeface="Calibri" panose="020F0502020204030204" pitchFamily="34" charset="0"/>
                <a:ea typeface="Times New Roman" panose="02020603050405020304" pitchFamily="18" charset="0"/>
              </a:rPr>
              <a:t> ins Ohr.</a:t>
            </a:r>
            <a:endParaRPr lang="nl-NL" sz="2400" b="1" dirty="0">
              <a:effectLst/>
              <a:latin typeface="Times New Roman" panose="02020603050405020304" pitchFamily="18" charset="0"/>
              <a:ea typeface="Times New Roman" panose="02020603050405020304" pitchFamily="18" charset="0"/>
            </a:endParaRPr>
          </a:p>
        </p:txBody>
      </p:sp>
      <p:pic>
        <p:nvPicPr>
          <p:cNvPr id="3074" name="Picture 2" descr="Die Rose in Lied und Gedicht | Seite 9 | Forum im Seniorentreff">
            <a:extLst>
              <a:ext uri="{FF2B5EF4-FFF2-40B4-BE49-F238E27FC236}">
                <a16:creationId xmlns:a16="http://schemas.microsoft.com/office/drawing/2014/main" xmlns="" id="{88BE468E-9D82-6549-BC16-0F7C87E7B5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99915" y="3268537"/>
            <a:ext cx="4279641" cy="32097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tus: dit moet je weten over de Lotusbloem | Fleurop.nl">
            <a:extLst>
              <a:ext uri="{FF2B5EF4-FFF2-40B4-BE49-F238E27FC236}">
                <a16:creationId xmlns:a16="http://schemas.microsoft.com/office/drawing/2014/main" xmlns="" id="{9D32641F-E858-2442-908C-E5A1852136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9915" y="1"/>
            <a:ext cx="4292084" cy="2424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998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58EEC6B-C770-3F6E-9FD1-ECBD5224EFC6}"/>
              </a:ext>
            </a:extLst>
          </p:cNvPr>
          <p:cNvSpPr>
            <a:spLocks noGrp="1"/>
          </p:cNvSpPr>
          <p:nvPr>
            <p:ph type="body" idx="1"/>
          </p:nvPr>
        </p:nvSpPr>
        <p:spPr>
          <a:xfrm>
            <a:off x="595084" y="959872"/>
            <a:ext cx="10619016" cy="1059428"/>
          </a:xfrm>
        </p:spPr>
        <p:txBody>
          <a:bodyPr/>
          <a:lstStyle/>
          <a:p>
            <a:pPr marL="5080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“Eerbied voor de Neuzen! De neus kenmerkt den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mensch</a:t>
            </a:r>
            <a:r>
              <a:rPr lang="nl-NL" sz="1800" dirty="0">
                <a:effectLst/>
                <a:latin typeface="Calibri" panose="020F0502020204030204" pitchFamily="34" charset="0"/>
                <a:ea typeface="Calibri" panose="020F0502020204030204" pitchFamily="34" charset="0"/>
                <a:cs typeface="Times New Roman" panose="02020603050405020304" pitchFamily="18" charset="0"/>
              </a:rPr>
              <a:t> nog veel meer dan oog en mond, zoo als de neushoorn den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rhinoceros</a:t>
            </a:r>
            <a:r>
              <a:rPr lang="nl-NL" sz="1800" dirty="0">
                <a:effectLst/>
                <a:latin typeface="Calibri" panose="020F0502020204030204" pitchFamily="34" charset="0"/>
                <a:ea typeface="Calibri" panose="020F0502020204030204" pitchFamily="34" charset="0"/>
                <a:cs typeface="Times New Roman" panose="02020603050405020304" pitchFamily="18" charset="0"/>
              </a:rPr>
              <a:t>; en met regt hebben de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physiognomisten</a:t>
            </a:r>
            <a:r>
              <a:rPr lang="nl-NL" sz="1800" dirty="0">
                <a:effectLst/>
                <a:latin typeface="Calibri" panose="020F0502020204030204" pitchFamily="34" charset="0"/>
                <a:ea typeface="Calibri" panose="020F0502020204030204" pitchFamily="34" charset="0"/>
                <a:cs typeface="Times New Roman" panose="02020603050405020304" pitchFamily="18" charset="0"/>
              </a:rPr>
              <a:t> aan de spotternij den neus ten troon gegeven.” E.J. Potgieter, ‘Over neuzen’,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De Gids</a:t>
            </a:r>
            <a:r>
              <a:rPr lang="nl-NL" sz="1800" dirty="0">
                <a:effectLst/>
                <a:latin typeface="Calibri" panose="020F0502020204030204" pitchFamily="34" charset="0"/>
                <a:ea typeface="Calibri" panose="020F0502020204030204" pitchFamily="34" charset="0"/>
                <a:cs typeface="Times New Roman" panose="02020603050405020304" pitchFamily="18" charset="0"/>
              </a:rPr>
              <a:t> 3 (1839)– </a:t>
            </a:r>
            <a:endParaRPr lang="x-none" sz="1800" dirty="0"/>
          </a:p>
        </p:txBody>
      </p:sp>
      <p:sp>
        <p:nvSpPr>
          <p:cNvPr id="3" name="Title 2">
            <a:extLst>
              <a:ext uri="{FF2B5EF4-FFF2-40B4-BE49-F238E27FC236}">
                <a16:creationId xmlns:a16="http://schemas.microsoft.com/office/drawing/2014/main" xmlns="" id="{7AF3720D-AAA8-3634-1947-52197F29B997}"/>
              </a:ext>
            </a:extLst>
          </p:cNvPr>
          <p:cNvSpPr>
            <a:spLocks noGrp="1"/>
          </p:cNvSpPr>
          <p:nvPr>
            <p:ph type="title"/>
          </p:nvPr>
        </p:nvSpPr>
        <p:spPr/>
        <p:txBody>
          <a:bodyPr/>
          <a:lstStyle/>
          <a:p>
            <a:endParaRPr lang="x-none"/>
          </a:p>
        </p:txBody>
      </p:sp>
      <p:sp>
        <p:nvSpPr>
          <p:cNvPr id="4" name="TextBox 3">
            <a:extLst>
              <a:ext uri="{FF2B5EF4-FFF2-40B4-BE49-F238E27FC236}">
                <a16:creationId xmlns:a16="http://schemas.microsoft.com/office/drawing/2014/main" xmlns="" id="{0C9CA3A5-5855-ED55-21FE-2E5A4E83B217}"/>
              </a:ext>
            </a:extLst>
          </p:cNvPr>
          <p:cNvSpPr txBox="1"/>
          <p:nvPr/>
        </p:nvSpPr>
        <p:spPr>
          <a:xfrm>
            <a:off x="747485" y="2959100"/>
            <a:ext cx="6045200" cy="2831544"/>
          </a:xfrm>
          <a:prstGeom prst="rect">
            <a:avLst/>
          </a:prstGeom>
          <a:noFill/>
        </p:spPr>
        <p:txBody>
          <a:bodyPr wrap="square" rtlCol="0">
            <a:spAutoFit/>
          </a:bodyPr>
          <a:lstStyle/>
          <a:p>
            <a:pPr marL="5080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't Oog ziet maar van buiten aan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5080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Maar kan tot de kragt niet gaan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5080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Die van binnen is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geleegen</a:t>
            </a:r>
            <a:r>
              <a:rPr lang="nl-NL" sz="1800" dirty="0">
                <a:effectLst/>
                <a:latin typeface="Calibri" panose="020F0502020204030204" pitchFamily="34" charset="0"/>
                <a:ea typeface="Calibri" panose="020F0502020204030204" pitchFamily="34" charset="0"/>
                <a:cs typeface="Times New Roman" panose="02020603050405020304" pitchFamily="18" charset="0"/>
              </a:rPr>
              <a:t> ;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5080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Maar de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Neuswijs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daarenteegen</a:t>
            </a:r>
            <a:r>
              <a:rPr lang="nl-NL" sz="1800" dirty="0">
                <a:effectLst/>
                <a:latin typeface="Calibri" panose="020F0502020204030204" pitchFamily="34" charset="0"/>
                <a:ea typeface="Calibri" panose="020F0502020204030204" pitchFamily="34" charset="0"/>
                <a:cs typeface="Times New Roman" panose="02020603050405020304" pitchFamily="18" charset="0"/>
              </a:rPr>
              <a:t>,</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5080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Door zijn snuffel-rijk beleg,</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5080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Heeft de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lugt</a:t>
            </a:r>
            <a:r>
              <a:rPr lang="nl-NL" sz="1800" dirty="0">
                <a:effectLst/>
                <a:latin typeface="Calibri" panose="020F0502020204030204" pitchFamily="34" charset="0"/>
                <a:ea typeface="Calibri" panose="020F0502020204030204" pitchFamily="34" charset="0"/>
                <a:cs typeface="Times New Roman" panose="02020603050405020304" pitchFamily="18" charset="0"/>
              </a:rPr>
              <a:t>, en kragt straks weg,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5080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En weet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wijslijk</a:t>
            </a:r>
            <a:r>
              <a:rPr lang="nl-NL" sz="1800" dirty="0">
                <a:effectLst/>
                <a:latin typeface="Calibri" panose="020F0502020204030204" pitchFamily="34" charset="0"/>
                <a:ea typeface="Calibri" panose="020F0502020204030204" pitchFamily="34" charset="0"/>
                <a:cs typeface="Times New Roman" panose="02020603050405020304" pitchFamily="18" charset="0"/>
              </a:rPr>
              <a:t> uit de geuren,</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5080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Spijs, en kruid, en bloem te keuren.</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a:p>
            <a:r>
              <a:rPr lang="nl-NL" sz="2000" dirty="0">
                <a:effectLst/>
                <a:latin typeface="Calibri" panose="020F0502020204030204" pitchFamily="34" charset="0"/>
                <a:ea typeface="Calibri" panose="020F0502020204030204" pitchFamily="34" charset="0"/>
                <a:cs typeface="Times New Roman" panose="02020603050405020304" pitchFamily="18" charset="0"/>
              </a:rPr>
              <a:t>Adam van Lintz, ‘De Reuk’, </a:t>
            </a:r>
            <a:r>
              <a:rPr lang="nl-NL" sz="2000" i="1" dirty="0" err="1">
                <a:effectLst/>
                <a:latin typeface="Calibri" panose="020F0502020204030204" pitchFamily="34" charset="0"/>
                <a:ea typeface="Calibri" panose="020F0502020204030204" pitchFamily="34" charset="0"/>
                <a:cs typeface="Times New Roman" panose="02020603050405020304" pitchFamily="18" charset="0"/>
              </a:rPr>
              <a:t>Zeedelyk</a:t>
            </a:r>
            <a:r>
              <a:rPr lang="nl-NL" sz="2000" i="1" dirty="0">
                <a:effectLst/>
                <a:latin typeface="Calibri" panose="020F0502020204030204" pitchFamily="34" charset="0"/>
                <a:ea typeface="Calibri" panose="020F0502020204030204" pitchFamily="34" charset="0"/>
                <a:cs typeface="Times New Roman" panose="02020603050405020304" pitchFamily="18" charset="0"/>
              </a:rPr>
              <a:t> </a:t>
            </a:r>
            <a:r>
              <a:rPr lang="nl-NL" sz="2000" i="1" dirty="0" err="1">
                <a:effectLst/>
                <a:latin typeface="Calibri" panose="020F0502020204030204" pitchFamily="34" charset="0"/>
                <a:ea typeface="Calibri" panose="020F0502020204030204" pitchFamily="34" charset="0"/>
                <a:cs typeface="Times New Roman" panose="02020603050405020304" pitchFamily="18" charset="0"/>
              </a:rPr>
              <a:t>Rym</a:t>
            </a:r>
            <a:r>
              <a:rPr lang="nl-NL" sz="2000" i="1" dirty="0">
                <a:effectLst/>
                <a:latin typeface="Calibri" panose="020F0502020204030204" pitchFamily="34" charset="0"/>
                <a:ea typeface="Calibri" panose="020F0502020204030204" pitchFamily="34" charset="0"/>
                <a:cs typeface="Times New Roman" panose="02020603050405020304" pitchFamily="18" charset="0"/>
              </a:rPr>
              <a:t>-Werk </a:t>
            </a:r>
            <a:r>
              <a:rPr lang="nl-NL" sz="2000" dirty="0">
                <a:effectLst/>
                <a:latin typeface="Calibri" panose="020F0502020204030204" pitchFamily="34" charset="0"/>
                <a:ea typeface="Calibri" panose="020F0502020204030204" pitchFamily="34" charset="0"/>
                <a:cs typeface="Times New Roman" panose="02020603050405020304" pitchFamily="18" charset="0"/>
              </a:rPr>
              <a:t>(1699)</a:t>
            </a:r>
            <a:endParaRPr lang="x-none" sz="2000" dirty="0"/>
          </a:p>
        </p:txBody>
      </p:sp>
      <p:sp>
        <p:nvSpPr>
          <p:cNvPr id="5" name="TextBox 4">
            <a:extLst>
              <a:ext uri="{FF2B5EF4-FFF2-40B4-BE49-F238E27FC236}">
                <a16:creationId xmlns:a16="http://schemas.microsoft.com/office/drawing/2014/main" xmlns="" id="{FA337CBB-E3D6-AC63-F572-62319F8C881A}"/>
              </a:ext>
            </a:extLst>
          </p:cNvPr>
          <p:cNvSpPr txBox="1"/>
          <p:nvPr/>
        </p:nvSpPr>
        <p:spPr>
          <a:xfrm>
            <a:off x="5346700" y="2959100"/>
            <a:ext cx="3467100" cy="2739211"/>
          </a:xfrm>
          <a:prstGeom prst="rect">
            <a:avLst/>
          </a:prstGeom>
          <a:noFill/>
        </p:spPr>
        <p:txBody>
          <a:bodyPr wrap="square" rtlCol="0">
            <a:spAutoFit/>
          </a:bodyPr>
          <a:lstStyle/>
          <a:p>
            <a:r>
              <a:rPr lang="en-GB" sz="1800" dirty="0">
                <a:latin typeface="Calibri" panose="020F0502020204030204" pitchFamily="34" charset="0"/>
                <a:cs typeface="Calibri" panose="020F0502020204030204" pitchFamily="34" charset="0"/>
              </a:rPr>
              <a:t>Laat die </a:t>
            </a:r>
            <a:r>
              <a:rPr lang="en-GB" sz="1800" dirty="0" err="1">
                <a:latin typeface="Calibri" panose="020F0502020204030204" pitchFamily="34" charset="0"/>
                <a:cs typeface="Calibri" panose="020F0502020204030204" pitchFamily="34" charset="0"/>
              </a:rPr>
              <a:t>reuk</a:t>
            </a:r>
            <a:r>
              <a:rPr lang="en-GB" sz="1800" dirty="0">
                <a:latin typeface="Calibri" panose="020F0502020204030204" pitchFamily="34" charset="0"/>
                <a:cs typeface="Calibri" panose="020F0502020204030204" pitchFamily="34" charset="0"/>
              </a:rPr>
              <a:t> ten </a:t>
            </a:r>
            <a:r>
              <a:rPr lang="en-GB" sz="1800" dirty="0" err="1">
                <a:latin typeface="Calibri" panose="020F0502020204030204" pitchFamily="34" charset="0"/>
                <a:cs typeface="Calibri" panose="020F0502020204030204" pitchFamily="34" charset="0"/>
              </a:rPr>
              <a:t>herten</a:t>
            </a:r>
            <a:r>
              <a:rPr lang="en-GB" sz="1800" dirty="0">
                <a:latin typeface="Calibri" panose="020F0502020204030204" pitchFamily="34" charset="0"/>
                <a:cs typeface="Calibri" panose="020F0502020204030204" pitchFamily="34" charset="0"/>
              </a:rPr>
              <a:t> in,</a:t>
            </a:r>
          </a:p>
          <a:p>
            <a:r>
              <a:rPr lang="en-GB" sz="1800" dirty="0" err="1">
                <a:latin typeface="Calibri" panose="020F0502020204030204" pitchFamily="34" charset="0"/>
                <a:cs typeface="Calibri" panose="020F0502020204030204" pitchFamily="34" charset="0"/>
              </a:rPr>
              <a:t>Reynigende</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ziel</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en</a:t>
            </a:r>
            <a:r>
              <a:rPr lang="en-GB" sz="1800" dirty="0">
                <a:latin typeface="Calibri" panose="020F0502020204030204" pitchFamily="34" charset="0"/>
                <a:cs typeface="Calibri" panose="020F0502020204030204" pitchFamily="34" charset="0"/>
              </a:rPr>
              <a:t> zin,</a:t>
            </a:r>
          </a:p>
          <a:p>
            <a:r>
              <a:rPr lang="en-GB" sz="1800" dirty="0">
                <a:latin typeface="Calibri" panose="020F0502020204030204" pitchFamily="34" charset="0"/>
                <a:cs typeface="Calibri" panose="020F0502020204030204" pitchFamily="34" charset="0"/>
              </a:rPr>
              <a:t>Al het </a:t>
            </a:r>
            <a:r>
              <a:rPr lang="en-GB" sz="1800" dirty="0" err="1">
                <a:latin typeface="Calibri" panose="020F0502020204030204" pitchFamily="34" charset="0"/>
                <a:cs typeface="Calibri" panose="020F0502020204030204" pitchFamily="34" charset="0"/>
              </a:rPr>
              <a:t>zondig</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vuil</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beneemen</a:t>
            </a:r>
            <a:r>
              <a:rPr lang="en-GB" sz="1800" dirty="0">
                <a:latin typeface="Calibri" panose="020F0502020204030204" pitchFamily="34" charset="0"/>
                <a:cs typeface="Calibri" panose="020F0502020204030204" pitchFamily="34" charset="0"/>
              </a:rPr>
              <a:t>, </a:t>
            </a:r>
          </a:p>
          <a:p>
            <a:r>
              <a:rPr lang="en-GB" sz="1800" dirty="0" err="1">
                <a:latin typeface="Calibri" panose="020F0502020204030204" pitchFamily="34" charset="0"/>
                <a:cs typeface="Calibri" panose="020F0502020204030204" pitchFamily="34" charset="0"/>
              </a:rPr>
              <a:t>Dat</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uuw</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zeeden</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moogen</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zweemen</a:t>
            </a:r>
            <a:endParaRPr lang="en-GB" sz="1800" dirty="0">
              <a:latin typeface="Calibri" panose="020F0502020204030204" pitchFamily="34" charset="0"/>
              <a:cs typeface="Calibri" panose="020F0502020204030204" pitchFamily="34" charset="0"/>
            </a:endParaRPr>
          </a:p>
          <a:p>
            <a:r>
              <a:rPr lang="en-GB" sz="1800" dirty="0" err="1">
                <a:latin typeface="Calibri" panose="020F0502020204030204" pitchFamily="34" charset="0"/>
                <a:cs typeface="Calibri" panose="020F0502020204030204" pitchFamily="34" charset="0"/>
              </a:rPr>
              <a:t>Naar</a:t>
            </a:r>
            <a:r>
              <a:rPr lang="en-GB" sz="1800" dirty="0">
                <a:latin typeface="Calibri" panose="020F0502020204030204" pitchFamily="34" charset="0"/>
                <a:cs typeface="Calibri" panose="020F0502020204030204" pitchFamily="34" charset="0"/>
              </a:rPr>
              <a:t> die </a:t>
            </a:r>
            <a:r>
              <a:rPr lang="en-GB" sz="1800" b="1" dirty="0" err="1">
                <a:latin typeface="Calibri" panose="020F0502020204030204" pitchFamily="34" charset="0"/>
                <a:cs typeface="Calibri" panose="020F0502020204030204" pitchFamily="34" charset="0"/>
              </a:rPr>
              <a:t>goddelijke</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geur</a:t>
            </a:r>
            <a:r>
              <a:rPr lang="en-GB" sz="1800" b="1"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a:t>
            </a:r>
          </a:p>
          <a:p>
            <a:r>
              <a:rPr lang="en-GB" sz="1800" dirty="0" err="1">
                <a:latin typeface="Calibri" panose="020F0502020204030204" pitchFamily="34" charset="0"/>
                <a:cs typeface="Calibri" panose="020F0502020204030204" pitchFamily="34" charset="0"/>
              </a:rPr>
              <a:t>Dat</a:t>
            </a:r>
            <a:r>
              <a:rPr lang="en-GB" sz="1800" dirty="0">
                <a:latin typeface="Calibri" panose="020F0502020204030204" pitchFamily="34" charset="0"/>
                <a:cs typeface="Calibri" panose="020F0502020204030204" pitchFamily="34" charset="0"/>
              </a:rPr>
              <a:t>, het </a:t>
            </a:r>
            <a:r>
              <a:rPr lang="en-GB" sz="1800" dirty="0" err="1">
                <a:latin typeface="Calibri" panose="020F0502020204030204" pitchFamily="34" charset="0"/>
                <a:cs typeface="Calibri" panose="020F0502020204030204" pitchFamily="34" charset="0"/>
              </a:rPr>
              <a:t>hert</a:t>
            </a:r>
            <a:r>
              <a:rPr lang="en-GB" sz="1800" dirty="0">
                <a:latin typeface="Calibri" panose="020F0502020204030204" pitchFamily="34" charset="0"/>
                <a:cs typeface="Calibri" panose="020F0502020204030204" pitchFamily="34" charset="0"/>
              </a:rPr>
              <a:t> ten </a:t>
            </a:r>
            <a:r>
              <a:rPr lang="en-GB" sz="1800" dirty="0" err="1">
                <a:latin typeface="Calibri" panose="020F0502020204030204" pitchFamily="34" charset="0"/>
                <a:cs typeface="Calibri" panose="020F0502020204030204" pitchFamily="34" charset="0"/>
              </a:rPr>
              <a:t>heemel</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beur</a:t>
            </a:r>
            <a:r>
              <a:rPr lang="en-GB" sz="1800" dirty="0">
                <a:latin typeface="Calibri" panose="020F0502020204030204" pitchFamily="34" charset="0"/>
                <a:cs typeface="Calibri" panose="020F0502020204030204" pitchFamily="34" charset="0"/>
              </a:rPr>
              <a:t>, </a:t>
            </a:r>
          </a:p>
          <a:p>
            <a:r>
              <a:rPr lang="en-GB" sz="1800" dirty="0">
                <a:latin typeface="Calibri" panose="020F0502020204030204" pitchFamily="34" charset="0"/>
                <a:cs typeface="Calibri" panose="020F0502020204030204" pitchFamily="34" charset="0"/>
              </a:rPr>
              <a:t>U </a:t>
            </a:r>
            <a:r>
              <a:rPr lang="en-GB" sz="1800" dirty="0" err="1">
                <a:latin typeface="Calibri" panose="020F0502020204030204" pitchFamily="34" charset="0"/>
                <a:cs typeface="Calibri" panose="020F0502020204030204" pitchFamily="34" charset="0"/>
              </a:rPr>
              <a:t>veel</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meerder</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zal</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verblijen</a:t>
            </a:r>
            <a:r>
              <a:rPr lang="en-GB" sz="1800" dirty="0">
                <a:latin typeface="Calibri" panose="020F0502020204030204" pitchFamily="34" charset="0"/>
                <a:cs typeface="Calibri" panose="020F0502020204030204" pitchFamily="34" charset="0"/>
              </a:rPr>
              <a:t> ,</a:t>
            </a:r>
          </a:p>
          <a:p>
            <a:r>
              <a:rPr lang="en-GB" sz="1800" dirty="0">
                <a:latin typeface="Calibri" panose="020F0502020204030204" pitchFamily="34" charset="0"/>
                <a:cs typeface="Calibri" panose="020F0502020204030204" pitchFamily="34" charset="0"/>
              </a:rPr>
              <a:t>Als al </a:t>
            </a:r>
            <a:r>
              <a:rPr lang="en-GB" sz="1800" dirty="0" err="1">
                <a:latin typeface="Calibri" panose="020F0502020204030204" pitchFamily="34" charset="0"/>
                <a:cs typeface="Calibri" panose="020F0502020204030204" pitchFamily="34" charset="0"/>
              </a:rPr>
              <a:t>d'aardse</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specerijen</a:t>
            </a:r>
            <a:r>
              <a:rPr lang="en-GB" sz="1800" dirty="0">
                <a:latin typeface="Calibri" panose="020F0502020204030204" pitchFamily="34" charset="0"/>
                <a:cs typeface="Calibri" panose="020F0502020204030204" pitchFamily="34" charset="0"/>
              </a:rPr>
              <a:t>.</a:t>
            </a:r>
          </a:p>
          <a:p>
            <a:endParaRPr lang="en-GB" dirty="0"/>
          </a:p>
          <a:p>
            <a:endParaRPr lang="x-none" dirty="0"/>
          </a:p>
        </p:txBody>
      </p:sp>
      <p:sp>
        <p:nvSpPr>
          <p:cNvPr id="7" name="TextBox 6">
            <a:extLst>
              <a:ext uri="{FF2B5EF4-FFF2-40B4-BE49-F238E27FC236}">
                <a16:creationId xmlns:a16="http://schemas.microsoft.com/office/drawing/2014/main" xmlns="" id="{1E2519F4-6E15-D5D7-DFE0-0696178DA43D}"/>
              </a:ext>
            </a:extLst>
          </p:cNvPr>
          <p:cNvSpPr txBox="1"/>
          <p:nvPr/>
        </p:nvSpPr>
        <p:spPr>
          <a:xfrm>
            <a:off x="5762690" y="2098964"/>
            <a:ext cx="6102220" cy="523220"/>
          </a:xfrm>
          <a:prstGeom prst="rect">
            <a:avLst/>
          </a:prstGeom>
          <a:noFill/>
        </p:spPr>
        <p:txBody>
          <a:bodyPr wrap="square">
            <a:spAutoFit/>
          </a:bodyPr>
          <a:lstStyle/>
          <a:p>
            <a:r>
              <a:rPr lang="x-none" dirty="0"/>
              <a:t>Zoo leuyheyd een goeden reuck hadde, men vond kloosters van enkel muscus en civette,  De Brune, Bank. 2, 250 [1658].</a:t>
            </a:r>
          </a:p>
        </p:txBody>
      </p:sp>
    </p:spTree>
    <p:extLst>
      <p:ext uri="{BB962C8B-B14F-4D97-AF65-F5344CB8AC3E}">
        <p14:creationId xmlns:p14="http://schemas.microsoft.com/office/powerpoint/2010/main" val="3502626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9000" y="225623"/>
            <a:ext cx="11142617" cy="581471"/>
          </a:xfrm>
        </p:spPr>
        <p:txBody>
          <a:bodyPr>
            <a:normAutofit/>
          </a:bodyPr>
          <a:lstStyle/>
          <a:p>
            <a:r>
              <a:rPr lang="en-US" sz="2700" b="1" dirty="0" err="1">
                <a:solidFill>
                  <a:schemeClr val="tx1">
                    <a:lumMod val="75000"/>
                    <a:lumOff val="25000"/>
                  </a:schemeClr>
                </a:solidFill>
                <a:latin typeface="Calibri" panose="020F0502020204030204" pitchFamily="34" charset="0"/>
                <a:ea typeface="Avenir Book" charset="0"/>
                <a:cs typeface="Calibri" panose="020F0502020204030204" pitchFamily="34" charset="0"/>
              </a:rPr>
              <a:t>Toegankelijke</a:t>
            </a:r>
            <a:r>
              <a:rPr lang="en-US" sz="2700" b="1" dirty="0">
                <a:solidFill>
                  <a:schemeClr val="tx1">
                    <a:lumMod val="75000"/>
                    <a:lumOff val="25000"/>
                  </a:schemeClr>
                </a:solidFill>
                <a:latin typeface="Calibri" panose="020F0502020204030204" pitchFamily="34" charset="0"/>
                <a:ea typeface="Avenir Book" charset="0"/>
                <a:cs typeface="Calibri" panose="020F0502020204030204" pitchFamily="34" charset="0"/>
              </a:rPr>
              <a:t> text mining tools </a:t>
            </a:r>
            <a:r>
              <a:rPr lang="en-US" sz="2700" b="1" dirty="0" err="1">
                <a:solidFill>
                  <a:schemeClr val="tx1">
                    <a:lumMod val="75000"/>
                    <a:lumOff val="25000"/>
                  </a:schemeClr>
                </a:solidFill>
                <a:latin typeface="Calibri" panose="020F0502020204030204" pitchFamily="34" charset="0"/>
                <a:ea typeface="Avenir Book" charset="0"/>
                <a:cs typeface="Calibri" panose="020F0502020204030204" pitchFamily="34" charset="0"/>
              </a:rPr>
              <a:t>voor</a:t>
            </a:r>
            <a:r>
              <a:rPr lang="en-US" sz="2700" b="1" dirty="0">
                <a:solidFill>
                  <a:schemeClr val="tx1">
                    <a:lumMod val="75000"/>
                    <a:lumOff val="25000"/>
                  </a:schemeClr>
                </a:solidFill>
                <a:latin typeface="Calibri" panose="020F0502020204030204" pitchFamily="34" charset="0"/>
                <a:ea typeface="Avenir Book" charset="0"/>
                <a:cs typeface="Calibri" panose="020F0502020204030204" pitchFamily="34" charset="0"/>
              </a:rPr>
              <a:t> </a:t>
            </a:r>
            <a:r>
              <a:rPr lang="en-US" sz="2700" b="1" dirty="0" err="1">
                <a:solidFill>
                  <a:schemeClr val="tx1">
                    <a:lumMod val="75000"/>
                    <a:lumOff val="25000"/>
                  </a:schemeClr>
                </a:solidFill>
                <a:latin typeface="Calibri" panose="020F0502020204030204" pitchFamily="34" charset="0"/>
                <a:ea typeface="Avenir Book" charset="0"/>
                <a:cs typeface="Calibri" panose="020F0502020204030204" pitchFamily="34" charset="0"/>
              </a:rPr>
              <a:t>onderwijzers</a:t>
            </a:r>
            <a:r>
              <a:rPr lang="en-US" sz="2700" b="1" dirty="0">
                <a:solidFill>
                  <a:schemeClr val="tx1">
                    <a:lumMod val="75000"/>
                    <a:lumOff val="25000"/>
                  </a:schemeClr>
                </a:solidFill>
                <a:latin typeface="Calibri" panose="020F0502020204030204" pitchFamily="34" charset="0"/>
                <a:ea typeface="Avenir Book" charset="0"/>
                <a:cs typeface="Calibri" panose="020F0502020204030204" pitchFamily="34" charset="0"/>
              </a:rPr>
              <a:t> &amp; </a:t>
            </a:r>
            <a:r>
              <a:rPr lang="en-US" sz="2700" b="1" dirty="0" err="1">
                <a:solidFill>
                  <a:schemeClr val="tx1">
                    <a:lumMod val="75000"/>
                    <a:lumOff val="25000"/>
                  </a:schemeClr>
                </a:solidFill>
                <a:latin typeface="Calibri" panose="020F0502020204030204" pitchFamily="34" charset="0"/>
                <a:ea typeface="Avenir Book" charset="0"/>
                <a:cs typeface="Calibri" panose="020F0502020204030204" pitchFamily="34" charset="0"/>
              </a:rPr>
              <a:t>studenten</a:t>
            </a:r>
            <a:endParaRPr lang="en-US" dirty="0">
              <a:latin typeface="Calibri" panose="020F0502020204030204" pitchFamily="34" charset="0"/>
              <a:cs typeface="Calibri" panose="020F0502020204030204" pitchFamily="34" charset="0"/>
            </a:endParaRPr>
          </a:p>
        </p:txBody>
      </p:sp>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000" y="1268760"/>
            <a:ext cx="9142536" cy="5589240"/>
          </a:xfrm>
          <a:prstGeom prst="rect">
            <a:avLst/>
          </a:prstGeom>
        </p:spPr>
      </p:pic>
      <p:sp>
        <p:nvSpPr>
          <p:cNvPr id="4" name="Tekstvak 3"/>
          <p:cNvSpPr txBox="1"/>
          <p:nvPr/>
        </p:nvSpPr>
        <p:spPr>
          <a:xfrm>
            <a:off x="2870873" y="807094"/>
            <a:ext cx="8363272" cy="369332"/>
          </a:xfrm>
          <a:prstGeom prst="rect">
            <a:avLst/>
          </a:prstGeom>
          <a:noFill/>
        </p:spPr>
        <p:txBody>
          <a:bodyPr wrap="square" rtlCol="0">
            <a:spAutoFit/>
          </a:bodyPr>
          <a:lstStyle/>
          <a:p>
            <a:r>
              <a:rPr lang="en-US" sz="1800" dirty="0" err="1"/>
              <a:t>Voyant</a:t>
            </a:r>
            <a:r>
              <a:rPr lang="en-US" sz="1800" dirty="0"/>
              <a:t> tools – See through your text</a:t>
            </a:r>
            <a:endParaRPr lang="en-US" sz="1800" dirty="0">
              <a:latin typeface="Avenir Book" charset="0"/>
              <a:ea typeface="Avenir Book" charset="0"/>
              <a:cs typeface="Avenir Book" charset="0"/>
            </a:endParaRPr>
          </a:p>
        </p:txBody>
      </p:sp>
      <p:pic>
        <p:nvPicPr>
          <p:cNvPr id="5" name="Afbeelding 4">
            <a:extLst>
              <a:ext uri="{FF2B5EF4-FFF2-40B4-BE49-F238E27FC236}">
                <a16:creationId xmlns:a16="http://schemas.microsoft.com/office/drawing/2014/main" xmlns="" id="{C97E9C42-FD50-1005-368D-33C0D1C7A4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rot="2395339">
            <a:off x="9372194" y="1617345"/>
            <a:ext cx="2714581" cy="13138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027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EF78959F-1FD4-474C-812E-31148B358AD6}"/>
              </a:ext>
            </a:extLst>
          </p:cNvPr>
          <p:cNvSpPr txBox="1"/>
          <p:nvPr/>
        </p:nvSpPr>
        <p:spPr>
          <a:xfrm>
            <a:off x="606491" y="485191"/>
            <a:ext cx="8546840" cy="707886"/>
          </a:xfrm>
          <a:prstGeom prst="rect">
            <a:avLst/>
          </a:prstGeom>
          <a:noFill/>
        </p:spPr>
        <p:txBody>
          <a:bodyPr wrap="square" rtlCol="0">
            <a:spAutoFit/>
          </a:bodyPr>
          <a:lstStyle/>
          <a:p>
            <a:r>
              <a:rPr lang="en-GB" sz="4000" b="1" dirty="0" err="1"/>
              <a:t>Geur</a:t>
            </a:r>
            <a:r>
              <a:rPr lang="en-GB" sz="4000" b="1" dirty="0"/>
              <a:t> in Max </a:t>
            </a:r>
            <a:r>
              <a:rPr lang="en-GB" sz="4000" b="1" dirty="0" err="1"/>
              <a:t>Havelaar</a:t>
            </a:r>
            <a:endParaRPr lang="en-GB" sz="4000" b="1" dirty="0"/>
          </a:p>
        </p:txBody>
      </p:sp>
      <p:sp>
        <p:nvSpPr>
          <p:cNvPr id="12" name="Tekstvak 11">
            <a:extLst>
              <a:ext uri="{FF2B5EF4-FFF2-40B4-BE49-F238E27FC236}">
                <a16:creationId xmlns:a16="http://schemas.microsoft.com/office/drawing/2014/main" xmlns="" id="{8BA8AFF4-8D61-F542-854A-CBD4DA593CAB}"/>
              </a:ext>
            </a:extLst>
          </p:cNvPr>
          <p:cNvSpPr txBox="1"/>
          <p:nvPr/>
        </p:nvSpPr>
        <p:spPr>
          <a:xfrm>
            <a:off x="522515" y="1342367"/>
            <a:ext cx="8714792" cy="4893647"/>
          </a:xfrm>
          <a:prstGeom prst="rect">
            <a:avLst/>
          </a:prstGeom>
          <a:noFill/>
        </p:spPr>
        <p:txBody>
          <a:bodyPr wrap="square">
            <a:spAutoFit/>
          </a:bodyPr>
          <a:lstStyle/>
          <a:p>
            <a:r>
              <a:rPr lang="nl-NL" sz="2400" b="1" dirty="0">
                <a:effectLst/>
                <a:latin typeface="Calibri" panose="020F0502020204030204" pitchFamily="34" charset="0"/>
                <a:ea typeface="Times New Roman" panose="02020603050405020304" pitchFamily="18" charset="0"/>
              </a:rPr>
              <a:t>Wat zou je in dien tuin </a:t>
            </a:r>
            <a:r>
              <a:rPr lang="nl-NL" sz="2400" b="1" dirty="0" err="1">
                <a:effectLst/>
                <a:latin typeface="Calibri" panose="020F0502020204030204" pitchFamily="34" charset="0"/>
                <a:ea typeface="Times New Roman" panose="02020603050405020304" pitchFamily="18" charset="0"/>
              </a:rPr>
              <a:t>by</a:t>
            </a:r>
            <a:r>
              <a:rPr lang="nl-NL" sz="2400" b="1" dirty="0">
                <a:effectLst/>
                <a:latin typeface="Calibri" panose="020F0502020204030204" pitchFamily="34" charset="0"/>
                <a:ea typeface="Times New Roman" panose="02020603050405020304" pitchFamily="18" charset="0"/>
              </a:rPr>
              <a:t> </a:t>
            </a:r>
            <a:r>
              <a:rPr lang="nl-NL" sz="2400" b="1" dirty="0" err="1">
                <a:effectLst/>
                <a:latin typeface="Calibri" panose="020F0502020204030204" pitchFamily="34" charset="0"/>
                <a:ea typeface="Times New Roman" panose="02020603050405020304" pitchFamily="18" charset="0"/>
              </a:rPr>
              <a:t>maneschyn</a:t>
            </a:r>
            <a:r>
              <a:rPr lang="nl-NL" sz="2400" b="1" dirty="0">
                <a:effectLst/>
                <a:latin typeface="Calibri" panose="020F0502020204030204" pitchFamily="34" charset="0"/>
                <a:ea typeface="Times New Roman" panose="02020603050405020304" pitchFamily="18" charset="0"/>
              </a:rPr>
              <a:t> met Marie uitvoeren, Stern? Is dat </a:t>
            </a:r>
            <a:r>
              <a:rPr lang="nl-NL" sz="2400" b="1" dirty="0" err="1">
                <a:effectLst/>
                <a:latin typeface="Calibri" panose="020F0502020204030204" pitchFamily="34" charset="0"/>
                <a:ea typeface="Times New Roman" panose="02020603050405020304" pitchFamily="18" charset="0"/>
              </a:rPr>
              <a:t>zedelyk</a:t>
            </a:r>
            <a:r>
              <a:rPr lang="nl-NL" sz="2400" b="1" dirty="0">
                <a:effectLst/>
                <a:latin typeface="Calibri" panose="020F0502020204030204" pitchFamily="34" charset="0"/>
                <a:ea typeface="Times New Roman" panose="02020603050405020304" pitchFamily="18" charset="0"/>
              </a:rPr>
              <a:t>, is dat braaf, is dat </a:t>
            </a:r>
            <a:r>
              <a:rPr lang="nl-NL" sz="2400" b="1" dirty="0" err="1">
                <a:effectLst/>
                <a:latin typeface="Calibri" panose="020F0502020204030204" pitchFamily="34" charset="0"/>
                <a:ea typeface="Times New Roman" panose="02020603050405020304" pitchFamily="18" charset="0"/>
              </a:rPr>
              <a:t>fatsoenlyk</a:t>
            </a:r>
            <a:r>
              <a:rPr lang="nl-NL" sz="2400" dirty="0">
                <a:effectLst/>
                <a:latin typeface="Calibri" panose="020F0502020204030204" pitchFamily="34" charset="0"/>
                <a:ea typeface="Times New Roman" panose="02020603050405020304" pitchFamily="18" charset="0"/>
              </a:rPr>
              <a:t>? [...]. Even zoo zou ieder verstandig </a:t>
            </a:r>
            <a:r>
              <a:rPr lang="nl-NL" sz="2400" dirty="0" err="1">
                <a:effectLst/>
                <a:latin typeface="Calibri" panose="020F0502020204030204" pitchFamily="34" charset="0"/>
                <a:ea typeface="Times New Roman" panose="02020603050405020304" pitchFamily="18" charset="0"/>
              </a:rPr>
              <a:t>mensch</a:t>
            </a:r>
            <a:r>
              <a:rPr lang="nl-NL" sz="2400" dirty="0">
                <a:effectLst/>
                <a:latin typeface="Calibri" panose="020F0502020204030204" pitchFamily="34" charset="0"/>
                <a:ea typeface="Times New Roman" panose="02020603050405020304" pitchFamily="18" charset="0"/>
              </a:rPr>
              <a:t> </a:t>
            </a:r>
            <a:r>
              <a:rPr lang="nl-NL" sz="2400" dirty="0" err="1">
                <a:effectLst/>
                <a:latin typeface="Calibri" panose="020F0502020204030204" pitchFamily="34" charset="0"/>
                <a:ea typeface="Times New Roman" panose="02020603050405020304" pitchFamily="18" charset="0"/>
              </a:rPr>
              <a:t>my</a:t>
            </a:r>
            <a:r>
              <a:rPr lang="nl-NL" sz="2400" dirty="0">
                <a:effectLst/>
                <a:latin typeface="Calibri" panose="020F0502020204030204" pitchFamily="34" charset="0"/>
                <a:ea typeface="Times New Roman" panose="02020603050405020304" pitchFamily="18" charset="0"/>
              </a:rPr>
              <a:t> uitlachen, als ik gek genoeg was om te zeggen: Marie is daar in den </a:t>
            </a:r>
            <a:r>
              <a:rPr lang="nl-NL" sz="2400" dirty="0" err="1">
                <a:effectLst/>
                <a:latin typeface="Calibri" panose="020F0502020204030204" pitchFamily="34" charset="0"/>
                <a:ea typeface="Times New Roman" panose="02020603050405020304" pitchFamily="18" charset="0"/>
              </a:rPr>
              <a:t>rooden</a:t>
            </a:r>
            <a:r>
              <a:rPr lang="nl-NL" sz="2400" dirty="0">
                <a:effectLst/>
                <a:latin typeface="Calibri" panose="020F0502020204030204" pitchFamily="34" charset="0"/>
                <a:ea typeface="Times New Roman" panose="02020603050405020304" pitchFamily="18" charset="0"/>
              </a:rPr>
              <a:t> tuin - waarom rood, en niet geel of paars? - om te luisteren naar 't snappen en giechelen van de viooltjes, of naar de sprookjes die de rozen elkaar </a:t>
            </a:r>
            <a:r>
              <a:rPr lang="nl-NL" sz="2400" dirty="0" err="1">
                <a:effectLst/>
                <a:latin typeface="Calibri" panose="020F0502020204030204" pitchFamily="34" charset="0"/>
                <a:ea typeface="Times New Roman" panose="02020603050405020304" pitchFamily="18" charset="0"/>
              </a:rPr>
              <a:t>heimelyk</a:t>
            </a:r>
            <a:r>
              <a:rPr lang="nl-NL" sz="2400" dirty="0">
                <a:effectLst/>
                <a:latin typeface="Calibri" panose="020F0502020204030204" pitchFamily="34" charset="0"/>
                <a:ea typeface="Times New Roman" panose="02020603050405020304" pitchFamily="18" charset="0"/>
              </a:rPr>
              <a:t> in 't oor blazen. Al kon zoo iets waar </a:t>
            </a:r>
            <a:r>
              <a:rPr lang="nl-NL" sz="2400" dirty="0" err="1">
                <a:effectLst/>
                <a:latin typeface="Calibri" panose="020F0502020204030204" pitchFamily="34" charset="0"/>
                <a:ea typeface="Times New Roman" panose="02020603050405020304" pitchFamily="18" charset="0"/>
              </a:rPr>
              <a:t>zyn</a:t>
            </a:r>
            <a:r>
              <a:rPr lang="nl-NL" sz="2400" dirty="0">
                <a:effectLst/>
                <a:latin typeface="Calibri" panose="020F0502020204030204" pitchFamily="34" charset="0"/>
                <a:ea typeface="Times New Roman" panose="02020603050405020304" pitchFamily="18" charset="0"/>
              </a:rPr>
              <a:t>, wat zou Marie er aan hebben, als het toch zoo </a:t>
            </a:r>
            <a:r>
              <a:rPr lang="nl-NL" sz="2400" dirty="0" err="1">
                <a:effectLst/>
                <a:latin typeface="Calibri" panose="020F0502020204030204" pitchFamily="34" charset="0"/>
                <a:ea typeface="Times New Roman" panose="02020603050405020304" pitchFamily="18" charset="0"/>
              </a:rPr>
              <a:t>heimelyk</a:t>
            </a:r>
            <a:r>
              <a:rPr lang="nl-NL" sz="2400" dirty="0">
                <a:effectLst/>
                <a:latin typeface="Calibri" panose="020F0502020204030204" pitchFamily="34" charset="0"/>
                <a:ea typeface="Times New Roman" panose="02020603050405020304" pitchFamily="18" charset="0"/>
              </a:rPr>
              <a:t> geschiedt, dat </a:t>
            </a:r>
            <a:r>
              <a:rPr lang="nl-NL" sz="2400" dirty="0" err="1">
                <a:effectLst/>
                <a:latin typeface="Calibri" panose="020F0502020204030204" pitchFamily="34" charset="0"/>
                <a:ea typeface="Times New Roman" panose="02020603050405020304" pitchFamily="18" charset="0"/>
              </a:rPr>
              <a:t>zy</a:t>
            </a:r>
            <a:r>
              <a:rPr lang="nl-NL" sz="2400" dirty="0">
                <a:effectLst/>
                <a:latin typeface="Calibri" panose="020F0502020204030204" pitchFamily="34" charset="0"/>
                <a:ea typeface="Times New Roman" panose="02020603050405020304" pitchFamily="18" charset="0"/>
              </a:rPr>
              <a:t> er niets van verstaat? Maar leugens </a:t>
            </a:r>
            <a:r>
              <a:rPr lang="nl-NL" sz="2400" dirty="0" err="1">
                <a:effectLst/>
                <a:latin typeface="Calibri" panose="020F0502020204030204" pitchFamily="34" charset="0"/>
                <a:ea typeface="Times New Roman" panose="02020603050405020304" pitchFamily="18" charset="0"/>
              </a:rPr>
              <a:t>zyn</a:t>
            </a:r>
            <a:r>
              <a:rPr lang="nl-NL" sz="2400" dirty="0">
                <a:effectLst/>
                <a:latin typeface="Calibri" panose="020F0502020204030204" pitchFamily="34" charset="0"/>
                <a:ea typeface="Times New Roman" panose="02020603050405020304" pitchFamily="18" charset="0"/>
              </a:rPr>
              <a:t> het, flauwe leugens! En </a:t>
            </a:r>
            <a:r>
              <a:rPr lang="nl-NL" sz="2400" dirty="0" err="1">
                <a:effectLst/>
                <a:latin typeface="Calibri" panose="020F0502020204030204" pitchFamily="34" charset="0"/>
                <a:ea typeface="Times New Roman" panose="02020603050405020304" pitchFamily="18" charset="0"/>
              </a:rPr>
              <a:t>leelyk</a:t>
            </a:r>
            <a:r>
              <a:rPr lang="nl-NL" sz="2400" dirty="0">
                <a:effectLst/>
                <a:latin typeface="Calibri" panose="020F0502020204030204" pitchFamily="34" charset="0"/>
                <a:ea typeface="Times New Roman" panose="02020603050405020304" pitchFamily="18" charset="0"/>
              </a:rPr>
              <a:t> </a:t>
            </a:r>
            <a:r>
              <a:rPr lang="nl-NL" sz="2400" dirty="0" err="1">
                <a:effectLst/>
                <a:latin typeface="Calibri" panose="020F0502020204030204" pitchFamily="34" charset="0"/>
                <a:ea typeface="Times New Roman" panose="02020603050405020304" pitchFamily="18" charset="0"/>
              </a:rPr>
              <a:t>zyn</a:t>
            </a:r>
            <a:r>
              <a:rPr lang="nl-NL" sz="2400" dirty="0">
                <a:effectLst/>
                <a:latin typeface="Calibri" panose="020F0502020204030204" pitchFamily="34" charset="0"/>
                <a:ea typeface="Times New Roman" panose="02020603050405020304" pitchFamily="18" charset="0"/>
              </a:rPr>
              <a:t> ze ook, want neem eens een potlood, en </a:t>
            </a:r>
            <a:r>
              <a:rPr lang="nl-NL" sz="2400" dirty="0" err="1">
                <a:effectLst/>
                <a:latin typeface="Calibri" panose="020F0502020204030204" pitchFamily="34" charset="0"/>
                <a:ea typeface="Times New Roman" panose="02020603050405020304" pitchFamily="18" charset="0"/>
              </a:rPr>
              <a:t>teeken</a:t>
            </a:r>
            <a:r>
              <a:rPr lang="nl-NL" sz="2400" dirty="0">
                <a:effectLst/>
                <a:latin typeface="Calibri" panose="020F0502020204030204" pitchFamily="34" charset="0"/>
                <a:ea typeface="Times New Roman" panose="02020603050405020304" pitchFamily="18" charset="0"/>
              </a:rPr>
              <a:t> een roos met een oor, en zie eens hoe dat er uitziet? </a:t>
            </a:r>
            <a:r>
              <a:rPr lang="nl-NL" sz="2400" b="1" dirty="0">
                <a:effectLst/>
                <a:latin typeface="Calibri" panose="020F0502020204030204" pitchFamily="34" charset="0"/>
                <a:ea typeface="Times New Roman" panose="02020603050405020304" pitchFamily="18" charset="0"/>
              </a:rPr>
              <a:t>En wat beduidt het, dat die </a:t>
            </a:r>
            <a:r>
              <a:rPr lang="nl-NL" sz="2400" b="1" dirty="0" err="1">
                <a:effectLst/>
                <a:latin typeface="Calibri" panose="020F0502020204030204" pitchFamily="34" charset="0"/>
                <a:ea typeface="Times New Roman" panose="02020603050405020304" pitchFamily="18" charset="0"/>
              </a:rPr>
              <a:t>Märchen</a:t>
            </a:r>
            <a:r>
              <a:rPr lang="nl-NL" sz="2400" b="1" dirty="0">
                <a:effectLst/>
                <a:latin typeface="Calibri" panose="020F0502020204030204" pitchFamily="34" charset="0"/>
                <a:ea typeface="Times New Roman" panose="02020603050405020304" pitchFamily="18" charset="0"/>
              </a:rPr>
              <a:t> zoo </a:t>
            </a:r>
            <a:r>
              <a:rPr lang="nl-NL" sz="2400" b="1" dirty="0" err="1">
                <a:effectLst/>
                <a:latin typeface="Calibri" panose="020F0502020204030204" pitchFamily="34" charset="0"/>
                <a:ea typeface="Times New Roman" panose="02020603050405020304" pitchFamily="18" charset="0"/>
              </a:rPr>
              <a:t>duftend</a:t>
            </a:r>
            <a:r>
              <a:rPr lang="nl-NL" sz="2400" b="1" dirty="0">
                <a:effectLst/>
                <a:latin typeface="Calibri" panose="020F0502020204030204" pitchFamily="34" charset="0"/>
                <a:ea typeface="Times New Roman" panose="02020603050405020304" pitchFamily="18" charset="0"/>
              </a:rPr>
              <a:t> </a:t>
            </a:r>
            <a:r>
              <a:rPr lang="nl-NL" sz="2400" b="1" dirty="0" err="1">
                <a:effectLst/>
                <a:latin typeface="Calibri" panose="020F0502020204030204" pitchFamily="34" charset="0"/>
                <a:ea typeface="Times New Roman" panose="02020603050405020304" pitchFamily="18" charset="0"/>
              </a:rPr>
              <a:t>zyn</a:t>
            </a:r>
            <a:r>
              <a:rPr lang="nl-NL" sz="2400" b="1" dirty="0">
                <a:effectLst/>
                <a:latin typeface="Calibri" panose="020F0502020204030204" pitchFamily="34" charset="0"/>
                <a:ea typeface="Times New Roman" panose="02020603050405020304" pitchFamily="18" charset="0"/>
              </a:rPr>
              <a:t>? Wil ik je dat eens zeggen in goed rond </a:t>
            </a:r>
            <a:r>
              <a:rPr lang="nl-NL" sz="2400" b="1" dirty="0" err="1">
                <a:effectLst/>
                <a:latin typeface="Calibri" panose="020F0502020204030204" pitchFamily="34" charset="0"/>
                <a:ea typeface="Times New Roman" panose="02020603050405020304" pitchFamily="18" charset="0"/>
              </a:rPr>
              <a:t>hollandsch</a:t>
            </a:r>
            <a:r>
              <a:rPr lang="nl-NL" sz="2400" b="1" dirty="0">
                <a:effectLst/>
                <a:latin typeface="Calibri" panose="020F0502020204030204" pitchFamily="34" charset="0"/>
                <a:ea typeface="Times New Roman" panose="02020603050405020304" pitchFamily="18" charset="0"/>
              </a:rPr>
              <a:t>? Dat wil zeggen dat er een </a:t>
            </a:r>
            <a:r>
              <a:rPr lang="nl-NL" sz="2400" b="1" dirty="0" err="1">
                <a:effectLst/>
                <a:latin typeface="Calibri" panose="020F0502020204030204" pitchFamily="34" charset="0"/>
                <a:ea typeface="Times New Roman" panose="02020603050405020304" pitchFamily="18" charset="0"/>
              </a:rPr>
              <a:t>luchtjen</a:t>
            </a:r>
            <a:r>
              <a:rPr lang="nl-NL" sz="2400" b="1" dirty="0">
                <a:effectLst/>
                <a:latin typeface="Calibri" panose="020F0502020204030204" pitchFamily="34" charset="0"/>
                <a:ea typeface="Times New Roman" panose="02020603050405020304" pitchFamily="18" charset="0"/>
              </a:rPr>
              <a:t> is aan die malle sprookjes... zóó is het! </a:t>
            </a:r>
            <a:endParaRPr lang="nl-NL" sz="2400" dirty="0">
              <a:effectLst/>
              <a:latin typeface="Times New Roman" panose="02020603050405020304" pitchFamily="18" charset="0"/>
              <a:ea typeface="Times New Roman" panose="02020603050405020304" pitchFamily="18" charset="0"/>
            </a:endParaRPr>
          </a:p>
        </p:txBody>
      </p:sp>
      <p:pic>
        <p:nvPicPr>
          <p:cNvPr id="4098" name="Picture 2" descr="An Expert Analysis Of Celebrity Couples' Joint Break Up Notes - ELLE  SINGAPORE">
            <a:extLst>
              <a:ext uri="{FF2B5EF4-FFF2-40B4-BE49-F238E27FC236}">
                <a16:creationId xmlns:a16="http://schemas.microsoft.com/office/drawing/2014/main" xmlns="" id="{22658072-F6E4-0140-BF58-08F6AF5A4B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5400000">
            <a:off x="7740055" y="1930866"/>
            <a:ext cx="6285098" cy="261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27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02DD2D5F-0CE8-634E-9E03-DB153EFAF8BE}"/>
              </a:ext>
            </a:extLst>
          </p:cNvPr>
          <p:cNvSpPr>
            <a:spLocks noGrp="1"/>
          </p:cNvSpPr>
          <p:nvPr>
            <p:ph type="body" idx="1"/>
          </p:nvPr>
        </p:nvSpPr>
        <p:spPr>
          <a:xfrm>
            <a:off x="595084" y="959872"/>
            <a:ext cx="7687525" cy="5217092"/>
          </a:xfrm>
        </p:spPr>
        <p:txBody>
          <a:bodyPr/>
          <a:lstStyle/>
          <a:p>
            <a:pPr marL="50800" indent="0" algn="just">
              <a:buNone/>
            </a:pPr>
            <a:r>
              <a:rPr lang="nl-NL" sz="2000" dirty="0">
                <a:effectLst/>
                <a:latin typeface="Calibri" panose="020F0502020204030204" pitchFamily="34" charset="0"/>
                <a:ea typeface="Times New Roman" panose="02020603050405020304" pitchFamily="18" charset="0"/>
              </a:rPr>
              <a:t>Hoe meer ik hem aanzag, hoe meer ik </a:t>
            </a:r>
            <a:r>
              <a:rPr lang="nl-NL" sz="2000" dirty="0" err="1">
                <a:effectLst/>
                <a:latin typeface="Calibri" panose="020F0502020204030204" pitchFamily="34" charset="0"/>
                <a:ea typeface="Times New Roman" panose="02020603050405020304" pitchFamily="18" charset="0"/>
              </a:rPr>
              <a:t>my</a:t>
            </a:r>
            <a:r>
              <a:rPr lang="nl-NL" sz="2000" dirty="0">
                <a:effectLst/>
                <a:latin typeface="Calibri" panose="020F0502020204030204" pitchFamily="34" charset="0"/>
                <a:ea typeface="Times New Roman" panose="02020603050405020304" pitchFamily="18" charset="0"/>
              </a:rPr>
              <a:t> herinnerde hem meer gezien te hebben.</a:t>
            </a:r>
            <a:endParaRPr lang="nl-NL" sz="2000" dirty="0">
              <a:effectLst/>
              <a:latin typeface="Times New Roman" panose="02020603050405020304" pitchFamily="18" charset="0"/>
              <a:ea typeface="Times New Roman" panose="02020603050405020304" pitchFamily="18" charset="0"/>
            </a:endParaRPr>
          </a:p>
          <a:p>
            <a:pPr marL="50800" indent="0" algn="just">
              <a:buNone/>
            </a:pPr>
            <a:r>
              <a:rPr lang="nl-NL" sz="2000" dirty="0">
                <a:effectLst/>
                <a:latin typeface="Calibri" panose="020F0502020204030204" pitchFamily="34" charset="0"/>
                <a:ea typeface="Times New Roman" panose="02020603050405020304" pitchFamily="18" charset="0"/>
              </a:rPr>
              <a:t>Maar, zonderling, </a:t>
            </a:r>
            <a:r>
              <a:rPr lang="nl-NL" sz="2000" dirty="0" err="1">
                <a:effectLst/>
                <a:latin typeface="Calibri" panose="020F0502020204030204" pitchFamily="34" charset="0"/>
                <a:ea typeface="Times New Roman" panose="02020603050405020304" pitchFamily="18" charset="0"/>
              </a:rPr>
              <a:t>zyn</a:t>
            </a:r>
            <a:r>
              <a:rPr lang="nl-NL" sz="2000" dirty="0">
                <a:effectLst/>
                <a:latin typeface="Calibri" panose="020F0502020204030204" pitchFamily="34" charset="0"/>
                <a:ea typeface="Times New Roman" panose="02020603050405020304" pitchFamily="18" charset="0"/>
              </a:rPr>
              <a:t> gelaat deed op </a:t>
            </a:r>
            <a:r>
              <a:rPr lang="nl-NL" sz="2000" dirty="0" err="1">
                <a:effectLst/>
                <a:latin typeface="Calibri" panose="020F0502020204030204" pitchFamily="34" charset="0"/>
                <a:ea typeface="Times New Roman" panose="02020603050405020304" pitchFamily="18" charset="0"/>
              </a:rPr>
              <a:t>my</a:t>
            </a:r>
            <a:r>
              <a:rPr lang="nl-NL" sz="2000" dirty="0">
                <a:effectLst/>
                <a:latin typeface="Calibri" panose="020F0502020204030204" pitchFamily="34" charset="0"/>
                <a:ea typeface="Times New Roman" panose="02020603050405020304" pitchFamily="18" charset="0"/>
              </a:rPr>
              <a:t> de uitwerking </a:t>
            </a:r>
            <a:r>
              <a:rPr lang="nl-NL" sz="2000" b="1" dirty="0">
                <a:effectLst/>
                <a:latin typeface="Calibri" panose="020F0502020204030204" pitchFamily="34" charset="0"/>
                <a:ea typeface="Times New Roman" panose="02020603050405020304" pitchFamily="18" charset="0"/>
              </a:rPr>
              <a:t>alsof ik vreemde </a:t>
            </a:r>
            <a:r>
              <a:rPr lang="nl-NL" sz="2000" b="1" dirty="0" err="1">
                <a:effectLst/>
                <a:latin typeface="Calibri" panose="020F0502020204030204" pitchFamily="34" charset="0"/>
                <a:ea typeface="Times New Roman" panose="02020603050405020304" pitchFamily="18" charset="0"/>
              </a:rPr>
              <a:t>parfumerien</a:t>
            </a:r>
            <a:r>
              <a:rPr lang="nl-NL" sz="2000" b="1" dirty="0">
                <a:effectLst/>
                <a:latin typeface="Calibri" panose="020F0502020204030204" pitchFamily="34" charset="0"/>
                <a:ea typeface="Times New Roman" panose="02020603050405020304" pitchFamily="18" charset="0"/>
              </a:rPr>
              <a:t> rook</a:t>
            </a:r>
            <a:r>
              <a:rPr lang="nl-NL" sz="2000" dirty="0">
                <a:effectLst/>
                <a:latin typeface="Calibri" panose="020F0502020204030204" pitchFamily="34" charset="0"/>
                <a:ea typeface="Times New Roman" panose="02020603050405020304" pitchFamily="18" charset="0"/>
              </a:rPr>
              <a:t>. Lach hier niet om, lezer, straks zult ge zien hoe dit kwam. Ik ben verzekerd dat </a:t>
            </a:r>
            <a:r>
              <a:rPr lang="nl-NL" sz="2000" dirty="0" err="1">
                <a:effectLst/>
                <a:latin typeface="Calibri" panose="020F0502020204030204" pitchFamily="34" charset="0"/>
                <a:ea typeface="Times New Roman" panose="02020603050405020304" pitchFamily="18" charset="0"/>
              </a:rPr>
              <a:t>hy</a:t>
            </a:r>
            <a:r>
              <a:rPr lang="nl-NL" sz="2000" dirty="0">
                <a:effectLst/>
                <a:latin typeface="Calibri" panose="020F0502020204030204" pitchFamily="34" charset="0"/>
                <a:ea typeface="Times New Roman" panose="02020603050405020304" pitchFamily="18" charset="0"/>
              </a:rPr>
              <a:t> geen drup reukwerk </a:t>
            </a:r>
            <a:r>
              <a:rPr lang="nl-NL" sz="2000" dirty="0" err="1">
                <a:effectLst/>
                <a:latin typeface="Calibri" panose="020F0502020204030204" pitchFamily="34" charset="0"/>
                <a:ea typeface="Times New Roman" panose="02020603050405020304" pitchFamily="18" charset="0"/>
              </a:rPr>
              <a:t>by</a:t>
            </a:r>
            <a:r>
              <a:rPr lang="nl-NL" sz="2000" dirty="0">
                <a:effectLst/>
                <a:latin typeface="Calibri" panose="020F0502020204030204" pitchFamily="34" charset="0"/>
                <a:ea typeface="Times New Roman" panose="02020603050405020304" pitchFamily="18" charset="0"/>
              </a:rPr>
              <a:t> zich droeg, en toch </a:t>
            </a:r>
            <a:r>
              <a:rPr lang="nl-NL" sz="2000" b="1" dirty="0">
                <a:effectLst/>
                <a:latin typeface="Calibri" panose="020F0502020204030204" pitchFamily="34" charset="0"/>
                <a:ea typeface="Times New Roman" panose="02020603050405020304" pitchFamily="18" charset="0"/>
              </a:rPr>
              <a:t>rook ik iets aangenaams, iets sterks, iets wat me herinnerde aan</a:t>
            </a:r>
            <a:r>
              <a:rPr lang="nl-NL" sz="2000" dirty="0">
                <a:effectLst/>
                <a:latin typeface="Calibri" panose="020F0502020204030204" pitchFamily="34" charset="0"/>
                <a:ea typeface="Times New Roman" panose="02020603050405020304" pitchFamily="18" charset="0"/>
              </a:rPr>
              <a:t>.... daar had ik het!</a:t>
            </a:r>
            <a:endParaRPr lang="nl-NL" sz="2000" dirty="0">
              <a:latin typeface="Times New Roman" panose="02020603050405020304" pitchFamily="18" charset="0"/>
              <a:ea typeface="Times New Roman" panose="02020603050405020304" pitchFamily="18" charset="0"/>
            </a:endParaRPr>
          </a:p>
          <a:p>
            <a:pPr marL="50800" indent="0" algn="just">
              <a:buNone/>
            </a:pPr>
            <a:r>
              <a:rPr lang="nl-NL" sz="2000" dirty="0">
                <a:effectLst/>
                <a:latin typeface="Calibri" panose="020F0502020204030204" pitchFamily="34" charset="0"/>
                <a:ea typeface="Times New Roman" panose="02020603050405020304" pitchFamily="18" charset="0"/>
              </a:rPr>
              <a:t>- </a:t>
            </a:r>
            <a:r>
              <a:rPr lang="nl-NL" sz="2000" dirty="0" err="1">
                <a:effectLst/>
                <a:latin typeface="Calibri" panose="020F0502020204030204" pitchFamily="34" charset="0"/>
                <a:ea typeface="Times New Roman" panose="02020603050405020304" pitchFamily="18" charset="0"/>
              </a:rPr>
              <a:t>Zyt</a:t>
            </a:r>
            <a:r>
              <a:rPr lang="nl-NL" sz="2000" dirty="0">
                <a:effectLst/>
                <a:latin typeface="Calibri" panose="020F0502020204030204" pitchFamily="34" charset="0"/>
                <a:ea typeface="Times New Roman" panose="02020603050405020304" pitchFamily="18" charset="0"/>
              </a:rPr>
              <a:t> </a:t>
            </a:r>
            <a:r>
              <a:rPr lang="nl-NL" sz="2000" dirty="0" err="1">
                <a:effectLst/>
                <a:latin typeface="Calibri" panose="020F0502020204030204" pitchFamily="34" charset="0"/>
                <a:ea typeface="Times New Roman" panose="02020603050405020304" pitchFamily="18" charset="0"/>
              </a:rPr>
              <a:t>gy</a:t>
            </a:r>
            <a:r>
              <a:rPr lang="nl-NL" sz="2000" dirty="0">
                <a:effectLst/>
                <a:latin typeface="Calibri" panose="020F0502020204030204" pitchFamily="34" charset="0"/>
                <a:ea typeface="Times New Roman" panose="02020603050405020304" pitchFamily="18" charset="0"/>
              </a:rPr>
              <a:t> het, riep ik, die </a:t>
            </a:r>
            <a:r>
              <a:rPr lang="nl-NL" sz="2000" dirty="0" err="1">
                <a:effectLst/>
                <a:latin typeface="Calibri" panose="020F0502020204030204" pitchFamily="34" charset="0"/>
                <a:ea typeface="Times New Roman" panose="02020603050405020304" pitchFamily="18" charset="0"/>
              </a:rPr>
              <a:t>my</a:t>
            </a:r>
            <a:r>
              <a:rPr lang="nl-NL" sz="2000" dirty="0">
                <a:effectLst/>
                <a:latin typeface="Calibri" panose="020F0502020204030204" pitchFamily="34" charset="0"/>
                <a:ea typeface="Times New Roman" panose="02020603050405020304" pitchFamily="18" charset="0"/>
              </a:rPr>
              <a:t> van den Griek hebt verlost? - Wel zeker, </a:t>
            </a:r>
            <a:r>
              <a:rPr lang="nl-NL" sz="2000" dirty="0" err="1">
                <a:effectLst/>
                <a:latin typeface="Calibri" panose="020F0502020204030204" pitchFamily="34" charset="0"/>
                <a:ea typeface="Times New Roman" panose="02020603050405020304" pitchFamily="18" charset="0"/>
              </a:rPr>
              <a:t>zeide</a:t>
            </a:r>
            <a:r>
              <a:rPr lang="nl-NL" sz="2000" dirty="0">
                <a:effectLst/>
                <a:latin typeface="Calibri" panose="020F0502020204030204" pitchFamily="34" charset="0"/>
                <a:ea typeface="Times New Roman" panose="02020603050405020304" pitchFamily="18" charset="0"/>
              </a:rPr>
              <a:t> </a:t>
            </a:r>
            <a:r>
              <a:rPr lang="nl-NL" sz="2000" dirty="0" err="1">
                <a:effectLst/>
                <a:latin typeface="Calibri" panose="020F0502020204030204" pitchFamily="34" charset="0"/>
                <a:ea typeface="Times New Roman" panose="02020603050405020304" pitchFamily="18" charset="0"/>
              </a:rPr>
              <a:t>hy</a:t>
            </a:r>
            <a:r>
              <a:rPr lang="nl-NL" sz="2000" dirty="0">
                <a:effectLst/>
                <a:latin typeface="Calibri" panose="020F0502020204030204" pitchFamily="34" charset="0"/>
                <a:ea typeface="Times New Roman" panose="02020603050405020304" pitchFamily="18" charset="0"/>
              </a:rPr>
              <a:t>, dat was ik. En hoe gaat het U?</a:t>
            </a:r>
            <a:r>
              <a:rPr lang="nl-NL" sz="2000" dirty="0">
                <a:latin typeface="Times New Roman" panose="02020603050405020304" pitchFamily="18" charset="0"/>
                <a:ea typeface="Times New Roman" panose="02020603050405020304" pitchFamily="18" charset="0"/>
              </a:rPr>
              <a:t>    </a:t>
            </a:r>
            <a:r>
              <a:rPr lang="nl-NL" sz="2000" dirty="0">
                <a:effectLst/>
                <a:latin typeface="Calibri" panose="020F0502020204030204" pitchFamily="34" charset="0"/>
                <a:ea typeface="Times New Roman" panose="02020603050405020304" pitchFamily="18" charset="0"/>
              </a:rPr>
              <a:t>[...]</a:t>
            </a:r>
            <a:endParaRPr lang="en-GB" sz="3200" dirty="0"/>
          </a:p>
          <a:p>
            <a:pPr marL="50800" indent="0" algn="just">
              <a:buNone/>
            </a:pPr>
            <a:r>
              <a:rPr lang="nl-NL" sz="2000" dirty="0">
                <a:effectLst/>
                <a:latin typeface="Calibri" panose="020F0502020204030204" pitchFamily="34" charset="0"/>
                <a:ea typeface="Times New Roman" panose="02020603050405020304" pitchFamily="18" charset="0"/>
              </a:rPr>
              <a:t>" ik was op de </a:t>
            </a:r>
            <a:r>
              <a:rPr lang="nl-NL" sz="2000" dirty="0" err="1">
                <a:effectLst/>
                <a:latin typeface="Calibri" panose="020F0502020204030204" pitchFamily="34" charset="0"/>
                <a:ea typeface="Times New Roman" panose="02020603050405020304" pitchFamily="18" charset="0"/>
              </a:rPr>
              <a:t>latynsche</a:t>
            </a:r>
            <a:r>
              <a:rPr lang="nl-NL" sz="2000" dirty="0">
                <a:effectLst/>
                <a:latin typeface="Calibri" panose="020F0502020204030204" pitchFamily="34" charset="0"/>
                <a:ea typeface="Times New Roman" panose="02020603050405020304" pitchFamily="18" charset="0"/>
              </a:rPr>
              <a:t> school - nu zeggen ze </a:t>
            </a:r>
            <a:r>
              <a:rPr lang="nl-NL" sz="2000" i="1" dirty="0">
                <a:effectLst/>
                <a:latin typeface="Calibri" panose="020F0502020204030204" pitchFamily="34" charset="0"/>
                <a:ea typeface="Times New Roman" panose="02020603050405020304" pitchFamily="18" charset="0"/>
              </a:rPr>
              <a:t>gymnasium </a:t>
            </a:r>
            <a:r>
              <a:rPr lang="nl-NL" sz="2000" dirty="0">
                <a:effectLst/>
                <a:latin typeface="Calibri" panose="020F0502020204030204" pitchFamily="34" charset="0"/>
                <a:ea typeface="Times New Roman" panose="02020603050405020304" pitchFamily="18" charset="0"/>
              </a:rPr>
              <a:t>- en daar was kermis.... in Amsterdam meen ik. Op de Westermarkt stonden kramen, en als ge een Amsterdammer </a:t>
            </a:r>
            <a:r>
              <a:rPr lang="nl-NL" sz="2000" dirty="0" err="1">
                <a:effectLst/>
                <a:latin typeface="Calibri" panose="020F0502020204030204" pitchFamily="34" charset="0"/>
                <a:ea typeface="Times New Roman" panose="02020603050405020304" pitchFamily="18" charset="0"/>
              </a:rPr>
              <a:t>zyt</a:t>
            </a:r>
            <a:r>
              <a:rPr lang="nl-NL" sz="2000" dirty="0">
                <a:effectLst/>
                <a:latin typeface="Calibri" panose="020F0502020204030204" pitchFamily="34" charset="0"/>
                <a:ea typeface="Times New Roman" panose="02020603050405020304" pitchFamily="18" charset="0"/>
              </a:rPr>
              <a:t>, lezer, en nagenoeg van </a:t>
            </a:r>
            <a:r>
              <a:rPr lang="nl-NL" sz="2000" dirty="0" err="1">
                <a:effectLst/>
                <a:latin typeface="Calibri" panose="020F0502020204030204" pitchFamily="34" charset="0"/>
                <a:ea typeface="Times New Roman" panose="02020603050405020304" pitchFamily="18" charset="0"/>
              </a:rPr>
              <a:t>myn</a:t>
            </a:r>
            <a:r>
              <a:rPr lang="nl-NL" sz="2000" dirty="0">
                <a:effectLst/>
                <a:latin typeface="Calibri" panose="020F0502020204030204" pitchFamily="34" charset="0"/>
                <a:ea typeface="Times New Roman" panose="02020603050405020304" pitchFamily="18" charset="0"/>
              </a:rPr>
              <a:t> </a:t>
            </a:r>
            <a:r>
              <a:rPr lang="nl-NL" sz="2000" dirty="0" err="1">
                <a:effectLst/>
                <a:latin typeface="Calibri" panose="020F0502020204030204" pitchFamily="34" charset="0"/>
                <a:ea typeface="Times New Roman" panose="02020603050405020304" pitchFamily="18" charset="0"/>
              </a:rPr>
              <a:t>leeftyd</a:t>
            </a:r>
            <a:r>
              <a:rPr lang="nl-NL" sz="2000" dirty="0">
                <a:effectLst/>
                <a:latin typeface="Calibri" panose="020F0502020204030204" pitchFamily="34" charset="0"/>
                <a:ea typeface="Times New Roman" panose="02020603050405020304" pitchFamily="18" charset="0"/>
              </a:rPr>
              <a:t>, zult ge u herinneren hoe daaronder </a:t>
            </a:r>
            <a:r>
              <a:rPr lang="nl-NL" sz="2000" dirty="0" err="1">
                <a:effectLst/>
                <a:latin typeface="Calibri" panose="020F0502020204030204" pitchFamily="34" charset="0"/>
                <a:ea typeface="Times New Roman" panose="02020603050405020304" pitchFamily="18" charset="0"/>
              </a:rPr>
              <a:t>één</a:t>
            </a:r>
            <a:r>
              <a:rPr lang="nl-NL" sz="2000" dirty="0">
                <a:effectLst/>
                <a:latin typeface="Calibri" panose="020F0502020204030204" pitchFamily="34" charset="0"/>
                <a:ea typeface="Times New Roman" panose="02020603050405020304" pitchFamily="18" charset="0"/>
              </a:rPr>
              <a:t> was, die uitmuntte door de zwarte </a:t>
            </a:r>
            <a:r>
              <a:rPr lang="nl-NL" sz="2000" dirty="0" err="1">
                <a:effectLst/>
                <a:latin typeface="Calibri" panose="020F0502020204030204" pitchFamily="34" charset="0"/>
                <a:ea typeface="Times New Roman" panose="02020603050405020304" pitchFamily="18" charset="0"/>
              </a:rPr>
              <a:t>oogen</a:t>
            </a:r>
            <a:r>
              <a:rPr lang="nl-NL" sz="2000" dirty="0">
                <a:effectLst/>
                <a:latin typeface="Calibri" panose="020F0502020204030204" pitchFamily="34" charset="0"/>
                <a:ea typeface="Times New Roman" panose="02020603050405020304" pitchFamily="18" charset="0"/>
              </a:rPr>
              <a:t> en de lange vlechten van een meisje, dat als een </a:t>
            </a:r>
            <a:r>
              <a:rPr lang="nl-NL" sz="2000" b="1" dirty="0" err="1">
                <a:effectLst/>
                <a:latin typeface="Calibri" panose="020F0502020204030204" pitchFamily="34" charset="0"/>
                <a:ea typeface="Times New Roman" panose="02020603050405020304" pitchFamily="18" charset="0"/>
              </a:rPr>
              <a:t>Griekin</a:t>
            </a:r>
            <a:r>
              <a:rPr lang="nl-NL" sz="2000" dirty="0">
                <a:effectLst/>
                <a:latin typeface="Calibri" panose="020F0502020204030204" pitchFamily="34" charset="0"/>
                <a:ea typeface="Times New Roman" panose="02020603050405020304" pitchFamily="18" charset="0"/>
              </a:rPr>
              <a:t> gekleed was. Ook haar vader was een Griek of althans </a:t>
            </a:r>
            <a:r>
              <a:rPr lang="nl-NL" sz="2000" dirty="0" err="1">
                <a:effectLst/>
                <a:latin typeface="Calibri" panose="020F0502020204030204" pitchFamily="34" charset="0"/>
                <a:ea typeface="Times New Roman" panose="02020603050405020304" pitchFamily="18" charset="0"/>
              </a:rPr>
              <a:t>hy</a:t>
            </a:r>
            <a:r>
              <a:rPr lang="nl-NL" sz="2000" dirty="0">
                <a:effectLst/>
                <a:latin typeface="Calibri" panose="020F0502020204030204" pitchFamily="34" charset="0"/>
                <a:ea typeface="Times New Roman" panose="02020603050405020304" pitchFamily="18" charset="0"/>
              </a:rPr>
              <a:t> zag er uit als een Griek. </a:t>
            </a:r>
            <a:r>
              <a:rPr lang="nl-NL" sz="2000" b="1" dirty="0">
                <a:effectLst/>
                <a:latin typeface="Calibri" panose="020F0502020204030204" pitchFamily="34" charset="0"/>
                <a:ea typeface="Times New Roman" panose="02020603050405020304" pitchFamily="18" charset="0"/>
              </a:rPr>
              <a:t>Zij verkochten allerlei reukgoed</a:t>
            </a:r>
            <a:r>
              <a:rPr lang="nl-NL" sz="2000" dirty="0">
                <a:effectLst/>
                <a:latin typeface="Calibri" panose="020F0502020204030204" pitchFamily="34" charset="0"/>
                <a:ea typeface="Times New Roman" panose="02020603050405020304" pitchFamily="18" charset="0"/>
              </a:rPr>
              <a:t>."</a:t>
            </a:r>
            <a:endParaRPr lang="nl-NL" sz="2000" dirty="0">
              <a:effectLst/>
              <a:latin typeface="Times New Roman" panose="02020603050405020304" pitchFamily="18" charset="0"/>
              <a:ea typeface="Times New Roman" panose="02020603050405020304" pitchFamily="18" charset="0"/>
            </a:endParaRPr>
          </a:p>
        </p:txBody>
      </p:sp>
      <p:sp>
        <p:nvSpPr>
          <p:cNvPr id="3" name="Titel 2">
            <a:extLst>
              <a:ext uri="{FF2B5EF4-FFF2-40B4-BE49-F238E27FC236}">
                <a16:creationId xmlns:a16="http://schemas.microsoft.com/office/drawing/2014/main" xmlns="" id="{9F766DD8-7EDE-D940-9474-18D9728B62E0}"/>
              </a:ext>
            </a:extLst>
          </p:cNvPr>
          <p:cNvSpPr>
            <a:spLocks noGrp="1"/>
          </p:cNvSpPr>
          <p:nvPr>
            <p:ph type="title"/>
          </p:nvPr>
        </p:nvSpPr>
        <p:spPr/>
        <p:txBody>
          <a:bodyPr/>
          <a:lstStyle/>
          <a:p>
            <a:r>
              <a:rPr lang="en-GB" dirty="0" err="1"/>
              <a:t>Droogstoppel</a:t>
            </a:r>
            <a:r>
              <a:rPr lang="en-GB" dirty="0"/>
              <a:t> </a:t>
            </a:r>
            <a:r>
              <a:rPr lang="en-GB" dirty="0" err="1"/>
              <a:t>ontmoet</a:t>
            </a:r>
            <a:r>
              <a:rPr lang="en-GB" dirty="0"/>
              <a:t> </a:t>
            </a:r>
            <a:r>
              <a:rPr lang="en-GB" dirty="0" err="1"/>
              <a:t>Sjaalman</a:t>
            </a:r>
            <a:endParaRPr lang="en-GB" dirty="0"/>
          </a:p>
        </p:txBody>
      </p:sp>
      <p:pic>
        <p:nvPicPr>
          <p:cNvPr id="4" name="Afbeelding 3">
            <a:extLst>
              <a:ext uri="{FF2B5EF4-FFF2-40B4-BE49-F238E27FC236}">
                <a16:creationId xmlns:a16="http://schemas.microsoft.com/office/drawing/2014/main" xmlns="" id="{2DB9BC0B-3165-C64D-93CC-6A95E49745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355" y="1260792"/>
            <a:ext cx="3658645" cy="4336415"/>
          </a:xfrm>
          <a:prstGeom prst="rect">
            <a:avLst/>
          </a:prstGeom>
        </p:spPr>
      </p:pic>
    </p:spTree>
    <p:extLst>
      <p:ext uri="{BB962C8B-B14F-4D97-AF65-F5344CB8AC3E}">
        <p14:creationId xmlns:p14="http://schemas.microsoft.com/office/powerpoint/2010/main" val="3116835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2005973-8579-3429-7FDE-636514397AC8}"/>
              </a:ext>
            </a:extLst>
          </p:cNvPr>
          <p:cNvSpPr>
            <a:spLocks noGrp="1"/>
          </p:cNvSpPr>
          <p:nvPr>
            <p:ph type="title"/>
          </p:nvPr>
        </p:nvSpPr>
        <p:spPr/>
        <p:txBody>
          <a:bodyPr/>
          <a:lstStyle/>
          <a:p>
            <a:r>
              <a:rPr lang="x-none" dirty="0"/>
              <a:t>Nederlanders ald koloniale snuffelaars</a:t>
            </a:r>
          </a:p>
        </p:txBody>
      </p:sp>
      <p:pic>
        <p:nvPicPr>
          <p:cNvPr id="5" name="Picture 4" descr="A painting of a group of people&#10;&#10;Description automatically generated with low confidence">
            <a:extLst>
              <a:ext uri="{FF2B5EF4-FFF2-40B4-BE49-F238E27FC236}">
                <a16:creationId xmlns:a16="http://schemas.microsoft.com/office/drawing/2014/main" xmlns="" id="{B08894F8-5526-265D-3485-73C960352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084" y="1026365"/>
            <a:ext cx="4294941" cy="5449495"/>
          </a:xfrm>
          <a:prstGeom prst="rect">
            <a:avLst/>
          </a:prstGeom>
        </p:spPr>
      </p:pic>
      <p:pic>
        <p:nvPicPr>
          <p:cNvPr id="8" name="Afbeelding 1">
            <a:extLst>
              <a:ext uri="{FF2B5EF4-FFF2-40B4-BE49-F238E27FC236}">
                <a16:creationId xmlns:a16="http://schemas.microsoft.com/office/drawing/2014/main" xmlns="" id="{D363C53B-3C3D-900E-A6EF-5CA2812C6E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4744" y="1026365"/>
            <a:ext cx="6429651" cy="1799962"/>
          </a:xfrm>
          <a:prstGeom prst="rect">
            <a:avLst/>
          </a:prstGeom>
        </p:spPr>
      </p:pic>
      <p:sp>
        <p:nvSpPr>
          <p:cNvPr id="10" name="TextBox 9">
            <a:extLst>
              <a:ext uri="{FF2B5EF4-FFF2-40B4-BE49-F238E27FC236}">
                <a16:creationId xmlns:a16="http://schemas.microsoft.com/office/drawing/2014/main" xmlns="" id="{57C879ED-7703-C48E-7F9C-18F4ED4C8AC2}"/>
              </a:ext>
            </a:extLst>
          </p:cNvPr>
          <p:cNvSpPr txBox="1"/>
          <p:nvPr/>
        </p:nvSpPr>
        <p:spPr>
          <a:xfrm>
            <a:off x="5154743" y="2987022"/>
            <a:ext cx="6746311" cy="523220"/>
          </a:xfrm>
          <a:prstGeom prst="rect">
            <a:avLst/>
          </a:prstGeom>
          <a:noFill/>
        </p:spPr>
        <p:txBody>
          <a:bodyPr wrap="square">
            <a:spAutoFit/>
          </a:bodyPr>
          <a:lstStyle/>
          <a:p>
            <a:r>
              <a:rPr lang="nl-NL" sz="1400" dirty="0" err="1">
                <a:effectLst/>
                <a:latin typeface="Calibri" panose="020F0502020204030204" pitchFamily="34" charset="0"/>
                <a:ea typeface="Calibri" panose="020F0502020204030204" pitchFamily="34" charset="0"/>
              </a:rPr>
              <a:t>Halfmodel</a:t>
            </a:r>
            <a:r>
              <a:rPr lang="nl-NL" sz="1400" dirty="0">
                <a:effectLst/>
                <a:latin typeface="Calibri" panose="020F0502020204030204" pitchFamily="34" charset="0"/>
                <a:ea typeface="Calibri" panose="020F0502020204030204" pitchFamily="34" charset="0"/>
              </a:rPr>
              <a:t> van de schoeners Snuffelaar en Grijpvogel, die in 1799 door de Rotterdamse firma P. </a:t>
            </a:r>
            <a:r>
              <a:rPr lang="nl-NL" sz="1400" dirty="0" err="1">
                <a:effectLst/>
                <a:latin typeface="Calibri" panose="020F0502020204030204" pitchFamily="34" charset="0"/>
                <a:ea typeface="Calibri" panose="020F0502020204030204" pitchFamily="34" charset="0"/>
              </a:rPr>
              <a:t>Glavimans</a:t>
            </a:r>
            <a:r>
              <a:rPr lang="nl-NL" sz="1400" dirty="0">
                <a:effectLst/>
                <a:latin typeface="Calibri" panose="020F0502020204030204" pitchFamily="34" charset="0"/>
                <a:ea typeface="Calibri" panose="020F0502020204030204" pitchFamily="34" charset="0"/>
              </a:rPr>
              <a:t> </a:t>
            </a:r>
            <a:r>
              <a:rPr lang="nl-NL" sz="1400" dirty="0" err="1">
                <a:effectLst/>
                <a:latin typeface="Calibri" panose="020F0502020204030204" pitchFamily="34" charset="0"/>
                <a:ea typeface="Calibri" panose="020F0502020204030204" pitchFamily="34" charset="0"/>
              </a:rPr>
              <a:t>Jz</a:t>
            </a:r>
            <a:r>
              <a:rPr lang="nl-NL" sz="1400" dirty="0">
                <a:effectLst/>
                <a:latin typeface="Calibri" panose="020F0502020204030204" pitchFamily="34" charset="0"/>
                <a:ea typeface="Calibri" panose="020F0502020204030204" pitchFamily="34" charset="0"/>
              </a:rPr>
              <a:t>. werden gebouwd. Rijksmuseum Amsterdam NG-MC-392.</a:t>
            </a:r>
            <a:r>
              <a:rPr lang="x-none" dirty="0">
                <a:effectLst/>
              </a:rPr>
              <a:t> </a:t>
            </a:r>
            <a:endParaRPr lang="x-none" dirty="0"/>
          </a:p>
        </p:txBody>
      </p:sp>
      <p:pic>
        <p:nvPicPr>
          <p:cNvPr id="10245" name="Picture 5" descr="Nog meer wereldgeschiedenis van Nederland - Publicatie - Universiteit  Utrecht">
            <a:extLst>
              <a:ext uri="{FF2B5EF4-FFF2-40B4-BE49-F238E27FC236}">
                <a16:creationId xmlns:a16="http://schemas.microsoft.com/office/drawing/2014/main" xmlns="" id="{FC665AA9-A3A1-DBC0-FEA6-30BD45373A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3079" y="3774345"/>
            <a:ext cx="3926994" cy="259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447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E05261E-39D2-0F98-E99A-6F713DA44BDF}"/>
              </a:ext>
            </a:extLst>
          </p:cNvPr>
          <p:cNvSpPr txBox="1"/>
          <p:nvPr/>
        </p:nvSpPr>
        <p:spPr>
          <a:xfrm>
            <a:off x="205273" y="1268963"/>
            <a:ext cx="9032033" cy="5940088"/>
          </a:xfrm>
          <a:prstGeom prst="rect">
            <a:avLst/>
          </a:prstGeom>
          <a:noFill/>
        </p:spPr>
        <p:txBody>
          <a:bodyPr wrap="square">
            <a:spAutoFit/>
          </a:bodyPr>
          <a:lstStyle/>
          <a:p>
            <a:r>
              <a:rPr lang="x-none" sz="2000" dirty="0">
                <a:latin typeface="Calibri" panose="020F0502020204030204" pitchFamily="34" charset="0"/>
                <a:cs typeface="Calibri" panose="020F0502020204030204" pitchFamily="34" charset="0"/>
              </a:rPr>
              <a:t>“</a:t>
            </a:r>
            <a:r>
              <a:rPr lang="nl-NL" sz="2000" dirty="0">
                <a:effectLst/>
                <a:latin typeface="Calibri" panose="020F0502020204030204" pitchFamily="34" charset="0"/>
                <a:ea typeface="Calibri" panose="020F0502020204030204" pitchFamily="34" charset="0"/>
                <a:cs typeface="Calibri" panose="020F0502020204030204" pitchFamily="34" charset="0"/>
              </a:rPr>
              <a:t>O, de melancholie dat te bedenken; te bedenken hoe gauw, als een geur, die niet te grijpen is, alles</a:t>
            </a:r>
            <a:r>
              <a:rPr lang="x-none" sz="2000" dirty="0">
                <a:latin typeface="Calibri" panose="020F0502020204030204" pitchFamily="34" charset="0"/>
                <a:ea typeface="Calibri" panose="020F0502020204030204" pitchFamily="34" charset="0"/>
                <a:cs typeface="Calibri" panose="020F0502020204030204" pitchFamily="34" charset="0"/>
              </a:rPr>
              <a:t> </a:t>
            </a:r>
            <a:r>
              <a:rPr lang="nl-NL" sz="2000" dirty="0">
                <a:effectLst/>
                <a:latin typeface="Calibri" panose="020F0502020204030204" pitchFamily="34" charset="0"/>
                <a:ea typeface="Calibri" panose="020F0502020204030204" pitchFamily="34" charset="0"/>
                <a:cs typeface="Calibri" panose="020F0502020204030204" pitchFamily="34" charset="0"/>
              </a:rPr>
              <a:t>vervliegt, dat lief is... </a:t>
            </a:r>
            <a:r>
              <a:rPr lang="x-none" sz="2000" dirty="0">
                <a:effectLst/>
                <a:latin typeface="Calibri" panose="020F0502020204030204" pitchFamily="34" charset="0"/>
                <a:ea typeface="Calibri" panose="020F0502020204030204" pitchFamily="34" charset="0"/>
                <a:cs typeface="Calibri" panose="020F0502020204030204" pitchFamily="34" charset="0"/>
              </a:rPr>
              <a:t>“                                </a:t>
            </a:r>
            <a:r>
              <a:rPr lang="nl-NL" sz="2000" dirty="0">
                <a:effectLst/>
                <a:latin typeface="Calibri" panose="020F0502020204030204" pitchFamily="34" charset="0"/>
                <a:ea typeface="Calibri" panose="020F0502020204030204" pitchFamily="34" charset="0"/>
                <a:cs typeface="Calibri" panose="020F0502020204030204" pitchFamily="34" charset="0"/>
              </a:rPr>
              <a:t>Louis</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a:effectLst/>
                <a:latin typeface="Calibri" panose="020F0502020204030204" pitchFamily="34" charset="0"/>
                <a:ea typeface="Calibri" panose="020F0502020204030204" pitchFamily="34" charset="0"/>
                <a:cs typeface="Calibri" panose="020F0502020204030204" pitchFamily="34" charset="0"/>
              </a:rPr>
              <a:t>Couperus, </a:t>
            </a:r>
            <a:r>
              <a:rPr lang="nl-NL" sz="2000" i="1" dirty="0" err="1">
                <a:effectLst/>
                <a:latin typeface="Calibri" panose="020F0502020204030204" pitchFamily="34" charset="0"/>
                <a:ea typeface="Calibri" panose="020F0502020204030204" pitchFamily="34" charset="0"/>
                <a:cs typeface="Calibri" panose="020F0502020204030204" pitchFamily="34" charset="0"/>
              </a:rPr>
              <a:t>Extaze</a:t>
            </a:r>
            <a:r>
              <a:rPr lang="nl-NL" sz="2000" dirty="0">
                <a:effectLst/>
                <a:latin typeface="Calibri" panose="020F0502020204030204" pitchFamily="34" charset="0"/>
                <a:ea typeface="Calibri" panose="020F0502020204030204" pitchFamily="34" charset="0"/>
                <a:cs typeface="Calibri" panose="020F0502020204030204" pitchFamily="34" charset="0"/>
              </a:rPr>
              <a:t>.</a:t>
            </a:r>
            <a:endParaRPr lang="x-none" sz="2000" dirty="0">
              <a:latin typeface="Calibri" panose="020F0502020204030204" pitchFamily="34" charset="0"/>
              <a:cs typeface="Calibri" panose="020F0502020204030204" pitchFamily="34" charset="0"/>
            </a:endParaRPr>
          </a:p>
          <a:p>
            <a:endParaRPr lang="nl-NL" sz="2000" dirty="0">
              <a:effectLst/>
              <a:latin typeface="Calibri" panose="020F0502020204030204" pitchFamily="34" charset="0"/>
              <a:ea typeface="Calibri" panose="020F0502020204030204" pitchFamily="34" charset="0"/>
              <a:cs typeface="Calibri" panose="020F0502020204030204" pitchFamily="34" charset="0"/>
            </a:endParaRPr>
          </a:p>
          <a:p>
            <a:r>
              <a:rPr lang="nl-NL" sz="2000" dirty="0">
                <a:effectLst/>
                <a:latin typeface="Calibri" panose="020F0502020204030204" pitchFamily="34" charset="0"/>
                <a:ea typeface="Calibri" panose="020F0502020204030204" pitchFamily="34" charset="0"/>
                <a:cs typeface="Calibri" panose="020F0502020204030204" pitchFamily="34" charset="0"/>
              </a:rPr>
              <a:t>“En het was of de </a:t>
            </a:r>
            <a:r>
              <a:rPr lang="nl-NL" sz="2000" b="1" dirty="0" err="1">
                <a:effectLst/>
                <a:latin typeface="Calibri" panose="020F0502020204030204" pitchFamily="34" charset="0"/>
                <a:ea typeface="Calibri" panose="020F0502020204030204" pitchFamily="34" charset="0"/>
                <a:cs typeface="Calibri" panose="020F0502020204030204" pitchFamily="34" charset="0"/>
              </a:rPr>
              <a:t>datura's</a:t>
            </a:r>
            <a:r>
              <a:rPr lang="nl-NL" sz="2000" dirty="0">
                <a:effectLst/>
                <a:latin typeface="Calibri" panose="020F0502020204030204" pitchFamily="34" charset="0"/>
                <a:ea typeface="Calibri" panose="020F0502020204030204" pitchFamily="34" charset="0"/>
                <a:cs typeface="Calibri" panose="020F0502020204030204" pitchFamily="34" charset="0"/>
              </a:rPr>
              <a:t> bengelden de klokkenhymne van haar heksengeuren; of de </a:t>
            </a:r>
            <a:r>
              <a:rPr lang="nl-NL" sz="2000" b="1" dirty="0">
                <a:effectLst/>
                <a:latin typeface="Calibri" panose="020F0502020204030204" pitchFamily="34" charset="0"/>
                <a:ea typeface="Calibri" panose="020F0502020204030204" pitchFamily="34" charset="0"/>
                <a:cs typeface="Calibri" panose="020F0502020204030204" pitchFamily="34" charset="0"/>
              </a:rPr>
              <a:t>tuberozen </a:t>
            </a:r>
            <a:r>
              <a:rPr lang="nl-NL" sz="2000" dirty="0">
                <a:effectLst/>
                <a:latin typeface="Calibri" panose="020F0502020204030204" pitchFamily="34" charset="0"/>
                <a:ea typeface="Calibri" panose="020F0502020204030204" pitchFamily="34" charset="0"/>
                <a:cs typeface="Calibri" panose="020F0502020204030204" pitchFamily="34" charset="0"/>
              </a:rPr>
              <a:t>de </a:t>
            </a:r>
            <a:r>
              <a:rPr lang="nl-NL" sz="2000" b="1" dirty="0">
                <a:effectLst/>
                <a:latin typeface="Calibri" panose="020F0502020204030204" pitchFamily="34" charset="0"/>
                <a:ea typeface="Calibri" panose="020F0502020204030204" pitchFamily="34" charset="0"/>
                <a:cs typeface="Calibri" panose="020F0502020204030204" pitchFamily="34" charset="0"/>
              </a:rPr>
              <a:t>giftarome</a:t>
            </a:r>
            <a:r>
              <a:rPr lang="nl-NL" sz="2000" dirty="0">
                <a:effectLst/>
                <a:latin typeface="Calibri" panose="020F0502020204030204" pitchFamily="34" charset="0"/>
                <a:ea typeface="Calibri" panose="020F0502020204030204" pitchFamily="34" charset="0"/>
                <a:cs typeface="Calibri" panose="020F0502020204030204" pitchFamily="34" charset="0"/>
              </a:rPr>
              <a:t>n van haar zielen in droppelen dik venijn </a:t>
            </a:r>
            <a:r>
              <a:rPr lang="nl-NL" sz="2000" dirty="0" err="1">
                <a:effectLst/>
                <a:latin typeface="Calibri" panose="020F0502020204030204" pitchFamily="34" charset="0"/>
                <a:ea typeface="Calibri" panose="020F0502020204030204" pitchFamily="34" charset="0"/>
                <a:cs typeface="Calibri" panose="020F0502020204030204" pitchFamily="34" charset="0"/>
              </a:rPr>
              <a:t>aftappelden</a:t>
            </a:r>
            <a:r>
              <a:rPr lang="nl-NL" sz="2000" dirty="0">
                <a:effectLst/>
                <a:latin typeface="Calibri" panose="020F0502020204030204" pitchFamily="34" charset="0"/>
                <a:ea typeface="Calibri" panose="020F0502020204030204" pitchFamily="34" charset="0"/>
                <a:cs typeface="Calibri" panose="020F0502020204030204" pitchFamily="34" charset="0"/>
              </a:rPr>
              <a:t>, of </a:t>
            </a:r>
            <a:r>
              <a:rPr lang="nl-NL" sz="2000" b="1" dirty="0">
                <a:effectLst/>
                <a:latin typeface="Calibri" panose="020F0502020204030204" pitchFamily="34" charset="0"/>
                <a:ea typeface="Calibri" panose="020F0502020204030204" pitchFamily="34" charset="0"/>
                <a:cs typeface="Calibri" panose="020F0502020204030204" pitchFamily="34" charset="0"/>
              </a:rPr>
              <a:t>narcissen, madelieven,  violen</a:t>
            </a:r>
            <a:r>
              <a:rPr lang="nl-NL" sz="2000" dirty="0">
                <a:effectLst/>
                <a:latin typeface="Calibri" panose="020F0502020204030204" pitchFamily="34" charset="0"/>
                <a:ea typeface="Calibri" panose="020F0502020204030204" pitchFamily="34" charset="0"/>
                <a:cs typeface="Calibri" panose="020F0502020204030204" pitchFamily="34" charset="0"/>
              </a:rPr>
              <a:t>, stervend, verdrukt, vertrapt, verpletterd, uitschreeuwden de kreten harer tederheden, die in deze wanhoop verwerden tot een </a:t>
            </a:r>
            <a:r>
              <a:rPr lang="nl-NL" sz="2000" b="1" dirty="0">
                <a:effectLst/>
                <a:latin typeface="Calibri" panose="020F0502020204030204" pitchFamily="34" charset="0"/>
                <a:ea typeface="Calibri" panose="020F0502020204030204" pitchFamily="34" charset="0"/>
                <a:cs typeface="Calibri" panose="020F0502020204030204" pitchFamily="34" charset="0"/>
              </a:rPr>
              <a:t>magische macht van </a:t>
            </a:r>
            <a:r>
              <a:rPr lang="nl-NL" sz="2000" b="1" dirty="0" err="1">
                <a:effectLst/>
                <a:latin typeface="Calibri" panose="020F0502020204030204" pitchFamily="34" charset="0"/>
                <a:ea typeface="Calibri" panose="020F0502020204030204" pitchFamily="34" charset="0"/>
                <a:cs typeface="Calibri" panose="020F0502020204030204" pitchFamily="34" charset="0"/>
              </a:rPr>
              <a:t>overzwijmeling</a:t>
            </a:r>
            <a:r>
              <a:rPr lang="nl-NL" sz="2000" dirty="0">
                <a:effectLst/>
                <a:latin typeface="Calibri" panose="020F0502020204030204" pitchFamily="34" charset="0"/>
                <a:ea typeface="Calibri" panose="020F0502020204030204" pitchFamily="34" charset="0"/>
                <a:cs typeface="Calibri" panose="020F0502020204030204" pitchFamily="34" charset="0"/>
              </a:rPr>
              <a:t>, want twee elkaar omhelzende </a:t>
            </a:r>
            <a:r>
              <a:rPr lang="nl-NL" sz="2000" dirty="0" err="1">
                <a:effectLst/>
                <a:latin typeface="Calibri" panose="020F0502020204030204" pitchFamily="34" charset="0"/>
                <a:ea typeface="Calibri" panose="020F0502020204030204" pitchFamily="34" charset="0"/>
                <a:cs typeface="Calibri" panose="020F0502020204030204" pitchFamily="34" charset="0"/>
              </a:rPr>
              <a:t>dronkene</a:t>
            </a:r>
            <a:r>
              <a:rPr lang="nl-NL" sz="2000" dirty="0">
                <a:effectLst/>
                <a:latin typeface="Calibri" panose="020F0502020204030204" pitchFamily="34" charset="0"/>
                <a:ea typeface="Calibri" panose="020F0502020204030204" pitchFamily="34" charset="0"/>
                <a:cs typeface="Calibri" panose="020F0502020204030204" pitchFamily="34" charset="0"/>
              </a:rPr>
              <a:t> vrouwen, overdekt, overstelpt, </a:t>
            </a:r>
            <a:r>
              <a:rPr lang="nl-NL" sz="2000" dirty="0" err="1">
                <a:effectLst/>
                <a:latin typeface="Calibri" panose="020F0502020204030204" pitchFamily="34" charset="0"/>
                <a:ea typeface="Calibri" panose="020F0502020204030204" pitchFamily="34" charset="0"/>
                <a:cs typeface="Calibri" panose="020F0502020204030204" pitchFamily="34" charset="0"/>
              </a:rPr>
              <a:t>overgeurd</a:t>
            </a:r>
            <a:r>
              <a:rPr lang="nl-NL" sz="2000" dirty="0">
                <a:effectLst/>
                <a:latin typeface="Calibri" panose="020F0502020204030204" pitchFamily="34" charset="0"/>
                <a:ea typeface="Calibri" panose="020F0502020204030204" pitchFamily="34" charset="0"/>
                <a:cs typeface="Calibri" panose="020F0502020204030204" pitchFamily="34" charset="0"/>
              </a:rPr>
              <a:t>, </a:t>
            </a:r>
            <a:r>
              <a:rPr lang="nl-NL" sz="2000" dirty="0" err="1">
                <a:effectLst/>
                <a:latin typeface="Calibri" panose="020F0502020204030204" pitchFamily="34" charset="0"/>
                <a:ea typeface="Calibri" panose="020F0502020204030204" pitchFamily="34" charset="0"/>
                <a:cs typeface="Calibri" panose="020F0502020204030204" pitchFamily="34" charset="0"/>
              </a:rPr>
              <a:t>overzwijmeld</a:t>
            </a:r>
            <a:r>
              <a:rPr lang="nl-NL" sz="2000" dirty="0">
                <a:effectLst/>
                <a:latin typeface="Calibri" panose="020F0502020204030204" pitchFamily="34" charset="0"/>
                <a:ea typeface="Calibri" panose="020F0502020204030204" pitchFamily="34" charset="0"/>
                <a:cs typeface="Calibri" panose="020F0502020204030204" pitchFamily="34" charset="0"/>
              </a:rPr>
              <a:t>, verbleekten met puilend ogen, en stierven tezamen, met hikkende gorgels</a:t>
            </a:r>
            <a:r>
              <a:rPr lang="x-none" sz="2000" dirty="0">
                <a:latin typeface="Calibri" panose="020F0502020204030204" pitchFamily="34" charset="0"/>
                <a:ea typeface="Calibri" panose="020F0502020204030204" pitchFamily="34" charset="0"/>
                <a:cs typeface="Calibri" panose="020F0502020204030204" pitchFamily="34" charset="0"/>
              </a:rPr>
              <a:t>”</a:t>
            </a:r>
          </a:p>
          <a:p>
            <a:r>
              <a:rPr lang="nl-NL" sz="2000" dirty="0">
                <a:effectLst/>
                <a:latin typeface="Calibri" panose="020F0502020204030204" pitchFamily="34" charset="0"/>
                <a:ea typeface="Calibri" panose="020F0502020204030204" pitchFamily="34" charset="0"/>
                <a:cs typeface="Calibri" panose="020F0502020204030204" pitchFamily="34" charset="0"/>
              </a:rPr>
              <a:t>					Louis</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a:effectLst/>
                <a:latin typeface="Calibri" panose="020F0502020204030204" pitchFamily="34" charset="0"/>
                <a:ea typeface="Calibri" panose="020F0502020204030204" pitchFamily="34" charset="0"/>
                <a:cs typeface="Calibri" panose="020F0502020204030204" pitchFamily="34" charset="0"/>
              </a:rPr>
              <a:t>Couperus, </a:t>
            </a:r>
            <a:r>
              <a:rPr lang="nl-NL" sz="2000" i="1" dirty="0">
                <a:effectLst/>
                <a:latin typeface="Calibri" panose="020F0502020204030204" pitchFamily="34" charset="0"/>
                <a:ea typeface="Calibri" panose="020F0502020204030204" pitchFamily="34" charset="0"/>
                <a:cs typeface="Calibri" panose="020F0502020204030204" pitchFamily="34" charset="0"/>
              </a:rPr>
              <a:t>De berg van licht</a:t>
            </a:r>
          </a:p>
          <a:p>
            <a:r>
              <a:rPr lang="nl-NL" sz="2000" dirty="0">
                <a:latin typeface="Calibri" panose="020F0502020204030204" pitchFamily="34" charset="0"/>
                <a:ea typeface="Calibri" panose="020F0502020204030204" pitchFamily="34" charset="0"/>
                <a:cs typeface="Calibri" panose="020F0502020204030204" pitchFamily="34" charset="0"/>
              </a:rPr>
              <a:t>---------------</a:t>
            </a:r>
          </a:p>
          <a:p>
            <a:r>
              <a:rPr lang="nl-NL" sz="2000" dirty="0">
                <a:effectLst/>
                <a:latin typeface="Calibri" panose="020F0502020204030204" pitchFamily="34" charset="0"/>
                <a:ea typeface="Calibri" panose="020F0502020204030204" pitchFamily="34" charset="0"/>
                <a:cs typeface="Calibri" panose="020F0502020204030204" pitchFamily="34" charset="0"/>
              </a:rPr>
              <a:t>* Lisanne </a:t>
            </a:r>
            <a:r>
              <a:rPr lang="nl-NL" sz="2000" dirty="0" err="1">
                <a:effectLst/>
                <a:latin typeface="Calibri" panose="020F0502020204030204" pitchFamily="34" charset="0"/>
                <a:ea typeface="Calibri" panose="020F0502020204030204" pitchFamily="34" charset="0"/>
                <a:cs typeface="Calibri" panose="020F0502020204030204" pitchFamily="34" charset="0"/>
              </a:rPr>
              <a:t>Renes</a:t>
            </a:r>
            <a:r>
              <a:rPr lang="nl-NL" sz="2000" dirty="0">
                <a:effectLst/>
                <a:latin typeface="Calibri" panose="020F0502020204030204" pitchFamily="34" charset="0"/>
                <a:ea typeface="Calibri" panose="020F0502020204030204" pitchFamily="34" charset="0"/>
                <a:cs typeface="Calibri" panose="020F0502020204030204" pitchFamily="34" charset="0"/>
              </a:rPr>
              <a:t>, </a:t>
            </a:r>
            <a:r>
              <a:rPr lang="nl-NL" sz="2000" i="1" dirty="0">
                <a:effectLst/>
                <a:latin typeface="Calibri" panose="020F0502020204030204" pitchFamily="34" charset="0"/>
                <a:ea typeface="Calibri" panose="020F0502020204030204" pitchFamily="34" charset="0"/>
                <a:cs typeface="Calibri" panose="020F0502020204030204" pitchFamily="34" charset="0"/>
              </a:rPr>
              <a:t>Een emanatie-rijk oeuvre. Over de functie van geur in Couperus’ Eline </a:t>
            </a:r>
            <a:r>
              <a:rPr lang="nl-NL" sz="2000" i="1" dirty="0" err="1">
                <a:effectLst/>
                <a:latin typeface="Calibri" panose="020F0502020204030204" pitchFamily="34" charset="0"/>
                <a:ea typeface="Calibri" panose="020F0502020204030204" pitchFamily="34" charset="0"/>
                <a:cs typeface="Calibri" panose="020F0502020204030204" pitchFamily="34" charset="0"/>
              </a:rPr>
              <a:t>Vere</a:t>
            </a:r>
            <a:r>
              <a:rPr lang="nl-NL" sz="2000" i="1" dirty="0">
                <a:effectLst/>
                <a:latin typeface="Calibri" panose="020F0502020204030204" pitchFamily="34" charset="0"/>
                <a:ea typeface="Calibri" panose="020F0502020204030204" pitchFamily="34" charset="0"/>
                <a:cs typeface="Calibri" panose="020F0502020204030204" pitchFamily="34" charset="0"/>
              </a:rPr>
              <a:t> en De berg van licht</a:t>
            </a:r>
            <a:r>
              <a:rPr lang="nl-NL" sz="2000" dirty="0">
                <a:effectLst/>
                <a:latin typeface="Calibri" panose="020F0502020204030204" pitchFamily="34" charset="0"/>
                <a:ea typeface="Calibri" panose="020F0502020204030204" pitchFamily="34" charset="0"/>
                <a:cs typeface="Calibri" panose="020F0502020204030204" pitchFamily="34" charset="0"/>
              </a:rPr>
              <a:t>. Stagewerkstuk NL-Lab, 2022.</a:t>
            </a:r>
          </a:p>
          <a:p>
            <a:r>
              <a:rPr lang="en-GB" sz="2000" dirty="0">
                <a:effectLst/>
                <a:latin typeface="Calibri" panose="020F0502020204030204" pitchFamily="34" charset="0"/>
                <a:cs typeface="Calibri" panose="020F0502020204030204" pitchFamily="34" charset="0"/>
              </a:rPr>
              <a:t>* K. Herold &amp; F. Krause (eds.), </a:t>
            </a:r>
            <a:r>
              <a:rPr lang="en-GB" sz="2000" i="1" dirty="0">
                <a:effectLst/>
                <a:latin typeface="Calibri" panose="020F0502020204030204" pitchFamily="34" charset="0"/>
                <a:cs typeface="Calibri" panose="020F0502020204030204" pitchFamily="34" charset="0"/>
              </a:rPr>
              <a:t>Smell and social life: Aspects of English, French and German Literature (1880-1939).</a:t>
            </a:r>
            <a:r>
              <a:rPr lang="en-GB" sz="2000" dirty="0">
                <a:effectLst/>
                <a:latin typeface="Calibri" panose="020F0502020204030204" pitchFamily="34" charset="0"/>
                <a:cs typeface="Calibri" panose="020F0502020204030204" pitchFamily="34" charset="0"/>
              </a:rPr>
              <a:t> </a:t>
            </a:r>
            <a:r>
              <a:rPr lang="en-GB" sz="2000" dirty="0" err="1">
                <a:effectLst/>
                <a:latin typeface="Calibri" panose="020F0502020204030204" pitchFamily="34" charset="0"/>
                <a:cs typeface="Calibri" panose="020F0502020204030204" pitchFamily="34" charset="0"/>
              </a:rPr>
              <a:t>München</a:t>
            </a:r>
            <a:r>
              <a:rPr lang="en-GB" sz="2000" dirty="0">
                <a:effectLst/>
                <a:latin typeface="Calibri" panose="020F0502020204030204" pitchFamily="34" charset="0"/>
                <a:cs typeface="Calibri" panose="020F0502020204030204" pitchFamily="34" charset="0"/>
              </a:rPr>
              <a:t>, 2021. </a:t>
            </a:r>
          </a:p>
          <a:p>
            <a:endParaRPr lang="x-none" sz="2000" dirty="0">
              <a:effectLst/>
              <a:latin typeface="Calibri" panose="020F0502020204030204" pitchFamily="34" charset="0"/>
              <a:ea typeface="Calibri" panose="020F0502020204030204" pitchFamily="34" charset="0"/>
              <a:cs typeface="Calibri" panose="020F0502020204030204" pitchFamily="34" charset="0"/>
            </a:endParaRPr>
          </a:p>
          <a:p>
            <a:endParaRPr lang="x-none" sz="2000" dirty="0">
              <a:latin typeface="Calibri" panose="020F0502020204030204" pitchFamily="34" charset="0"/>
              <a:ea typeface="Calibri" panose="020F0502020204030204" pitchFamily="34" charset="0"/>
              <a:cs typeface="Calibri" panose="020F0502020204030204" pitchFamily="34" charset="0"/>
            </a:endParaRPr>
          </a:p>
          <a:p>
            <a:endParaRPr lang="x-none" sz="20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xmlns="" id="{F1D552B2-2CA1-F778-085E-B2BDB95E0BE5}"/>
              </a:ext>
            </a:extLst>
          </p:cNvPr>
          <p:cNvSpPr>
            <a:spLocks noGrp="1"/>
          </p:cNvSpPr>
          <p:nvPr>
            <p:ph type="title"/>
          </p:nvPr>
        </p:nvSpPr>
        <p:spPr>
          <a:xfrm>
            <a:off x="595084" y="185171"/>
            <a:ext cx="8119708" cy="1083792"/>
          </a:xfrm>
        </p:spPr>
        <p:txBody>
          <a:bodyPr/>
          <a:lstStyle/>
          <a:p>
            <a:r>
              <a:rPr lang="x-none" dirty="0"/>
              <a:t>Louis Couperus: Geurexplosie </a:t>
            </a:r>
            <a:br>
              <a:rPr lang="x-none" dirty="0"/>
            </a:br>
            <a:r>
              <a:rPr lang="x-none" dirty="0"/>
              <a:t>ten tijde van ‘deodorisatie’</a:t>
            </a:r>
            <a:br>
              <a:rPr lang="x-none" dirty="0"/>
            </a:br>
            <a:endParaRPr lang="x-none" dirty="0"/>
          </a:p>
        </p:txBody>
      </p:sp>
      <p:pic>
        <p:nvPicPr>
          <p:cNvPr id="9" name="Picture 8">
            <a:extLst>
              <a:ext uri="{FF2B5EF4-FFF2-40B4-BE49-F238E27FC236}">
                <a16:creationId xmlns:a16="http://schemas.microsoft.com/office/drawing/2014/main" xmlns="" id="{B8289C6A-F6C0-D778-9C05-0ADCAD2AE3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88978" y="0"/>
            <a:ext cx="2803021" cy="2967135"/>
          </a:xfrm>
          <a:prstGeom prst="rect">
            <a:avLst/>
          </a:prstGeom>
        </p:spPr>
      </p:pic>
      <p:sp>
        <p:nvSpPr>
          <p:cNvPr id="10" name="AutoShape 4">
            <a:extLst>
              <a:ext uri="{FF2B5EF4-FFF2-40B4-BE49-F238E27FC236}">
                <a16:creationId xmlns:a16="http://schemas.microsoft.com/office/drawing/2014/main" xmlns="" id="{29351DF7-B240-27C8-8D06-5A457EAF18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11" name="Picture 10">
            <a:extLst>
              <a:ext uri="{FF2B5EF4-FFF2-40B4-BE49-F238E27FC236}">
                <a16:creationId xmlns:a16="http://schemas.microsoft.com/office/drawing/2014/main" xmlns="" id="{45B42482-0212-7CC2-45D0-B9AA4F5CAB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96169" y="3127688"/>
            <a:ext cx="2471180" cy="3385079"/>
          </a:xfrm>
          <a:prstGeom prst="rect">
            <a:avLst/>
          </a:prstGeom>
        </p:spPr>
      </p:pic>
    </p:spTree>
    <p:extLst>
      <p:ext uri="{BB962C8B-B14F-4D97-AF65-F5344CB8AC3E}">
        <p14:creationId xmlns:p14="http://schemas.microsoft.com/office/powerpoint/2010/main" val="4102813940"/>
      </p:ext>
    </p:extLst>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3626</Words>
  <Application>Microsoft Office PowerPoint</Application>
  <PresentationFormat>Aangepast</PresentationFormat>
  <Paragraphs>352</Paragraphs>
  <Slides>51</Slides>
  <Notes>29</Notes>
  <HiddenSlides>0</HiddenSlides>
  <MMClips>0</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51</vt:i4>
      </vt:variant>
    </vt:vector>
  </HeadingPairs>
  <TitlesOfParts>
    <vt:vector size="65" baseType="lpstr">
      <vt:lpstr>Arial</vt:lpstr>
      <vt:lpstr>NotoSerif</vt:lpstr>
      <vt:lpstr>Avenir Book</vt:lpstr>
      <vt:lpstr>Calibri</vt:lpstr>
      <vt:lpstr>PT Serif</vt:lpstr>
      <vt:lpstr>Corbel</vt:lpstr>
      <vt:lpstr>Raleway</vt:lpstr>
      <vt:lpstr>Wingdings</vt:lpstr>
      <vt:lpstr>Noto Sans Symbols</vt:lpstr>
      <vt:lpstr>EB Garamond</vt:lpstr>
      <vt:lpstr>Raleway Light</vt:lpstr>
      <vt:lpstr>Times New Roman</vt:lpstr>
      <vt:lpstr>Open Sans</vt:lpstr>
      <vt:lpstr>Kantoorthema</vt:lpstr>
      <vt:lpstr>Over het nut van geurgeschiedenis en belichaamd leren  voor het onderwijs Nederlands  Inger Leemans (KNAW, VU)</vt:lpstr>
      <vt:lpstr>Knowing by Sensing</vt:lpstr>
      <vt:lpstr>PowerPoint-presentatie</vt:lpstr>
      <vt:lpstr>PowerPoint-presentatie</vt:lpstr>
      <vt:lpstr>PowerPoint-presentatie</vt:lpstr>
      <vt:lpstr>PowerPoint-presentatie</vt:lpstr>
      <vt:lpstr>Droogstoppel ontmoet Sjaalman</vt:lpstr>
      <vt:lpstr>Nederlanders ald koloniale snuffelaars</vt:lpstr>
      <vt:lpstr>Louis Couperus: Geurexplosie  ten tijde van ‘deodorisatie’ </vt:lpstr>
      <vt:lpstr>PowerPoint-presentatie</vt:lpstr>
      <vt:lpstr>PowerPoint-presentatie</vt:lpstr>
      <vt:lpstr>Mirre</vt:lpstr>
      <vt:lpstr>PowerPoint-presentatie</vt:lpstr>
      <vt:lpstr>PowerPoint-presentatie</vt:lpstr>
      <vt:lpstr>Wierook: een paapse en hoogmoedige afgoderij?</vt:lpstr>
      <vt:lpstr>Wierook</vt:lpstr>
      <vt:lpstr>PowerPoint-presentatie</vt:lpstr>
      <vt:lpstr>Frederik van Eeden  hooikoorts, neuscatthar - parosmie - anosmie</vt:lpstr>
      <vt:lpstr>PowerPoint-presentatie</vt:lpstr>
      <vt:lpstr>“En de geur van het mos en de viooltjes, stovende in de lauwe warmte, die uit het dak van den bladerkoepel neêrzonk, vermengde zich als een zucht, waarvan de zoetheid haar [Lili] bezwijmelde, terwijl haar kleine hand zich liefkoozend sloot en zijn [George’s] lichtbruin haar verwarde. [...] Zij lachte ook en wierp hem haar viooltjes in het gelaat, en hij verzamelde ze, en stak ze in zijn knoopsgat. Toen vatte hij haar hand en zag haar aan. - Hoû je van me? vroeg hij, met zijn oogen in de hare. “  Couperus, Eline Vere</vt:lpstr>
      <vt:lpstr>PowerPoint-presentatie</vt:lpstr>
      <vt:lpstr>Image recognition: Geurstoffen, Objecten, Gebaren, Geurplaatsen </vt:lpstr>
      <vt:lpstr>PowerPoint-presentatie</vt:lpstr>
      <vt:lpstr>PowerPoint-presentatie</vt:lpstr>
      <vt:lpstr>Volg je neus: nieuwe toegang tot geurerfgoed </vt:lpstr>
      <vt:lpstr>Een geurbibliotheek voor Europa Geur 1: De geur van boeken en bibliotheken</vt:lpstr>
      <vt:lpstr>De geur van oude boeken: reconstructie</vt:lpstr>
      <vt:lpstr>PowerPoint-presentatie</vt:lpstr>
      <vt:lpstr>Geparfumeerde handschoenen</vt:lpstr>
      <vt:lpstr>PowerPoint-presentatie</vt:lpstr>
      <vt:lpstr>Geurreconstructie</vt:lpstr>
      <vt:lpstr>Interpretatie van recept</vt:lpstr>
      <vt:lpstr>Alipta Muscata: geurkoekjes!</vt:lpstr>
      <vt:lpstr>Aromatherapie</vt:lpstr>
      <vt:lpstr>Stinkbommen van Bommen Berend</vt:lpstr>
      <vt:lpstr>PowerPoint-presentatie</vt:lpstr>
      <vt:lpstr>Geursporen volgen</vt:lpstr>
      <vt:lpstr>Knowing by Sensing</vt:lpstr>
      <vt:lpstr>PowerPoint-presentatie</vt:lpstr>
      <vt:lpstr>PowerPoint-presentatie</vt:lpstr>
      <vt:lpstr>Nu al meer geurbeelden vinden?</vt:lpstr>
      <vt:lpstr>PowerPoint-presentatie</vt:lpstr>
      <vt:lpstr>Meer lezen</vt:lpstr>
      <vt:lpstr>Neuswijs. Over het nut van geurgeschiedenis en belichaamd leren  voor het onderwijs Nederlands</vt:lpstr>
      <vt:lpstr>PowerPoint-presentatie</vt:lpstr>
      <vt:lpstr>PowerPoint-presentatie</vt:lpstr>
      <vt:lpstr>PowerPoint-presentatie</vt:lpstr>
      <vt:lpstr>PowerPoint-presentatie</vt:lpstr>
      <vt:lpstr>PowerPoint-presentatie</vt:lpstr>
      <vt:lpstr>PowerPoint-presentatie</vt:lpstr>
      <vt:lpstr>Toegankelijke text mining tools voor onderwijzers &amp; studenten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Olfactory Heritage &amp; Sensory Mining</dc:title>
  <dc:creator>Inger Leemans</dc:creator>
  <cp:lastModifiedBy>Hans</cp:lastModifiedBy>
  <cp:revision>17</cp:revision>
  <dcterms:created xsi:type="dcterms:W3CDTF">2022-09-02T09:55:57Z</dcterms:created>
  <dcterms:modified xsi:type="dcterms:W3CDTF">2023-03-25T11:53:07Z</dcterms:modified>
</cp:coreProperties>
</file>