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302" r:id="rId5"/>
    <p:sldId id="291" r:id="rId6"/>
    <p:sldId id="289" r:id="rId7"/>
    <p:sldId id="297" r:id="rId8"/>
    <p:sldId id="296" r:id="rId9"/>
    <p:sldId id="300" r:id="rId10"/>
    <p:sldId id="298" r:id="rId11"/>
    <p:sldId id="293" r:id="rId12"/>
    <p:sldId id="294" r:id="rId13"/>
    <p:sldId id="258" r:id="rId14"/>
    <p:sldId id="259" r:id="rId15"/>
    <p:sldId id="260" r:id="rId16"/>
    <p:sldId id="261" r:id="rId17"/>
    <p:sldId id="263" r:id="rId18"/>
    <p:sldId id="262" r:id="rId19"/>
    <p:sldId id="265" r:id="rId20"/>
    <p:sldId id="266" r:id="rId21"/>
    <p:sldId id="267" r:id="rId22"/>
    <p:sldId id="268" r:id="rId23"/>
    <p:sldId id="269" r:id="rId24"/>
    <p:sldId id="264" r:id="rId25"/>
    <p:sldId id="270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7" r:id="rId36"/>
    <p:sldId id="282" r:id="rId37"/>
    <p:sldId id="281" r:id="rId38"/>
    <p:sldId id="284" r:id="rId39"/>
    <p:sldId id="304" r:id="rId40"/>
    <p:sldId id="305" r:id="rId41"/>
    <p:sldId id="306" r:id="rId4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8" autoAdjust="0"/>
    <p:restoredTop sz="94660"/>
  </p:normalViewPr>
  <p:slideViewPr>
    <p:cSldViewPr>
      <p:cViewPr varScale="1">
        <p:scale>
          <a:sx n="69" d="100"/>
          <a:sy n="69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A38A-1047-4656-9620-5285708E1987}" type="datetimeFigureOut">
              <a:rPr lang="de-DE" smtClean="0"/>
              <a:pPr/>
              <a:t>7.12.2011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F2FB-D6B4-49F0-9CCA-B36CCBC545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A38A-1047-4656-9620-5285708E1987}" type="datetimeFigureOut">
              <a:rPr lang="de-DE" smtClean="0"/>
              <a:pPr/>
              <a:t>7.12.2011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F2FB-D6B4-49F0-9CCA-B36CCBC545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A38A-1047-4656-9620-5285708E1987}" type="datetimeFigureOut">
              <a:rPr lang="de-DE" smtClean="0"/>
              <a:pPr/>
              <a:t>7.12.2011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F2FB-D6B4-49F0-9CCA-B36CCBC545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A38A-1047-4656-9620-5285708E1987}" type="datetimeFigureOut">
              <a:rPr lang="de-DE" smtClean="0"/>
              <a:pPr/>
              <a:t>7.12.2011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F2FB-D6B4-49F0-9CCA-B36CCBC545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A38A-1047-4656-9620-5285708E1987}" type="datetimeFigureOut">
              <a:rPr lang="de-DE" smtClean="0"/>
              <a:pPr/>
              <a:t>7.12.2011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F2FB-D6B4-49F0-9CCA-B36CCBC545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A38A-1047-4656-9620-5285708E1987}" type="datetimeFigureOut">
              <a:rPr lang="de-DE" smtClean="0"/>
              <a:pPr/>
              <a:t>7.12.2011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F2FB-D6B4-49F0-9CCA-B36CCBC545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A38A-1047-4656-9620-5285708E1987}" type="datetimeFigureOut">
              <a:rPr lang="de-DE" smtClean="0"/>
              <a:pPr/>
              <a:t>7.12.2011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F2FB-D6B4-49F0-9CCA-B36CCBC545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A38A-1047-4656-9620-5285708E1987}" type="datetimeFigureOut">
              <a:rPr lang="de-DE" smtClean="0"/>
              <a:pPr/>
              <a:t>7.12.2011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F2FB-D6B4-49F0-9CCA-B36CCBC545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A38A-1047-4656-9620-5285708E1987}" type="datetimeFigureOut">
              <a:rPr lang="de-DE" smtClean="0"/>
              <a:pPr/>
              <a:t>7.12.2011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F2FB-D6B4-49F0-9CCA-B36CCBC545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A38A-1047-4656-9620-5285708E1987}" type="datetimeFigureOut">
              <a:rPr lang="de-DE" smtClean="0"/>
              <a:pPr/>
              <a:t>7.12.2011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F2FB-D6B4-49F0-9CCA-B36CCBC545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A38A-1047-4656-9620-5285708E1987}" type="datetimeFigureOut">
              <a:rPr lang="de-DE" smtClean="0"/>
              <a:pPr/>
              <a:t>7.12.2011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F2FB-D6B4-49F0-9CCA-B36CCBC545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8A38A-1047-4656-9620-5285708E1987}" type="datetimeFigureOut">
              <a:rPr lang="de-DE" smtClean="0"/>
              <a:pPr/>
              <a:t>7.12.2011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1F2FB-D6B4-49F0-9CCA-B36CCBC545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4200" b="1" dirty="0" smtClean="0"/>
              <a:t>Rehabilitation und Sonderpädagogik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4200" b="1" dirty="0" smtClean="0"/>
              <a:t>im Irak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Bericht über eine deutsch-irakische Forschungskooperation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Prof. Dr. Monika Ortmann</a:t>
            </a:r>
          </a:p>
          <a:p>
            <a:r>
              <a:rPr lang="de-DE" sz="2400" b="1" dirty="0" smtClean="0">
                <a:solidFill>
                  <a:schemeClr val="tx1"/>
                </a:solidFill>
              </a:rPr>
              <a:t>unter Mitarbeit von Carl </a:t>
            </a:r>
            <a:r>
              <a:rPr lang="de-DE" sz="2400" b="1" dirty="0" err="1" smtClean="0">
                <a:solidFill>
                  <a:schemeClr val="tx1"/>
                </a:solidFill>
              </a:rPr>
              <a:t>Hehmsoth</a:t>
            </a:r>
            <a:endParaRPr lang="de-DE" sz="2400" b="1" dirty="0" smtClean="0">
              <a:solidFill>
                <a:schemeClr val="tx1"/>
              </a:solidFill>
            </a:endParaRPr>
          </a:p>
          <a:p>
            <a:endParaRPr lang="de-DE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Kindheit und Jugend im Irak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sz="3300" dirty="0" smtClean="0"/>
              <a:t>Kriegsbedingte Folgen:</a:t>
            </a:r>
          </a:p>
          <a:p>
            <a:pPr>
              <a:buNone/>
            </a:pPr>
            <a:endParaRPr lang="de-DE" sz="4000" dirty="0" smtClean="0"/>
          </a:p>
          <a:p>
            <a:pPr>
              <a:buFont typeface="Arial" charset="0"/>
              <a:buChar char="•"/>
            </a:pPr>
            <a:r>
              <a:rPr lang="de-DE" sz="4000" dirty="0" smtClean="0"/>
              <a:t> Panikattacken</a:t>
            </a:r>
          </a:p>
          <a:p>
            <a:pPr>
              <a:buFont typeface="Arial" charset="0"/>
              <a:buChar char="•"/>
            </a:pPr>
            <a:r>
              <a:rPr lang="de-DE" sz="4000" dirty="0" smtClean="0"/>
              <a:t> Traumata</a:t>
            </a:r>
          </a:p>
          <a:p>
            <a:pPr>
              <a:buFont typeface="Arial" charset="0"/>
              <a:buChar char="•"/>
            </a:pPr>
            <a:r>
              <a:rPr lang="de-DE" sz="4000" dirty="0" smtClean="0"/>
              <a:t> Angsterkrankungen</a:t>
            </a:r>
          </a:p>
          <a:p>
            <a:pPr>
              <a:buFont typeface="Arial" charset="0"/>
              <a:buChar char="•"/>
            </a:pPr>
            <a:r>
              <a:rPr lang="de-DE" sz="4000" dirty="0" smtClean="0"/>
              <a:t> Misstrauen</a:t>
            </a:r>
          </a:p>
          <a:p>
            <a:pPr>
              <a:buFont typeface="Arial" charset="0"/>
              <a:buChar char="•"/>
            </a:pPr>
            <a:r>
              <a:rPr lang="de-DE" sz="4000" dirty="0" smtClean="0"/>
              <a:t> Beziehungslosigkeit</a:t>
            </a:r>
          </a:p>
          <a:p>
            <a:pPr>
              <a:buFont typeface="Arial" charset="0"/>
              <a:buChar char="•"/>
            </a:pPr>
            <a:r>
              <a:rPr lang="de-DE" sz="3900" dirty="0" smtClean="0"/>
              <a:t>Seelische Verstümmelungen </a:t>
            </a:r>
          </a:p>
          <a:p>
            <a:pPr>
              <a:buNone/>
            </a:pPr>
            <a:endParaRPr lang="de-DE" sz="3600" dirty="0" smtClean="0"/>
          </a:p>
          <a:p>
            <a:pPr>
              <a:buNone/>
            </a:pPr>
            <a:endParaRPr lang="de-DE" sz="3600" dirty="0" smtClean="0"/>
          </a:p>
          <a:p>
            <a:pPr>
              <a:buFont typeface="Arial" charset="0"/>
              <a:buChar char="•"/>
            </a:pPr>
            <a:endParaRPr lang="de-DE" sz="4000" dirty="0" smtClean="0"/>
          </a:p>
          <a:p>
            <a:pPr>
              <a:buFont typeface="Arial" charset="0"/>
              <a:buChar char="•"/>
            </a:pPr>
            <a:endParaRPr lang="de-DE" sz="4000" dirty="0" smtClean="0"/>
          </a:p>
          <a:p>
            <a:pPr>
              <a:buFont typeface="Arial" charset="0"/>
              <a:buChar char="•"/>
            </a:pPr>
            <a:endParaRPr lang="de-DE" sz="4000" dirty="0" smtClean="0"/>
          </a:p>
          <a:p>
            <a:pPr>
              <a:buFont typeface="Arial" charset="0"/>
              <a:buChar char="•"/>
            </a:pPr>
            <a:endParaRPr lang="de-DE" sz="4000" dirty="0" smtClean="0"/>
          </a:p>
          <a:p>
            <a:pPr>
              <a:buNone/>
            </a:pPr>
            <a:endParaRPr lang="de-DE" sz="400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Aufklärungsmaterial für Eltern und Kinder, Erzieher und Lehrer</a:t>
            </a:r>
            <a:endParaRPr lang="de-DE" dirty="0"/>
          </a:p>
        </p:txBody>
      </p:sp>
      <p:pic>
        <p:nvPicPr>
          <p:cNvPr id="7" name="Inhaltsplatzhalter 6" descr="Schaubild was die Kinder im Irak nicht anfassen duerfen-2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64148"/>
            <a:ext cx="7283152" cy="4945311"/>
          </a:xfrm>
        </p:spPr>
      </p:pic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Aufklärungsmaterial für Eltern und Kinder, Erzieher und Lehrer</a:t>
            </a:r>
            <a:endParaRPr lang="de-DE" dirty="0"/>
          </a:p>
        </p:txBody>
      </p:sp>
      <p:pic>
        <p:nvPicPr>
          <p:cNvPr id="8" name="Inhaltsplatzhalter 7" descr="Schaubild was die Kinder im Irak nicht anfassen duerfen-2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71612"/>
            <a:ext cx="7427168" cy="5021412"/>
          </a:xfrm>
        </p:spPr>
      </p:pic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Wissenschaftstheoretische und methodologische Vorgehensweise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Wissenschaftstheoretische Verankerung in der Systemtheorie</a:t>
            </a:r>
          </a:p>
          <a:p>
            <a:endParaRPr lang="de-DE" dirty="0" smtClean="0"/>
          </a:p>
          <a:p>
            <a:r>
              <a:rPr lang="de-DE" dirty="0" smtClean="0"/>
              <a:t>Ethnografische Feldforschung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Methodentriangulation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14300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Projektspezifische Probleme der Feldforschung I 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Sehr kurzfristige Möglichkeit zur Realisierung des Projekts ( Abhängigkeit von den irakischen Kooperationspartnern und aktuellen Bedingungen im Irak)</a:t>
            </a:r>
          </a:p>
          <a:p>
            <a:r>
              <a:rPr lang="de-DE" dirty="0" smtClean="0"/>
              <a:t>Unsicherheit bzgl. des Ablaufes des Forschungsaufenthaltes ( wie oben)</a:t>
            </a:r>
          </a:p>
          <a:p>
            <a:r>
              <a:rPr lang="de-DE" dirty="0" smtClean="0"/>
              <a:t>Unkenntnis der Landessprache, der Schrift sowie die Fremdheit der kulturellen Gepflogenheiten, Sitten und Gebräuche </a:t>
            </a:r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144000" cy="114300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Projektspezifische Probleme der Feldforschung II 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Sicherheitsprobleme und sicherheitsbedingte Einschränkung der Mobilität/ Einschränkungen durch psychische Unsicherheit </a:t>
            </a:r>
          </a:p>
          <a:p>
            <a:r>
              <a:rPr lang="de-DE" dirty="0" smtClean="0"/>
              <a:t>Forscher als Lernende (Tabula Rasa) bzgl. der aktuellen Lebensbedingungen im Irak sowie der Sichtweise der Iraker hinsichtlich ihrer aktuellen und zukünftigen Lebenssituation.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Legitimation des ethnomethodologischen Forschungsansatzes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09939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Das Forschungsfeld muss ohne gesicherte Vorkenntnisse erschlossen werden.</a:t>
            </a:r>
          </a:p>
          <a:p>
            <a:r>
              <a:rPr lang="de-DE" dirty="0" smtClean="0"/>
              <a:t>Vorannahmen müssen durch erste </a:t>
            </a:r>
            <a:r>
              <a:rPr lang="de-DE" dirty="0" err="1" smtClean="0"/>
              <a:t>Hypothesenbildungen</a:t>
            </a:r>
            <a:r>
              <a:rPr lang="de-DE" dirty="0" smtClean="0"/>
              <a:t> immer wieder neu überprüft werden. </a:t>
            </a:r>
          </a:p>
          <a:p>
            <a:r>
              <a:rPr lang="de-DE" dirty="0" smtClean="0"/>
              <a:t>Die Sammlung ständig neuer Daten muss kontinuierlich der Entwicklung und Verifizierung der bisher gebildeten Hypothesen dienen.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260648"/>
            <a:ext cx="6027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/>
              <a:t>Uni Bagdad, Fakultät für </a:t>
            </a:r>
            <a:r>
              <a:rPr lang="de-DE" sz="2400" b="1" u="sng" dirty="0" smtClean="0"/>
              <a:t>Sozialwissenschaften</a:t>
            </a:r>
          </a:p>
          <a:p>
            <a:r>
              <a:rPr lang="de-DE" dirty="0"/>
              <a:t>Sonntag, 02.10.11</a:t>
            </a:r>
          </a:p>
          <a:p>
            <a:endParaRPr lang="de-DE" u="sng" dirty="0"/>
          </a:p>
        </p:txBody>
      </p:sp>
      <p:pic>
        <p:nvPicPr>
          <p:cNvPr id="8" name="Grafik 7" descr="IMG_2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5669" y="1268760"/>
            <a:ext cx="7008779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/>
              <a:t>Uni Bagdad, Fakultät für Sozialwissenschaften</a:t>
            </a:r>
            <a:r>
              <a:rPr lang="de-DE" b="1" u="sng" dirty="0" smtClean="0"/>
              <a:t/>
            </a:r>
            <a:br>
              <a:rPr lang="de-DE" b="1" u="sng" dirty="0" smtClean="0"/>
            </a:br>
            <a:r>
              <a:rPr lang="de-DE" sz="2200" dirty="0" smtClean="0"/>
              <a:t>Sonntag, 02.10.11</a:t>
            </a:r>
            <a:br>
              <a:rPr lang="de-DE" sz="2200" dirty="0" smtClean="0"/>
            </a:br>
            <a:endParaRPr lang="de-DE" sz="2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Gesprächspartnerinnen und Partner:</a:t>
            </a:r>
          </a:p>
          <a:p>
            <a:pPr lvl="1"/>
            <a:r>
              <a:rPr lang="de-DE" dirty="0" smtClean="0"/>
              <a:t>Professoren und Dozenten aus den Erziehungswissenschaften, Psychologie, Soziologie und Anthropologie</a:t>
            </a:r>
          </a:p>
          <a:p>
            <a:r>
              <a:rPr lang="de-DE" dirty="0" smtClean="0"/>
              <a:t>Gesprächsschwerpunkte:</a:t>
            </a:r>
          </a:p>
          <a:p>
            <a:pPr lvl="1"/>
            <a:r>
              <a:rPr lang="de-DE" dirty="0" smtClean="0"/>
              <a:t>Zusammenarbeit Universität und Ministerien </a:t>
            </a:r>
          </a:p>
          <a:p>
            <a:pPr lvl="1"/>
            <a:r>
              <a:rPr lang="de-DE" dirty="0" smtClean="0"/>
              <a:t>Selbsthilfegruppen für Familien mit Menschen mit Behinderungen</a:t>
            </a:r>
          </a:p>
          <a:p>
            <a:pPr lvl="1"/>
            <a:r>
              <a:rPr lang="de-DE" dirty="0" smtClean="0"/>
              <a:t>Autismus</a:t>
            </a:r>
            <a:r>
              <a:rPr lang="de-DE" dirty="0"/>
              <a:t> </a:t>
            </a:r>
            <a:r>
              <a:rPr lang="de-DE" dirty="0" smtClean="0"/>
              <a:t>(tritt als Folge der Kriege verstärkt auf)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9552" y="260648"/>
            <a:ext cx="39882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 smtClean="0"/>
              <a:t>Gesundheitsministerium</a:t>
            </a:r>
            <a:r>
              <a:rPr lang="de-DE" sz="2400" b="1" u="sng" dirty="0"/>
              <a:t>, </a:t>
            </a:r>
            <a:endParaRPr lang="de-DE" sz="2400" b="1" u="sng" dirty="0" smtClean="0"/>
          </a:p>
          <a:p>
            <a:r>
              <a:rPr lang="de-DE" sz="2400" b="1" u="sng" dirty="0" smtClean="0"/>
              <a:t>Abteilung Körperbehinderung</a:t>
            </a:r>
          </a:p>
          <a:p>
            <a:r>
              <a:rPr lang="de-DE" dirty="0"/>
              <a:t>Sonntag, 02.10.11</a:t>
            </a:r>
          </a:p>
          <a:p>
            <a:endParaRPr lang="de-DE" u="sng" dirty="0"/>
          </a:p>
        </p:txBody>
      </p:sp>
      <p:pic>
        <p:nvPicPr>
          <p:cNvPr id="4" name="Grafik 3" descr="IMG_2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695222" y="513690"/>
            <a:ext cx="2600400" cy="1950300"/>
          </a:xfrm>
          <a:prstGeom prst="rect">
            <a:avLst/>
          </a:prstGeom>
        </p:spPr>
      </p:pic>
      <p:pic>
        <p:nvPicPr>
          <p:cNvPr id="5" name="Grafik 4" descr="IMG_2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5856651" cy="4392488"/>
          </a:xfrm>
          <a:prstGeom prst="rect">
            <a:avLst/>
          </a:prstGeom>
        </p:spPr>
      </p:pic>
      <p:pic>
        <p:nvPicPr>
          <p:cNvPr id="9" name="Grafik 8" descr="IMG_20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295755" y="3793477"/>
            <a:ext cx="2915816" cy="21868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Vortragsstruktur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3600" b="1" dirty="0" smtClean="0"/>
              <a:t>Motivation zu der Forschungsreise</a:t>
            </a:r>
          </a:p>
          <a:p>
            <a:endParaRPr lang="de-DE" sz="3600" b="1" dirty="0" smtClean="0"/>
          </a:p>
          <a:p>
            <a:r>
              <a:rPr lang="de-DE" sz="3600" b="1" dirty="0" smtClean="0"/>
              <a:t>Informationen zu Kindheit und Jugend im Irak</a:t>
            </a:r>
          </a:p>
          <a:p>
            <a:endParaRPr lang="de-DE" dirty="0" smtClean="0"/>
          </a:p>
          <a:p>
            <a:r>
              <a:rPr lang="de-DE" sz="3600" b="1" dirty="0" smtClean="0"/>
              <a:t>Forschungsdesign</a:t>
            </a:r>
          </a:p>
          <a:p>
            <a:endParaRPr lang="de-DE" dirty="0" smtClean="0"/>
          </a:p>
          <a:p>
            <a:r>
              <a:rPr lang="de-DE" b="1" dirty="0" smtClean="0"/>
              <a:t>Stationen des Forschungsaufenthaltes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6093296"/>
            <a:ext cx="9560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Bei der sprachlichen Verwendung der männlichen Form ist die weibliche Variante jeweils eingeschlossen</a:t>
            </a:r>
            <a:endParaRPr lang="de-DE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/>
              <a:t>Gesundheitsministerium, </a:t>
            </a:r>
            <a:br>
              <a:rPr lang="de-DE" sz="3600" b="1" dirty="0" smtClean="0"/>
            </a:br>
            <a:r>
              <a:rPr lang="de-DE" sz="3600" b="1" dirty="0" smtClean="0"/>
              <a:t>Abteilung Körperbehinderung</a:t>
            </a:r>
            <a:r>
              <a:rPr lang="de-DE" b="1" u="sng" dirty="0" smtClean="0"/>
              <a:t/>
            </a:r>
            <a:br>
              <a:rPr lang="de-DE" b="1" u="sng" dirty="0" smtClean="0"/>
            </a:br>
            <a:r>
              <a:rPr lang="de-DE" sz="2200" dirty="0" smtClean="0"/>
              <a:t>Sonntag, 02.10.11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Gesprächspartner: </a:t>
            </a:r>
          </a:p>
          <a:p>
            <a:pPr lvl="1"/>
            <a:r>
              <a:rPr lang="de-DE" dirty="0" smtClean="0"/>
              <a:t>Hohe Ministerialbeamte und Mediziner</a:t>
            </a:r>
            <a:endParaRPr lang="de-DE" dirty="0"/>
          </a:p>
          <a:p>
            <a:r>
              <a:rPr lang="de-DE" dirty="0" smtClean="0"/>
              <a:t>Gesprächsschwerpunkte: </a:t>
            </a:r>
          </a:p>
          <a:p>
            <a:pPr lvl="1"/>
            <a:r>
              <a:rPr lang="de-DE" dirty="0" smtClean="0"/>
              <a:t>Aufbau eines dritten Rehabilitationszentrums in Bagdad</a:t>
            </a:r>
          </a:p>
          <a:p>
            <a:pPr lvl="1"/>
            <a:r>
              <a:rPr lang="de-DE" dirty="0" smtClean="0"/>
              <a:t>Wünsche nach Zusammenarbeit mit deutschen Firmen zur Versorgung von Menschen mit Behinderungen</a:t>
            </a:r>
          </a:p>
          <a:p>
            <a:pPr lvl="1"/>
            <a:r>
              <a:rPr lang="de-DE" dirty="0" smtClean="0"/>
              <a:t>Fehlende Statistiken und Arbeitspläne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76670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de-DE" sz="2400" b="1" u="sng" dirty="0"/>
              <a:t>Anthropologie, Soziologie und </a:t>
            </a:r>
            <a:r>
              <a:rPr lang="de-DE" sz="2400" b="1" u="sng" dirty="0" smtClean="0"/>
              <a:t>Erziehungswissenschaften </a:t>
            </a:r>
            <a:endParaRPr lang="de-DE" sz="2400" b="1" u="sng" dirty="0"/>
          </a:p>
          <a:p>
            <a:pPr fontAlgn="base"/>
            <a:r>
              <a:rPr lang="de-DE" sz="2400" b="1" u="sng" dirty="0" smtClean="0"/>
              <a:t>Universität </a:t>
            </a:r>
            <a:r>
              <a:rPr lang="de-DE" sz="2400" b="1" u="sng" dirty="0" err="1"/>
              <a:t>Almustansiriya</a:t>
            </a:r>
            <a:endParaRPr lang="de-DE" sz="2400" b="1" u="sng" dirty="0"/>
          </a:p>
          <a:p>
            <a:r>
              <a:rPr lang="de-DE" sz="2400" b="1" u="sng" dirty="0"/>
              <a:t>Treffen mit dem Dekan der Fakultät </a:t>
            </a:r>
            <a:r>
              <a:rPr lang="de-DE" sz="2400" b="1" u="sng" dirty="0" smtClean="0"/>
              <a:t>Geisteswissenschaften</a:t>
            </a:r>
          </a:p>
          <a:p>
            <a:r>
              <a:rPr lang="de-DE" dirty="0"/>
              <a:t>Montag 03.10.11</a:t>
            </a:r>
          </a:p>
          <a:p>
            <a:endParaRPr lang="de-DE" u="sng" dirty="0"/>
          </a:p>
        </p:txBody>
      </p:sp>
      <p:pic>
        <p:nvPicPr>
          <p:cNvPr id="3" name="Grafik 2" descr="DSC02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068960"/>
            <a:ext cx="4038432" cy="3028824"/>
          </a:xfrm>
          <a:prstGeom prst="rect">
            <a:avLst/>
          </a:prstGeom>
        </p:spPr>
      </p:pic>
      <p:pic>
        <p:nvPicPr>
          <p:cNvPr id="4" name="Grafik 3" descr="DSC027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068960"/>
            <a:ext cx="3953915" cy="29654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de-DE" sz="2700" b="1" dirty="0" smtClean="0"/>
              <a:t>Anthropologie, Soziologie und Erziehungswissenschaften </a:t>
            </a:r>
            <a:br>
              <a:rPr lang="de-DE" sz="2700" b="1" dirty="0" smtClean="0"/>
            </a:br>
            <a:r>
              <a:rPr lang="de-DE" sz="2700" b="1" dirty="0" smtClean="0"/>
              <a:t>Universität </a:t>
            </a:r>
            <a:r>
              <a:rPr lang="de-DE" sz="2700" b="1" dirty="0" err="1" smtClean="0"/>
              <a:t>Almustansiriya</a:t>
            </a:r>
            <a:r>
              <a:rPr lang="de-DE" sz="2700" b="1" dirty="0" smtClean="0"/>
              <a:t/>
            </a:r>
            <a:br>
              <a:rPr lang="de-DE" sz="2700" b="1" dirty="0" smtClean="0"/>
            </a:br>
            <a:r>
              <a:rPr lang="de-DE" sz="2700" b="1" dirty="0" smtClean="0"/>
              <a:t>Treffen mit dem Dekan der Fakultät Geisteswissenschaften</a:t>
            </a:r>
            <a:r>
              <a:rPr lang="de-DE" b="1" u="sng" dirty="0" smtClean="0"/>
              <a:t/>
            </a:r>
            <a:br>
              <a:rPr lang="de-DE" b="1" u="sng" dirty="0" smtClean="0"/>
            </a:br>
            <a:r>
              <a:rPr lang="de-DE" sz="1800" dirty="0" smtClean="0"/>
              <a:t>Montag 03.10.11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Gesprächspartner:</a:t>
            </a:r>
          </a:p>
          <a:p>
            <a:pPr lvl="1"/>
            <a:r>
              <a:rPr lang="de-DE" dirty="0" smtClean="0"/>
              <a:t>Dekan der Fakultät Geisteswissenschaften</a:t>
            </a:r>
          </a:p>
          <a:p>
            <a:pPr lvl="1"/>
            <a:r>
              <a:rPr lang="de-DE" dirty="0" smtClean="0"/>
              <a:t>Wissenschaftliches Kollegium</a:t>
            </a:r>
          </a:p>
          <a:p>
            <a:r>
              <a:rPr lang="de-DE" dirty="0" smtClean="0"/>
              <a:t>Gesprächsschwerpunkte:</a:t>
            </a:r>
          </a:p>
          <a:p>
            <a:pPr lvl="1"/>
            <a:r>
              <a:rPr lang="de-DE" dirty="0" smtClean="0"/>
              <a:t>Tabuisierung der Problematik, eine Behinderung zu haben (gesamtgesellschaftliches Problem)</a:t>
            </a:r>
          </a:p>
          <a:p>
            <a:pPr lvl="1"/>
            <a:r>
              <a:rPr lang="de-DE" dirty="0" smtClean="0"/>
              <a:t>Drei Konferenzen der Fakultät, eine vierte zur internationalen Kooperation soll hinzugefügt werden.</a:t>
            </a:r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DSC02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844824"/>
            <a:ext cx="4703981" cy="3527986"/>
          </a:xfrm>
          <a:prstGeom prst="rect">
            <a:avLst/>
          </a:prstGeom>
        </p:spPr>
      </p:pic>
      <p:pic>
        <p:nvPicPr>
          <p:cNvPr id="6" name="Grafik 5" descr="DSC02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27585" y="3236911"/>
            <a:ext cx="3071800" cy="23038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3528" y="404664"/>
            <a:ext cx="57270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/>
              <a:t>Besuch des Arbeits- und </a:t>
            </a:r>
            <a:r>
              <a:rPr lang="de-DE" sz="2400" b="1" u="sng" dirty="0" smtClean="0"/>
              <a:t>Sozialministeriums</a:t>
            </a:r>
          </a:p>
          <a:p>
            <a:r>
              <a:rPr lang="de-DE" dirty="0"/>
              <a:t>Montag 03.10.11</a:t>
            </a:r>
          </a:p>
          <a:p>
            <a:endParaRPr lang="de-DE" u="sng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 smtClean="0"/>
              <a:t>Besuch des Arbeits- und Sozialministeriums</a:t>
            </a:r>
            <a:r>
              <a:rPr lang="de-DE" b="1" u="sng" dirty="0" smtClean="0"/>
              <a:t/>
            </a:r>
            <a:br>
              <a:rPr lang="de-DE" b="1" u="sng" dirty="0" smtClean="0"/>
            </a:br>
            <a:r>
              <a:rPr lang="de-DE" sz="2700" dirty="0" smtClean="0"/>
              <a:t>Montag 03.10.11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Gesprächspartner:</a:t>
            </a:r>
          </a:p>
          <a:p>
            <a:pPr lvl="1"/>
            <a:r>
              <a:rPr lang="de-DE" dirty="0" smtClean="0"/>
              <a:t>Leitende Beamte des Ministeriums</a:t>
            </a:r>
          </a:p>
          <a:p>
            <a:r>
              <a:rPr lang="de-DE" dirty="0" smtClean="0"/>
              <a:t>Gesprächsschwerpunkte:</a:t>
            </a:r>
          </a:p>
          <a:p>
            <a:pPr lvl="1"/>
            <a:r>
              <a:rPr lang="de-DE" dirty="0" smtClean="0"/>
              <a:t>Integration von Menschen mit Kriegsverletzungen und Behinderungen </a:t>
            </a:r>
          </a:p>
          <a:p>
            <a:pPr lvl="1"/>
            <a:r>
              <a:rPr lang="de-DE" dirty="0" smtClean="0"/>
              <a:t>Berufsausbildende Werkstätten für Menschen mit „Sonderbedarf“ (irakische Sprachregelung)</a:t>
            </a:r>
          </a:p>
          <a:p>
            <a:pPr lvl="1"/>
            <a:r>
              <a:rPr lang="de-DE" dirty="0" smtClean="0"/>
              <a:t>Begrenzung der Rehabilitation: Sie wird nur für Menschen zwischen 14 und 40 angeboten</a:t>
            </a:r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Besuch der Deutschen  Botschaft</a:t>
            </a:r>
            <a:br>
              <a:rPr lang="de-DE" sz="3200" b="1" dirty="0" smtClean="0"/>
            </a:br>
            <a:r>
              <a:rPr lang="de-DE" sz="2200" dirty="0" smtClean="0"/>
              <a:t> Montag 03.10.11</a:t>
            </a:r>
            <a:endParaRPr lang="de-DE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Gesprächspartner:</a:t>
            </a:r>
          </a:p>
          <a:p>
            <a:pPr lvl="1"/>
            <a:r>
              <a:rPr lang="de-DE" dirty="0" smtClean="0"/>
              <a:t> Botschafter Carl G.C. Berger; Mario Oswald, </a:t>
            </a:r>
            <a:r>
              <a:rPr lang="de-DE" dirty="0" err="1" smtClean="0"/>
              <a:t>Kulturattache</a:t>
            </a:r>
            <a:r>
              <a:rPr lang="de-DE" dirty="0" smtClean="0"/>
              <a:t>; </a:t>
            </a:r>
            <a:r>
              <a:rPr lang="de-DE" dirty="0" err="1" smtClean="0"/>
              <a:t>Ambassador</a:t>
            </a:r>
            <a:r>
              <a:rPr lang="de-DE" dirty="0" smtClean="0"/>
              <a:t> Alaa Al- </a:t>
            </a:r>
            <a:r>
              <a:rPr lang="de-DE" dirty="0" err="1" smtClean="0"/>
              <a:t>Hashimy</a:t>
            </a:r>
            <a:r>
              <a:rPr lang="de-DE" dirty="0" smtClean="0"/>
              <a:t> (Head </a:t>
            </a:r>
            <a:r>
              <a:rPr lang="de-DE" dirty="0" err="1" smtClean="0"/>
              <a:t>of</a:t>
            </a:r>
            <a:r>
              <a:rPr lang="de-DE" dirty="0" smtClean="0"/>
              <a:t> Europe </a:t>
            </a:r>
            <a:r>
              <a:rPr lang="de-DE" dirty="0" err="1" smtClean="0"/>
              <a:t>Dept</a:t>
            </a:r>
            <a:r>
              <a:rPr lang="de-DE" dirty="0" smtClean="0"/>
              <a:t>.) und viele andere geladene, hochrangige Gäste unterschiedlicher arabischer Staaten</a:t>
            </a:r>
            <a:endParaRPr lang="de-DE" dirty="0"/>
          </a:p>
          <a:p>
            <a:r>
              <a:rPr lang="de-DE" dirty="0" smtClean="0"/>
              <a:t>Gesprächsschwerpunkte: </a:t>
            </a:r>
          </a:p>
          <a:p>
            <a:pPr lvl="1"/>
            <a:r>
              <a:rPr lang="de-DE" dirty="0" smtClean="0"/>
              <a:t>Deutsch- irakisches Forschungsprojekt</a:t>
            </a:r>
          </a:p>
          <a:p>
            <a:pPr lvl="1"/>
            <a:r>
              <a:rPr lang="de-DE" dirty="0" smtClean="0"/>
              <a:t>Lebensbedingungen in Bagdad</a:t>
            </a:r>
          </a:p>
          <a:p>
            <a:pPr lvl="1"/>
            <a:endParaRPr lang="de-DE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2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869160"/>
            <a:ext cx="2520280" cy="1890210"/>
          </a:xfrm>
          <a:prstGeom prst="rect">
            <a:avLst/>
          </a:prstGeom>
        </p:spPr>
      </p:pic>
      <p:pic>
        <p:nvPicPr>
          <p:cNvPr id="3" name="Grafik 2" descr="IMG_2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1920213" cy="144016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0" y="188640"/>
            <a:ext cx="89033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de-DE" sz="2400" b="1" u="sng" dirty="0"/>
              <a:t>Besuch des </a:t>
            </a:r>
            <a:r>
              <a:rPr lang="de-DE" sz="2400" b="1" u="sng" dirty="0" err="1" smtClean="0"/>
              <a:t>Diagnostikzentrums</a:t>
            </a:r>
            <a:r>
              <a:rPr lang="de-DE" sz="2400" b="1" u="sng" dirty="0" smtClean="0"/>
              <a:t> </a:t>
            </a:r>
            <a:r>
              <a:rPr lang="de-DE" sz="2400" b="1" u="sng" dirty="0"/>
              <a:t>und des beruflichen Rehabilitations-</a:t>
            </a:r>
          </a:p>
          <a:p>
            <a:r>
              <a:rPr lang="de-DE" sz="2400" b="1" u="sng" dirty="0" err="1"/>
              <a:t>zentrums</a:t>
            </a:r>
            <a:r>
              <a:rPr lang="de-DE" sz="2400" b="1" u="sng" dirty="0"/>
              <a:t> </a:t>
            </a:r>
            <a:r>
              <a:rPr lang="de-DE" sz="2400" b="1" u="sng" dirty="0" err="1" smtClean="0"/>
              <a:t>Alhuda</a:t>
            </a:r>
            <a:endParaRPr lang="de-DE" sz="2400" b="1" u="sng" dirty="0" smtClean="0"/>
          </a:p>
          <a:p>
            <a:r>
              <a:rPr lang="de-DE" dirty="0"/>
              <a:t>Dienstag 04.10.11</a:t>
            </a:r>
          </a:p>
          <a:p>
            <a:endParaRPr lang="de-DE" dirty="0"/>
          </a:p>
        </p:txBody>
      </p:sp>
      <p:pic>
        <p:nvPicPr>
          <p:cNvPr id="5" name="Grafik 4" descr="IMG_21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780928"/>
            <a:ext cx="2663688" cy="1997766"/>
          </a:xfrm>
          <a:prstGeom prst="rect">
            <a:avLst/>
          </a:prstGeom>
        </p:spPr>
      </p:pic>
      <p:pic>
        <p:nvPicPr>
          <p:cNvPr id="6" name="Grafik 5" descr="IMG_21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229200"/>
            <a:ext cx="1907704" cy="1430778"/>
          </a:xfrm>
          <a:prstGeom prst="rect">
            <a:avLst/>
          </a:prstGeom>
        </p:spPr>
      </p:pic>
      <p:pic>
        <p:nvPicPr>
          <p:cNvPr id="7" name="Grafik 6" descr="IMG_21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509120"/>
            <a:ext cx="2663688" cy="1997766"/>
          </a:xfrm>
          <a:prstGeom prst="rect">
            <a:avLst/>
          </a:prstGeom>
        </p:spPr>
      </p:pic>
      <p:pic>
        <p:nvPicPr>
          <p:cNvPr id="8" name="Grafik 7" descr="IMG_21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573016"/>
            <a:ext cx="2040227" cy="1530170"/>
          </a:xfrm>
          <a:prstGeom prst="rect">
            <a:avLst/>
          </a:prstGeom>
        </p:spPr>
      </p:pic>
      <p:pic>
        <p:nvPicPr>
          <p:cNvPr id="9" name="Grafik 8" descr="IMG_219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1958785" y="2009767"/>
            <a:ext cx="2471667" cy="1853750"/>
          </a:xfrm>
          <a:prstGeom prst="rect">
            <a:avLst/>
          </a:prstGeom>
        </p:spPr>
      </p:pic>
      <p:pic>
        <p:nvPicPr>
          <p:cNvPr id="10" name="Grafik 9" descr="IMG_22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3878999" y="1889753"/>
            <a:ext cx="2663688" cy="1997766"/>
          </a:xfrm>
          <a:prstGeom prst="rect">
            <a:avLst/>
          </a:prstGeom>
        </p:spPr>
      </p:pic>
      <p:pic>
        <p:nvPicPr>
          <p:cNvPr id="11" name="Grafik 10" descr="IMG_221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00192" y="620688"/>
            <a:ext cx="2663688" cy="199776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de-DE" sz="3600" b="1" dirty="0" smtClean="0"/>
              <a:t>Besuch des </a:t>
            </a:r>
            <a:r>
              <a:rPr lang="de-DE" sz="3600" b="1" dirty="0" err="1" smtClean="0"/>
              <a:t>Diagnostikzentrums</a:t>
            </a:r>
            <a:r>
              <a:rPr lang="de-DE" sz="3600" b="1" dirty="0" smtClean="0"/>
              <a:t> und beruflichen Rehabilitationszentrums </a:t>
            </a:r>
            <a:r>
              <a:rPr lang="de-DE" sz="3600" b="1" dirty="0" err="1" smtClean="0"/>
              <a:t>Alhuda</a:t>
            </a:r>
            <a:r>
              <a:rPr lang="de-DE" sz="3600" b="1" dirty="0" smtClean="0"/>
              <a:t/>
            </a:r>
            <a:br>
              <a:rPr lang="de-DE" sz="3600" b="1" dirty="0" smtClean="0"/>
            </a:br>
            <a:r>
              <a:rPr lang="de-DE" sz="2200" dirty="0" smtClean="0"/>
              <a:t>Dienstag 04.10.11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u="sng" dirty="0" smtClean="0"/>
              <a:t/>
            </a:r>
            <a:br>
              <a:rPr lang="de-DE" b="1" u="sng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Gesprächspartner:</a:t>
            </a:r>
          </a:p>
          <a:p>
            <a:pPr lvl="1"/>
            <a:r>
              <a:rPr lang="de-DE" dirty="0" smtClean="0"/>
              <a:t>Psychologen, Sozialarbeiter</a:t>
            </a:r>
          </a:p>
          <a:p>
            <a:r>
              <a:rPr lang="de-DE" dirty="0" smtClean="0"/>
              <a:t>Gesprächsschwerpunkte:</a:t>
            </a:r>
          </a:p>
          <a:p>
            <a:pPr lvl="1"/>
            <a:r>
              <a:rPr lang="de-DE" dirty="0" smtClean="0"/>
              <a:t>Staatliches Programm zur Grundsicherung (40 Euro für Ledige, 110 Euro für Verheiratete)</a:t>
            </a:r>
          </a:p>
          <a:p>
            <a:pPr lvl="1"/>
            <a:r>
              <a:rPr lang="de-DE" dirty="0" smtClean="0"/>
              <a:t>Lehrstoffe sind veraltet (ca. 30 Jahre Rückstand)</a:t>
            </a:r>
          </a:p>
          <a:p>
            <a:pPr lvl="1"/>
            <a:r>
              <a:rPr lang="de-DE" dirty="0" smtClean="0"/>
              <a:t>Ausbildungsbereich für Lehrkräfte, die Blinde und Gehörlose ausbilden, fehlt völlig</a:t>
            </a:r>
          </a:p>
          <a:p>
            <a:pPr lvl="1"/>
            <a:r>
              <a:rPr lang="de-DE" dirty="0" smtClean="0"/>
              <a:t>Versch. Berufsausbildungen werden angeboten</a:t>
            </a:r>
          </a:p>
          <a:p>
            <a:pPr lvl="1"/>
            <a:r>
              <a:rPr lang="de-DE" dirty="0" smtClean="0"/>
              <a:t>Ambulantes Beratungsprogramm (ca. 150 Pers.)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116632"/>
            <a:ext cx="87987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Besuch des Forschungszentrums für psychologische </a:t>
            </a:r>
            <a:endParaRPr lang="de-DE" sz="2400" b="1" u="sng" dirty="0" smtClean="0"/>
          </a:p>
          <a:p>
            <a:r>
              <a:rPr lang="de-DE" sz="2400" b="1" u="sng" dirty="0" smtClean="0"/>
              <a:t>Untersuchungen </a:t>
            </a:r>
            <a:r>
              <a:rPr lang="de-DE" sz="2400" b="1" u="sng" dirty="0"/>
              <a:t>der Bagdad </a:t>
            </a:r>
            <a:r>
              <a:rPr lang="de-DE" sz="2400" b="1" u="sng" dirty="0" smtClean="0"/>
              <a:t>Universität</a:t>
            </a:r>
          </a:p>
          <a:p>
            <a:r>
              <a:rPr lang="de-DE" dirty="0"/>
              <a:t>Dienstag 4.10.11</a:t>
            </a:r>
          </a:p>
          <a:p>
            <a:endParaRPr lang="de-DE" u="sng" dirty="0"/>
          </a:p>
          <a:p>
            <a:endParaRPr lang="de-DE" dirty="0"/>
          </a:p>
        </p:txBody>
      </p:sp>
      <p:pic>
        <p:nvPicPr>
          <p:cNvPr id="4" name="Grafik 3" descr="IMG_2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908720"/>
            <a:ext cx="2987824" cy="2240868"/>
          </a:xfrm>
          <a:prstGeom prst="rect">
            <a:avLst/>
          </a:prstGeom>
        </p:spPr>
      </p:pic>
      <p:pic>
        <p:nvPicPr>
          <p:cNvPr id="5" name="Grafik 4" descr="IMG_2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3857904" cy="2893428"/>
          </a:xfrm>
          <a:prstGeom prst="rect">
            <a:avLst/>
          </a:prstGeom>
        </p:spPr>
      </p:pic>
      <p:pic>
        <p:nvPicPr>
          <p:cNvPr id="6" name="Grafik 5" descr="IMG_22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356992"/>
            <a:ext cx="4223928" cy="316794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/>
              <a:t>Besuch des Forschungszentrums für psychologische </a:t>
            </a:r>
            <a:br>
              <a:rPr lang="de-DE" sz="3600" b="1" dirty="0" smtClean="0"/>
            </a:br>
            <a:r>
              <a:rPr lang="de-DE" sz="3600" b="1" dirty="0" smtClean="0"/>
              <a:t>Untersuchungen der Bagdad Universität</a:t>
            </a:r>
            <a:r>
              <a:rPr lang="de-DE" sz="3600" b="1" u="sng" dirty="0" smtClean="0"/>
              <a:t/>
            </a:r>
            <a:br>
              <a:rPr lang="de-DE" sz="3600" b="1" u="sng" dirty="0" smtClean="0"/>
            </a:br>
            <a:r>
              <a:rPr lang="de-DE" sz="2200" dirty="0" smtClean="0"/>
              <a:t>Dienstag 4.10.11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u="sng" dirty="0" smtClean="0"/>
              <a:t/>
            </a:r>
            <a:br>
              <a:rPr lang="de-DE" b="1" u="sng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de-DE" dirty="0" smtClean="0"/>
          </a:p>
          <a:p>
            <a:r>
              <a:rPr lang="de-DE" dirty="0" smtClean="0"/>
              <a:t>Gesprächspartner:</a:t>
            </a:r>
          </a:p>
          <a:p>
            <a:pPr lvl="1"/>
            <a:r>
              <a:rPr lang="de-DE" dirty="0" smtClean="0"/>
              <a:t>Dekan und Kollegium der Psychologen </a:t>
            </a:r>
          </a:p>
          <a:p>
            <a:r>
              <a:rPr lang="de-DE" dirty="0" smtClean="0"/>
              <a:t>Gesprächsschwerpunkte:</a:t>
            </a:r>
          </a:p>
          <a:p>
            <a:pPr lvl="1"/>
            <a:r>
              <a:rPr lang="de-DE" dirty="0" smtClean="0"/>
              <a:t>Psychologische Diagnostik/ neue Methoden</a:t>
            </a:r>
          </a:p>
          <a:p>
            <a:pPr lvl="1"/>
            <a:r>
              <a:rPr lang="de-DE" dirty="0" smtClean="0"/>
              <a:t>Schwerpunkt PTS/ Fehlende Behandlungsmethoden</a:t>
            </a:r>
          </a:p>
          <a:p>
            <a:pPr lvl="1"/>
            <a:r>
              <a:rPr lang="de-DE" dirty="0" smtClean="0"/>
              <a:t>Fehlende Lehrmaterialien, insb. aktuelle Literatur</a:t>
            </a:r>
          </a:p>
          <a:p>
            <a:pPr lvl="1"/>
            <a:r>
              <a:rPr lang="de-DE" dirty="0" smtClean="0"/>
              <a:t>Psychologische Qualifikation/ variabel, weil fehlende gesetzliche Festschreibungen </a:t>
            </a:r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Eckdaten zur Forschungsreise nach Bagdad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Entstehung: Deutsch- irakische Konferenz an der Humboldt Universität, Dezember 2009;</a:t>
            </a:r>
          </a:p>
          <a:p>
            <a:pPr>
              <a:buNone/>
            </a:pPr>
            <a:r>
              <a:rPr lang="de-DE" dirty="0"/>
              <a:t>	</a:t>
            </a:r>
            <a:r>
              <a:rPr lang="de-DE" dirty="0" smtClean="0"/>
              <a:t>Gegenstand: „Transfer der Körperbehindertenpädagogik in den Irak“</a:t>
            </a:r>
          </a:p>
          <a:p>
            <a:r>
              <a:rPr lang="de-DE" dirty="0" smtClean="0"/>
              <a:t>Reisedauer: 30.09.2011 – 08.10.2011;</a:t>
            </a:r>
            <a:endParaRPr lang="de-DE" dirty="0"/>
          </a:p>
          <a:p>
            <a:pPr>
              <a:buNone/>
            </a:pPr>
            <a:r>
              <a:rPr lang="de-DE" dirty="0" smtClean="0"/>
              <a:t>	enge Kooperation mit Organisatoren der </a:t>
            </a:r>
            <a:r>
              <a:rPr lang="de-DE" dirty="0"/>
              <a:t>B</a:t>
            </a:r>
            <a:r>
              <a:rPr lang="de-DE" dirty="0" smtClean="0"/>
              <a:t>erliner Konferenz und irakischen Vertretern in Deutschland</a:t>
            </a:r>
          </a:p>
          <a:p>
            <a:r>
              <a:rPr lang="de-DE" dirty="0" smtClean="0"/>
              <a:t>Motivation und Legitimation für die Irak - Forschungsreise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260648"/>
            <a:ext cx="64894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de-DE" sz="2400" b="1" u="sng" dirty="0"/>
              <a:t>Besuch des Außenministeriums</a:t>
            </a:r>
          </a:p>
          <a:p>
            <a:pPr fontAlgn="base"/>
            <a:r>
              <a:rPr lang="de-DE" sz="2400" b="1" u="sng" dirty="0" smtClean="0"/>
              <a:t>Treffen mit dem „Head </a:t>
            </a:r>
            <a:r>
              <a:rPr lang="de-DE" sz="2400" b="1" u="sng" dirty="0" err="1" smtClean="0"/>
              <a:t>of</a:t>
            </a:r>
            <a:r>
              <a:rPr lang="de-DE" sz="2400" b="1" u="sng" dirty="0" smtClean="0"/>
              <a:t> European Department“</a:t>
            </a:r>
            <a:endParaRPr lang="de-DE" sz="2400" b="1" u="sng" dirty="0"/>
          </a:p>
          <a:p>
            <a:r>
              <a:rPr lang="de-DE" sz="2400" b="1" u="sng" dirty="0" smtClean="0"/>
              <a:t>Alaa </a:t>
            </a:r>
            <a:r>
              <a:rPr lang="de-DE" sz="2400" b="1" u="sng" dirty="0"/>
              <a:t>Al- </a:t>
            </a:r>
            <a:r>
              <a:rPr lang="de-DE" sz="2400" b="1" u="sng" dirty="0" err="1" smtClean="0"/>
              <a:t>Hashimy</a:t>
            </a:r>
            <a:endParaRPr lang="de-DE" sz="2400" b="1" u="sng" dirty="0" smtClean="0"/>
          </a:p>
          <a:p>
            <a:r>
              <a:rPr lang="de-DE" dirty="0"/>
              <a:t>Mittwoch 05.10.11</a:t>
            </a:r>
          </a:p>
          <a:p>
            <a:endParaRPr lang="de-DE" u="sng" dirty="0" smtClean="0"/>
          </a:p>
        </p:txBody>
      </p:sp>
      <p:pic>
        <p:nvPicPr>
          <p:cNvPr id="3" name="Grafik 2" descr="IMG_22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268760"/>
            <a:ext cx="4145936" cy="3109452"/>
          </a:xfrm>
          <a:prstGeom prst="rect">
            <a:avLst/>
          </a:prstGeom>
        </p:spPr>
      </p:pic>
      <p:pic>
        <p:nvPicPr>
          <p:cNvPr id="4" name="Grafik 3" descr="IMG_2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36912"/>
            <a:ext cx="4145936" cy="310945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267744" y="5733256"/>
            <a:ext cx="6357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Herr Al- </a:t>
            </a:r>
            <a:r>
              <a:rPr lang="de-DE" dirty="0" err="1" smtClean="0"/>
              <a:t>Hashimy</a:t>
            </a:r>
            <a:r>
              <a:rPr lang="de-DE" dirty="0" smtClean="0"/>
              <a:t> ist der Vorgesetzte der </a:t>
            </a:r>
          </a:p>
          <a:p>
            <a:pPr algn="r"/>
            <a:r>
              <a:rPr lang="de-DE" dirty="0" smtClean="0"/>
              <a:t>Botschafter der 27 zur EU gehörenden Mitgliedsländer, sowie der </a:t>
            </a:r>
          </a:p>
          <a:p>
            <a:pPr algn="r"/>
            <a:r>
              <a:rPr lang="de-DE" dirty="0" smtClean="0"/>
              <a:t>13 assoziierten Länder .</a:t>
            </a:r>
            <a:endParaRPr lang="de-D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de-DE" sz="3600" b="1" dirty="0" smtClean="0"/>
              <a:t>Besuch des Außenministeriums</a:t>
            </a:r>
            <a:br>
              <a:rPr lang="de-DE" sz="3600" b="1" dirty="0" smtClean="0"/>
            </a:br>
            <a:r>
              <a:rPr lang="de-DE" sz="2200" dirty="0" smtClean="0"/>
              <a:t>Mittwoch 05.10.11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600" b="1" dirty="0" smtClean="0"/>
              <a:t/>
            </a:r>
            <a:br>
              <a:rPr lang="de-DE" sz="3600" b="1" dirty="0" smtClean="0"/>
            </a:br>
            <a:r>
              <a:rPr lang="de-DE" sz="3600" b="1" u="sng" dirty="0" smtClean="0"/>
              <a:t/>
            </a:r>
            <a:br>
              <a:rPr lang="de-DE" sz="3600" b="1" u="sng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u="sng" dirty="0" smtClean="0"/>
              <a:t/>
            </a:r>
            <a:br>
              <a:rPr lang="de-DE" b="1" u="sng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r>
              <a:rPr lang="de-DE" dirty="0" smtClean="0"/>
              <a:t>Gesprächspartner:</a:t>
            </a:r>
          </a:p>
          <a:p>
            <a:pPr lvl="1"/>
            <a:r>
              <a:rPr lang="en-US" dirty="0" smtClean="0"/>
              <a:t>„Head of European Department“, </a:t>
            </a:r>
            <a:r>
              <a:rPr lang="en-US" dirty="0" err="1" smtClean="0"/>
              <a:t>Alaa</a:t>
            </a:r>
            <a:r>
              <a:rPr lang="en-US" dirty="0" smtClean="0"/>
              <a:t> Al- </a:t>
            </a:r>
            <a:r>
              <a:rPr lang="en-US" dirty="0" err="1" smtClean="0"/>
              <a:t>Hashimy</a:t>
            </a:r>
            <a:endParaRPr lang="en-US" dirty="0" smtClean="0"/>
          </a:p>
          <a:p>
            <a:pPr lvl="1"/>
            <a:r>
              <a:rPr lang="en-US" dirty="0" err="1" smtClean="0"/>
              <a:t>Persönlicher</a:t>
            </a:r>
            <a:r>
              <a:rPr lang="en-US" dirty="0" smtClean="0"/>
              <a:t> </a:t>
            </a:r>
            <a:r>
              <a:rPr lang="en-US" dirty="0" err="1" smtClean="0"/>
              <a:t>Berater</a:t>
            </a:r>
            <a:r>
              <a:rPr lang="en-US" dirty="0" smtClean="0"/>
              <a:t> </a:t>
            </a:r>
            <a:endParaRPr lang="de-DE" dirty="0" smtClean="0"/>
          </a:p>
          <a:p>
            <a:r>
              <a:rPr lang="de-DE" dirty="0" smtClean="0"/>
              <a:t>Gesprächsschwerpunkte:</a:t>
            </a:r>
          </a:p>
          <a:p>
            <a:pPr lvl="1"/>
            <a:r>
              <a:rPr lang="de-DE" dirty="0" smtClean="0"/>
              <a:t>Akquise von Forschungsgeldern über EU</a:t>
            </a:r>
          </a:p>
          <a:p>
            <a:pPr lvl="1"/>
            <a:r>
              <a:rPr lang="de-DE" dirty="0" smtClean="0"/>
              <a:t>Universitätspartnerschaft der Bagdader Universitäten mit der Universität Oldenburg </a:t>
            </a:r>
          </a:p>
          <a:p>
            <a:pPr lvl="1"/>
            <a:r>
              <a:rPr lang="de-DE" dirty="0" smtClean="0"/>
              <a:t>Vermittlung von Kontakten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16632"/>
            <a:ext cx="78335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/>
              <a:t>Besuch </a:t>
            </a:r>
            <a:r>
              <a:rPr lang="de-DE" sz="2400" b="1" u="sng" dirty="0" smtClean="0"/>
              <a:t>des medizinischen Rehabilitationszentrums Bagdad  </a:t>
            </a:r>
          </a:p>
          <a:p>
            <a:r>
              <a:rPr lang="de-DE" dirty="0"/>
              <a:t>Mittwoch 05.10.11</a:t>
            </a:r>
          </a:p>
          <a:p>
            <a:endParaRPr lang="de-DE" u="sng" dirty="0"/>
          </a:p>
        </p:txBody>
      </p:sp>
      <p:pic>
        <p:nvPicPr>
          <p:cNvPr id="7" name="Grafik 6" descr="DSC02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653136"/>
            <a:ext cx="2400000" cy="1800000"/>
          </a:xfrm>
          <a:prstGeom prst="rect">
            <a:avLst/>
          </a:prstGeom>
        </p:spPr>
      </p:pic>
      <p:pic>
        <p:nvPicPr>
          <p:cNvPr id="8" name="Grafik 7" descr="DSC028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71566" y="4233089"/>
            <a:ext cx="2976331" cy="2232248"/>
          </a:xfrm>
          <a:prstGeom prst="rect">
            <a:avLst/>
          </a:prstGeom>
        </p:spPr>
      </p:pic>
      <p:pic>
        <p:nvPicPr>
          <p:cNvPr id="9" name="Grafik 8" descr="DSC028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908720"/>
            <a:ext cx="2400000" cy="1800000"/>
          </a:xfrm>
          <a:prstGeom prst="rect">
            <a:avLst/>
          </a:prstGeom>
        </p:spPr>
      </p:pic>
      <p:pic>
        <p:nvPicPr>
          <p:cNvPr id="10" name="Grafik 9" descr="DSC028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80928"/>
            <a:ext cx="2400000" cy="1800000"/>
          </a:xfrm>
          <a:prstGeom prst="rect">
            <a:avLst/>
          </a:prstGeom>
        </p:spPr>
      </p:pic>
      <p:pic>
        <p:nvPicPr>
          <p:cNvPr id="11" name="Grafik 10" descr="DSC028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71566" y="1136746"/>
            <a:ext cx="2976331" cy="2232248"/>
          </a:xfrm>
          <a:prstGeom prst="rect">
            <a:avLst/>
          </a:prstGeom>
        </p:spPr>
      </p:pic>
      <p:pic>
        <p:nvPicPr>
          <p:cNvPr id="13" name="Grafik 12" descr="DSC0288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2780928"/>
            <a:ext cx="2400000" cy="1800000"/>
          </a:xfrm>
          <a:prstGeom prst="rect">
            <a:avLst/>
          </a:prstGeom>
        </p:spPr>
      </p:pic>
      <p:pic>
        <p:nvPicPr>
          <p:cNvPr id="15" name="Grafik 14" descr="DSC0289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908720"/>
            <a:ext cx="24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/>
              <a:t>Besuch des medizinischen Rehabilitationszentrums Bagdad  </a:t>
            </a:r>
            <a:r>
              <a:rPr lang="de-DE" sz="3600" b="1" u="sng" dirty="0" smtClean="0"/>
              <a:t/>
            </a:r>
            <a:br>
              <a:rPr lang="de-DE" sz="3600" b="1" u="sng" dirty="0" smtClean="0"/>
            </a:br>
            <a:r>
              <a:rPr lang="de-DE" sz="2200" dirty="0" smtClean="0"/>
              <a:t>Mittwoch 05.10.11</a:t>
            </a:r>
            <a:br>
              <a:rPr lang="de-DE" sz="22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u="sng" dirty="0" smtClean="0"/>
              <a:t/>
            </a:r>
            <a:br>
              <a:rPr lang="de-DE" b="1" u="sng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Gesprächspartner:</a:t>
            </a:r>
          </a:p>
          <a:p>
            <a:pPr lvl="1"/>
            <a:r>
              <a:rPr lang="de-DE" dirty="0" smtClean="0"/>
              <a:t>Leitender Arzt des Reha- Zentrums</a:t>
            </a:r>
          </a:p>
          <a:p>
            <a:pPr lvl="1"/>
            <a:r>
              <a:rPr lang="de-DE" dirty="0" smtClean="0"/>
              <a:t>Mitarbeiter aus unterschiedlichen Arbeitsbereichen</a:t>
            </a:r>
          </a:p>
          <a:p>
            <a:r>
              <a:rPr lang="de-DE" dirty="0" smtClean="0"/>
              <a:t>Gesprächsschwerpunkte:</a:t>
            </a:r>
          </a:p>
          <a:p>
            <a:pPr lvl="1"/>
            <a:r>
              <a:rPr lang="de-DE" dirty="0" smtClean="0"/>
              <a:t>Fachkräfteausbildung (nicht mehr zeitgemäß)</a:t>
            </a:r>
          </a:p>
          <a:p>
            <a:pPr lvl="1"/>
            <a:r>
              <a:rPr lang="de-DE" dirty="0" smtClean="0"/>
              <a:t>Prothesen und </a:t>
            </a:r>
            <a:r>
              <a:rPr lang="de-DE" dirty="0" err="1" smtClean="0"/>
              <a:t>Orthesenherstellung</a:t>
            </a:r>
            <a:r>
              <a:rPr lang="de-DE" dirty="0" smtClean="0"/>
              <a:t> (wie oben)</a:t>
            </a:r>
          </a:p>
          <a:p>
            <a:pPr lvl="1"/>
            <a:r>
              <a:rPr lang="de-DE" dirty="0" smtClean="0"/>
              <a:t>Versch. Therapieformen</a:t>
            </a:r>
          </a:p>
          <a:p>
            <a:pPr lvl="1"/>
            <a:r>
              <a:rPr lang="de-DE" dirty="0" smtClean="0"/>
              <a:t>Kooperation im Ausbildungsbereich mit dem deutschen Prothesenhersteller Otto Bock/ Duderstadt</a:t>
            </a:r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116632"/>
            <a:ext cx="70250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DE" sz="2400" b="1" u="sng" dirty="0"/>
              <a:t>Besuch der Hochschule für Sonderpädagogik</a:t>
            </a:r>
          </a:p>
          <a:p>
            <a:r>
              <a:rPr lang="de-DE" dirty="0" smtClean="0"/>
              <a:t>Donnerstag </a:t>
            </a:r>
            <a:r>
              <a:rPr lang="de-DE" dirty="0"/>
              <a:t>06.10.11</a:t>
            </a:r>
          </a:p>
          <a:p>
            <a:endParaRPr lang="de-DE" u="sng" dirty="0" smtClean="0"/>
          </a:p>
          <a:p>
            <a:endParaRPr lang="de-DE" dirty="0"/>
          </a:p>
        </p:txBody>
      </p:sp>
      <p:pic>
        <p:nvPicPr>
          <p:cNvPr id="4" name="Grafik 3" descr="IMG_2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581128"/>
            <a:ext cx="2669672" cy="2002254"/>
          </a:xfrm>
          <a:prstGeom prst="rect">
            <a:avLst/>
          </a:prstGeom>
        </p:spPr>
      </p:pic>
      <p:pic>
        <p:nvPicPr>
          <p:cNvPr id="5" name="Grafik 4" descr="IMG_2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581128"/>
            <a:ext cx="2669672" cy="2002254"/>
          </a:xfrm>
          <a:prstGeom prst="rect">
            <a:avLst/>
          </a:prstGeom>
        </p:spPr>
      </p:pic>
      <p:pic>
        <p:nvPicPr>
          <p:cNvPr id="7" name="Grafik 6" descr="IMG_23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81128"/>
            <a:ext cx="2669672" cy="2002254"/>
          </a:xfrm>
          <a:prstGeom prst="rect">
            <a:avLst/>
          </a:prstGeom>
        </p:spPr>
      </p:pic>
      <p:pic>
        <p:nvPicPr>
          <p:cNvPr id="8" name="Grafik 7" descr="IMG_23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318077" y="2298547"/>
            <a:ext cx="2477651" cy="1858238"/>
          </a:xfrm>
          <a:prstGeom prst="rect">
            <a:avLst/>
          </a:prstGeom>
        </p:spPr>
      </p:pic>
      <p:pic>
        <p:nvPicPr>
          <p:cNvPr id="9" name="Grafik 8" descr="IMG_23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28183" y="2232539"/>
            <a:ext cx="2525656" cy="1894242"/>
          </a:xfrm>
          <a:prstGeom prst="rect">
            <a:avLst/>
          </a:prstGeom>
        </p:spPr>
      </p:pic>
      <p:pic>
        <p:nvPicPr>
          <p:cNvPr id="10" name="Grafik 9" descr="IMG_23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1232756"/>
            <a:ext cx="3965816" cy="297436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de-DE" sz="3600" b="1" dirty="0" smtClean="0"/>
              <a:t>Besuch der Hochschule für Sonderpädagogik</a:t>
            </a:r>
            <a:br>
              <a:rPr lang="de-DE" sz="3600" b="1" dirty="0" smtClean="0"/>
            </a:br>
            <a:r>
              <a:rPr lang="de-DE" sz="3600" b="1" u="sng" dirty="0" smtClean="0"/>
              <a:t/>
            </a:r>
            <a:br>
              <a:rPr lang="de-DE" sz="3600" b="1" u="sng" dirty="0" smtClean="0"/>
            </a:br>
            <a:r>
              <a:rPr lang="de-DE" sz="2200" dirty="0" smtClean="0"/>
              <a:t>Donnerstag 06.10.11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u="sng" dirty="0" smtClean="0"/>
              <a:t/>
            </a:r>
            <a:br>
              <a:rPr lang="de-DE" b="1" u="sng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de-DE" dirty="0" smtClean="0"/>
          </a:p>
          <a:p>
            <a:r>
              <a:rPr lang="de-DE" dirty="0" smtClean="0"/>
              <a:t>Gesprächspartner:</a:t>
            </a:r>
          </a:p>
          <a:p>
            <a:pPr lvl="1"/>
            <a:r>
              <a:rPr lang="de-DE" dirty="0" smtClean="0"/>
              <a:t>Dekan, Professoren und Dozenten der Abteilung für Sonderpädagogik </a:t>
            </a:r>
          </a:p>
          <a:p>
            <a:r>
              <a:rPr lang="de-DE" dirty="0" smtClean="0"/>
              <a:t>Gesprächsschwerpunkte:</a:t>
            </a:r>
          </a:p>
          <a:p>
            <a:pPr lvl="1"/>
            <a:r>
              <a:rPr lang="de-DE" dirty="0" smtClean="0"/>
              <a:t>Fachrichtung Sonderpädagogik seit 1980 ( 150 Stud.)</a:t>
            </a:r>
          </a:p>
          <a:p>
            <a:pPr lvl="1"/>
            <a:r>
              <a:rPr lang="de-DE" dirty="0" smtClean="0"/>
              <a:t>Wenig Beachtung durch die Ministerien</a:t>
            </a:r>
          </a:p>
          <a:p>
            <a:pPr lvl="1"/>
            <a:r>
              <a:rPr lang="de-DE" dirty="0" smtClean="0"/>
              <a:t>Hochschuldidaktisches Lehrmaterial wurde nach 2003 im Rahmen von Kriegshandlungen verbrannt und geplündert</a:t>
            </a:r>
          </a:p>
          <a:p>
            <a:pPr lvl="1"/>
            <a:r>
              <a:rPr lang="de-DE" dirty="0" smtClean="0"/>
              <a:t>Kein Anschluss an internationale Entwicklungen seit 1990</a:t>
            </a:r>
          </a:p>
          <a:p>
            <a:pPr lvl="1"/>
            <a:r>
              <a:rPr lang="de-DE" dirty="0" smtClean="0"/>
              <a:t>Gehäuftes Vorkommen von Autismus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260648"/>
            <a:ext cx="67453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de-DE" sz="2400" b="1" u="sng" dirty="0"/>
              <a:t>Besuch des </a:t>
            </a:r>
            <a:r>
              <a:rPr lang="de-DE" sz="2400" b="1" u="sng" dirty="0" smtClean="0"/>
              <a:t>medizinischen Rehabilitationszentrums </a:t>
            </a:r>
            <a:endParaRPr lang="de-DE" sz="2400" b="1" u="sng" dirty="0"/>
          </a:p>
          <a:p>
            <a:pPr fontAlgn="base"/>
            <a:r>
              <a:rPr lang="de-DE" sz="2400" b="1" u="sng" dirty="0"/>
              <a:t>Al </a:t>
            </a:r>
            <a:r>
              <a:rPr lang="de-DE" sz="2400" b="1" u="sng" dirty="0" err="1"/>
              <a:t>Gadhir</a:t>
            </a:r>
            <a:r>
              <a:rPr lang="de-DE" sz="2400" b="1" u="sng" dirty="0"/>
              <a:t> Bagdad, </a:t>
            </a:r>
            <a:r>
              <a:rPr lang="de-DE" sz="2400" b="1" u="sng" dirty="0" smtClean="0"/>
              <a:t>Al </a:t>
            </a:r>
            <a:r>
              <a:rPr lang="de-DE" sz="2400" b="1" u="sng" dirty="0" err="1"/>
              <a:t>Rasafa</a:t>
            </a:r>
            <a:r>
              <a:rPr lang="de-DE" sz="2400" b="1" u="sng" dirty="0"/>
              <a:t> (Stadtteil</a:t>
            </a:r>
            <a:r>
              <a:rPr lang="de-DE" sz="2400" b="1" u="sng" dirty="0" smtClean="0"/>
              <a:t>)</a:t>
            </a:r>
          </a:p>
          <a:p>
            <a:pPr fontAlgn="base"/>
            <a:r>
              <a:rPr lang="de-DE" dirty="0"/>
              <a:t>Donnerstag 06.10.11</a:t>
            </a:r>
          </a:p>
          <a:p>
            <a:pPr fontAlgn="base"/>
            <a:endParaRPr lang="de-DE" u="sng" dirty="0"/>
          </a:p>
        </p:txBody>
      </p:sp>
      <p:pic>
        <p:nvPicPr>
          <p:cNvPr id="3" name="Grafik 2" descr="IMG_2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769957" y="3887227"/>
            <a:ext cx="3089752" cy="2317314"/>
          </a:xfrm>
          <a:prstGeom prst="rect">
            <a:avLst/>
          </a:prstGeom>
        </p:spPr>
      </p:pic>
      <p:pic>
        <p:nvPicPr>
          <p:cNvPr id="4" name="Grafik 3" descr="IMG_23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817629" y="4031243"/>
            <a:ext cx="3089752" cy="2317314"/>
          </a:xfrm>
          <a:prstGeom prst="rect">
            <a:avLst/>
          </a:prstGeom>
        </p:spPr>
      </p:pic>
      <p:pic>
        <p:nvPicPr>
          <p:cNvPr id="6" name="Grafik 5" descr="IMG_23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62691" y="2231043"/>
            <a:ext cx="3089752" cy="2317314"/>
          </a:xfrm>
          <a:prstGeom prst="rect">
            <a:avLst/>
          </a:prstGeom>
        </p:spPr>
      </p:pic>
      <p:pic>
        <p:nvPicPr>
          <p:cNvPr id="7" name="Grafik 6" descr="IMG_2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4248" y="1052736"/>
            <a:ext cx="3089752" cy="2317314"/>
          </a:xfrm>
          <a:prstGeom prst="rect">
            <a:avLst/>
          </a:prstGeom>
        </p:spPr>
      </p:pic>
      <p:pic>
        <p:nvPicPr>
          <p:cNvPr id="8" name="Grafik 7" descr="IMG_24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1196752"/>
            <a:ext cx="2945736" cy="220930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840" y="1196752"/>
            <a:ext cx="884116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de-DE" sz="3600" b="1" dirty="0" smtClean="0"/>
              <a:t>Besuch des medizinischen Rehabilitationszentrums </a:t>
            </a:r>
            <a:br>
              <a:rPr lang="de-DE" sz="3600" b="1" dirty="0" smtClean="0"/>
            </a:br>
            <a:r>
              <a:rPr lang="de-DE" sz="3600" b="1" dirty="0" smtClean="0"/>
              <a:t>Al </a:t>
            </a:r>
            <a:r>
              <a:rPr lang="de-DE" sz="3600" b="1" dirty="0" err="1" smtClean="0"/>
              <a:t>Gadhir</a:t>
            </a:r>
            <a:r>
              <a:rPr lang="de-DE" sz="3600" b="1" dirty="0" smtClean="0"/>
              <a:t>, Bagdad </a:t>
            </a:r>
            <a:r>
              <a:rPr lang="de-DE" sz="3600" b="1" u="sng" dirty="0" smtClean="0"/>
              <a:t/>
            </a:r>
            <a:br>
              <a:rPr lang="de-DE" sz="3600" b="1" u="sng" dirty="0" smtClean="0"/>
            </a:br>
            <a:r>
              <a:rPr lang="de-DE" sz="2200" dirty="0" smtClean="0"/>
              <a:t>Donnerstag 06.10.11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u="sng" dirty="0" smtClean="0"/>
              <a:t/>
            </a:r>
            <a:br>
              <a:rPr lang="de-DE" b="1" u="sng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de-DE" dirty="0" smtClean="0"/>
          </a:p>
          <a:p>
            <a:r>
              <a:rPr lang="de-DE" dirty="0" smtClean="0"/>
              <a:t>Gesprächspartner:</a:t>
            </a:r>
          </a:p>
          <a:p>
            <a:pPr lvl="1"/>
            <a:r>
              <a:rPr lang="de-DE" dirty="0" smtClean="0"/>
              <a:t>Leitender Arzt des Reha- Zentrums</a:t>
            </a:r>
          </a:p>
          <a:p>
            <a:pPr lvl="1"/>
            <a:r>
              <a:rPr lang="de-DE" dirty="0" smtClean="0"/>
              <a:t>Mitarbeiter aus unterschiedlichen Arbeitsbereichen</a:t>
            </a:r>
          </a:p>
          <a:p>
            <a:r>
              <a:rPr lang="de-DE" dirty="0" smtClean="0"/>
              <a:t>Gesprächsschwerpunkte:</a:t>
            </a:r>
          </a:p>
          <a:p>
            <a:pPr lvl="1"/>
            <a:r>
              <a:rPr lang="de-DE" dirty="0" smtClean="0"/>
              <a:t>Spezialisierung auf Gelenkprobleme und Wirbelsäulenschäden</a:t>
            </a:r>
          </a:p>
          <a:p>
            <a:pPr lvl="1"/>
            <a:r>
              <a:rPr lang="de-DE" dirty="0" smtClean="0"/>
              <a:t>Behandlungskapazität/ Tag: ca. 100</a:t>
            </a:r>
          </a:p>
          <a:p>
            <a:pPr lvl="1"/>
            <a:r>
              <a:rPr lang="de-DE" dirty="0" smtClean="0"/>
              <a:t>Hilfsmittelversorgung für Menschen mit Behinderungen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116632"/>
            <a:ext cx="78382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Abschlusskonferenz zur Bewertung des Besuchs mit allen beteiligten Fachleuten </a:t>
            </a:r>
            <a:endParaRPr lang="de-DE" b="1" u="sng" dirty="0" smtClean="0"/>
          </a:p>
          <a:p>
            <a:r>
              <a:rPr lang="de-DE" b="1" u="sng" dirty="0" smtClean="0"/>
              <a:t>unter </a:t>
            </a:r>
            <a:r>
              <a:rPr lang="de-DE" b="1" u="sng" dirty="0"/>
              <a:t>der </a:t>
            </a:r>
            <a:r>
              <a:rPr lang="de-DE" b="1" u="sng" dirty="0" smtClean="0"/>
              <a:t>Schirmherrschaft </a:t>
            </a:r>
            <a:r>
              <a:rPr lang="de-DE" b="1" u="sng" dirty="0"/>
              <a:t>des Beraters des Ministerpräsidenten </a:t>
            </a:r>
            <a:endParaRPr lang="de-DE" b="1" u="sng" dirty="0" smtClean="0"/>
          </a:p>
          <a:p>
            <a:r>
              <a:rPr lang="de-DE" b="1" u="sng" dirty="0" smtClean="0"/>
              <a:t>Herrn </a:t>
            </a:r>
            <a:r>
              <a:rPr lang="de-DE" b="1" u="sng" dirty="0"/>
              <a:t>Hak Al- </a:t>
            </a:r>
            <a:r>
              <a:rPr lang="de-DE" b="1" u="sng" dirty="0" smtClean="0"/>
              <a:t>Hakim</a:t>
            </a:r>
          </a:p>
          <a:p>
            <a:r>
              <a:rPr lang="de-DE" dirty="0"/>
              <a:t>Freitag, 07.10.11</a:t>
            </a:r>
          </a:p>
          <a:p>
            <a:endParaRPr lang="de-DE" u="sng" dirty="0" smtClean="0"/>
          </a:p>
          <a:p>
            <a:endParaRPr lang="de-DE" dirty="0"/>
          </a:p>
        </p:txBody>
      </p:sp>
      <p:pic>
        <p:nvPicPr>
          <p:cNvPr id="3" name="Grafik 2" descr="IMG_2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933056"/>
            <a:ext cx="3419871" cy="2564904"/>
          </a:xfrm>
          <a:prstGeom prst="rect">
            <a:avLst/>
          </a:prstGeom>
        </p:spPr>
      </p:pic>
      <p:pic>
        <p:nvPicPr>
          <p:cNvPr id="4" name="Grafik 3" descr="IMG_2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196752"/>
            <a:ext cx="3528392" cy="2646294"/>
          </a:xfrm>
          <a:prstGeom prst="rect">
            <a:avLst/>
          </a:prstGeom>
        </p:spPr>
      </p:pic>
      <p:pic>
        <p:nvPicPr>
          <p:cNvPr id="5" name="Grafik 4" descr="IMG_24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724128" y="3501008"/>
            <a:ext cx="2195669" cy="1646752"/>
          </a:xfrm>
          <a:prstGeom prst="rect">
            <a:avLst/>
          </a:prstGeom>
        </p:spPr>
      </p:pic>
      <p:pic>
        <p:nvPicPr>
          <p:cNvPr id="6" name="Grafik 5" descr="IMG_24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340768"/>
            <a:ext cx="2195669" cy="164675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840" y="1196752"/>
            <a:ext cx="884116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de-DE" sz="3600" b="1" dirty="0" smtClean="0"/>
              <a:t>Ergebnisse der Abschlusskonferenz</a:t>
            </a:r>
            <a:r>
              <a:rPr lang="de-DE" sz="3600" b="1" u="sng" dirty="0" smtClean="0"/>
              <a:t/>
            </a:r>
            <a:br>
              <a:rPr lang="de-DE" sz="3600" b="1" u="sng" dirty="0" smtClean="0"/>
            </a:br>
            <a:r>
              <a:rPr lang="de-DE" sz="2000" dirty="0" smtClean="0"/>
              <a:t>Freitag, 07.10.11</a:t>
            </a:r>
            <a:br>
              <a:rPr lang="de-DE" sz="20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u="sng" dirty="0" smtClean="0"/>
              <a:t/>
            </a:r>
            <a:br>
              <a:rPr lang="de-DE" b="1" u="sng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Teilnehmer: </a:t>
            </a:r>
          </a:p>
          <a:p>
            <a:pPr>
              <a:buFontTx/>
              <a:buChar char="-"/>
            </a:pPr>
            <a:r>
              <a:rPr lang="de-DE" dirty="0" smtClean="0"/>
              <a:t>Aus allen besuchten Institutionen ein- bis zwei leitende Personen</a:t>
            </a:r>
          </a:p>
          <a:p>
            <a:pPr>
              <a:buNone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Ablauf: </a:t>
            </a:r>
          </a:p>
          <a:p>
            <a:pPr lvl="1">
              <a:buFontTx/>
              <a:buChar char="-"/>
            </a:pPr>
            <a:r>
              <a:rPr lang="de-DE" sz="3200" dirty="0" smtClean="0"/>
              <a:t>Diskussion und Fragebogenbearbeitung  </a:t>
            </a:r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 smtClean="0">
                <a:cs typeface="Arial" pitchFamily="34" charset="0"/>
              </a:rPr>
              <a:t/>
            </a:r>
            <a:br>
              <a:rPr lang="de-DE" sz="3600" b="1" dirty="0" smtClean="0">
                <a:cs typeface="Arial" pitchFamily="34" charset="0"/>
              </a:rPr>
            </a:br>
            <a:r>
              <a:rPr lang="de-DE" sz="3600" b="1" dirty="0" smtClean="0">
                <a:cs typeface="Arial" pitchFamily="34" charset="0"/>
              </a:rPr>
              <a:t>Irakische Bevölkerung</a:t>
            </a:r>
            <a:r>
              <a:rPr lang="de-DE" sz="3600" b="1" smtClean="0">
                <a:cs typeface="Arial" pitchFamily="34" charset="0"/>
              </a:rPr>
              <a:t/>
            </a:r>
            <a:br>
              <a:rPr lang="de-DE" sz="3600" b="1" smtClean="0">
                <a:cs typeface="Arial" pitchFamily="34" charset="0"/>
              </a:rPr>
            </a:br>
            <a:r>
              <a:rPr lang="de-DE" sz="2400" smtClean="0">
                <a:cs typeface="Arial" pitchFamily="34" charset="0"/>
              </a:rPr>
              <a:t>(</a:t>
            </a:r>
            <a:r>
              <a:rPr lang="de-DE" sz="2700" smtClean="0">
                <a:cs typeface="Arial" pitchFamily="34" charset="0"/>
              </a:rPr>
              <a:t>Informationen </a:t>
            </a:r>
            <a:r>
              <a:rPr lang="de-DE" sz="2700" dirty="0" smtClean="0">
                <a:cs typeface="Arial" pitchFamily="34" charset="0"/>
              </a:rPr>
              <a:t>der Kinderhilfsorganisation  </a:t>
            </a:r>
            <a:r>
              <a:rPr lang="de-DE" sz="2700" dirty="0" err="1" smtClean="0">
                <a:cs typeface="Arial" pitchFamily="34" charset="0"/>
              </a:rPr>
              <a:t>Unicef</a:t>
            </a:r>
            <a:r>
              <a:rPr lang="de-DE" sz="2700" dirty="0" smtClean="0">
                <a:cs typeface="Arial" pitchFamily="34" charset="0"/>
              </a:rPr>
              <a:t>)</a:t>
            </a:r>
            <a:br>
              <a:rPr lang="de-DE" sz="2700" dirty="0" smtClean="0">
                <a:cs typeface="Arial" pitchFamily="34" charset="0"/>
              </a:rPr>
            </a:br>
            <a:endParaRPr lang="de-DE" sz="2700" dirty="0" smtClean="0"/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" name="Textfeld 36"/>
          <p:cNvSpPr txBox="1"/>
          <p:nvPr/>
        </p:nvSpPr>
        <p:spPr>
          <a:xfrm>
            <a:off x="395536" y="1484784"/>
            <a:ext cx="7448550" cy="657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 sz="2400" b="1" dirty="0">
              <a:cs typeface="Arial" pitchFamily="34" charset="0"/>
            </a:endParaRPr>
          </a:p>
        </p:txBody>
      </p:sp>
      <p:sp>
        <p:nvSpPr>
          <p:cNvPr id="7" name="Textfeld 37"/>
          <p:cNvSpPr txBox="1"/>
          <p:nvPr/>
        </p:nvSpPr>
        <p:spPr>
          <a:xfrm>
            <a:off x="436563" y="2390775"/>
            <a:ext cx="8096250" cy="3810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1600" dirty="0">
                <a:cs typeface="Arial" pitchFamily="34" charset="0"/>
              </a:rPr>
              <a:t>Ca. 29 Millionen Einwohner</a:t>
            </a:r>
          </a:p>
        </p:txBody>
      </p:sp>
      <p:grpSp>
        <p:nvGrpSpPr>
          <p:cNvPr id="2" name="Gruppieren 7"/>
          <p:cNvGrpSpPr>
            <a:grpSpLocks/>
          </p:cNvGrpSpPr>
          <p:nvPr/>
        </p:nvGrpSpPr>
        <p:grpSpPr bwMode="auto">
          <a:xfrm>
            <a:off x="436563" y="2852738"/>
            <a:ext cx="8096250" cy="647700"/>
            <a:chOff x="0" y="0"/>
            <a:chExt cx="8096250" cy="647700"/>
          </a:xfrm>
        </p:grpSpPr>
        <p:sp>
          <p:nvSpPr>
            <p:cNvPr id="9" name="Textfeld 38"/>
            <p:cNvSpPr txBox="1"/>
            <p:nvPr/>
          </p:nvSpPr>
          <p:spPr>
            <a:xfrm>
              <a:off x="0" y="0"/>
              <a:ext cx="4038600" cy="647700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de-DE" sz="1600" dirty="0">
                  <a:cs typeface="Arial" pitchFamily="34" charset="0"/>
                </a:rPr>
                <a:t>50 % zwischen 0 - 15 Jahren</a:t>
              </a:r>
            </a:p>
          </p:txBody>
        </p:sp>
        <p:sp>
          <p:nvSpPr>
            <p:cNvPr id="10" name="Textfeld 39"/>
            <p:cNvSpPr txBox="1"/>
            <p:nvPr/>
          </p:nvSpPr>
          <p:spPr>
            <a:xfrm>
              <a:off x="4048125" y="0"/>
              <a:ext cx="4048125" cy="647700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de-DE" sz="1600" dirty="0">
                  <a:cs typeface="Arial" pitchFamily="34" charset="0"/>
                </a:rPr>
                <a:t>50 % zwischen 15 - 100 Jahren</a:t>
              </a:r>
            </a:p>
          </p:txBody>
        </p:sp>
      </p:grpSp>
      <p:sp>
        <p:nvSpPr>
          <p:cNvPr id="11" name="Textfeld 40"/>
          <p:cNvSpPr txBox="1"/>
          <p:nvPr/>
        </p:nvSpPr>
        <p:spPr>
          <a:xfrm>
            <a:off x="468313" y="3933825"/>
            <a:ext cx="8064500" cy="657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2400" b="1" dirty="0">
                <a:cs typeface="Arial" pitchFamily="34" charset="0"/>
              </a:rPr>
              <a:t>Relation der Kriegstoten im Irak</a:t>
            </a:r>
          </a:p>
        </p:txBody>
      </p:sp>
      <p:grpSp>
        <p:nvGrpSpPr>
          <p:cNvPr id="3" name="Gruppieren 11"/>
          <p:cNvGrpSpPr>
            <a:grpSpLocks/>
          </p:cNvGrpSpPr>
          <p:nvPr/>
        </p:nvGrpSpPr>
        <p:grpSpPr bwMode="auto">
          <a:xfrm>
            <a:off x="468313" y="4806950"/>
            <a:ext cx="8096250" cy="1700213"/>
            <a:chOff x="0" y="-144016"/>
            <a:chExt cx="8096250" cy="1700808"/>
          </a:xfrm>
        </p:grpSpPr>
        <p:sp>
          <p:nvSpPr>
            <p:cNvPr id="13" name="Textfeld 43"/>
            <p:cNvSpPr txBox="1"/>
            <p:nvPr/>
          </p:nvSpPr>
          <p:spPr>
            <a:xfrm>
              <a:off x="0" y="-144016"/>
              <a:ext cx="4038600" cy="1700808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de-DE" sz="1600" dirty="0">
                  <a:cs typeface="Arial" pitchFamily="34" charset="0"/>
                </a:rPr>
                <a:t>1 regulärer Kämpfer</a:t>
              </a:r>
            </a:p>
            <a:p>
              <a:pPr algn="ctr">
                <a:defRPr/>
              </a:pPr>
              <a:endParaRPr lang="de-DE" sz="1200" dirty="0">
                <a:cs typeface="Arial" pitchFamily="34" charset="0"/>
              </a:endParaRPr>
            </a:p>
            <a:p>
              <a:pPr algn="ctr">
                <a:defRPr/>
              </a:pPr>
              <a:endParaRPr lang="de-DE" sz="1200" dirty="0">
                <a:cs typeface="Arial" pitchFamily="34" charset="0"/>
              </a:endParaRPr>
            </a:p>
            <a:p>
              <a:pPr algn="ctr">
                <a:defRPr/>
              </a:pPr>
              <a:endParaRPr lang="de-DE" sz="1200" dirty="0">
                <a:cs typeface="Arial" pitchFamily="34" charset="0"/>
              </a:endParaRPr>
            </a:p>
            <a:p>
              <a:pPr algn="ctr">
                <a:defRPr/>
              </a:pPr>
              <a:endParaRPr lang="de-DE" sz="1200" dirty="0">
                <a:cs typeface="Arial" pitchFamily="34" charset="0"/>
              </a:endParaRPr>
            </a:p>
            <a:p>
              <a:pPr algn="ctr">
                <a:defRPr/>
              </a:pPr>
              <a:endParaRPr lang="de-DE" sz="1200" dirty="0">
                <a:cs typeface="Arial" pitchFamily="34" charset="0"/>
              </a:endParaRPr>
            </a:p>
          </p:txBody>
        </p:sp>
        <p:sp>
          <p:nvSpPr>
            <p:cNvPr id="14" name="Textfeld 44"/>
            <p:cNvSpPr txBox="1"/>
            <p:nvPr/>
          </p:nvSpPr>
          <p:spPr>
            <a:xfrm>
              <a:off x="4048125" y="-144016"/>
              <a:ext cx="4048125" cy="1700808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de-DE" sz="1600" dirty="0">
                  <a:cs typeface="Arial" pitchFamily="34" charset="0"/>
                </a:rPr>
                <a:t>8 </a:t>
              </a:r>
              <a:r>
                <a:rPr lang="de-DE" sz="1600" dirty="0" smtClean="0">
                  <a:cs typeface="Arial" pitchFamily="34" charset="0"/>
                </a:rPr>
                <a:t>Zivilisten</a:t>
              </a:r>
              <a:endParaRPr lang="de-DE" sz="1600" dirty="0">
                <a:cs typeface="Arial" pitchFamily="34" charset="0"/>
              </a:endParaRPr>
            </a:p>
            <a:p>
              <a:pPr algn="ctr">
                <a:defRPr/>
              </a:pPr>
              <a:endParaRPr lang="de-DE" sz="1200" dirty="0">
                <a:cs typeface="Arial" pitchFamily="34" charset="0"/>
              </a:endParaRPr>
            </a:p>
            <a:p>
              <a:pPr algn="ctr">
                <a:defRPr/>
              </a:pPr>
              <a:endParaRPr lang="de-DE" sz="1200" dirty="0">
                <a:cs typeface="Arial" pitchFamily="34" charset="0"/>
              </a:endParaRPr>
            </a:p>
            <a:p>
              <a:pPr>
                <a:defRPr/>
              </a:pPr>
              <a:r>
                <a:rPr lang="de-DE" sz="1200" dirty="0">
                  <a:cs typeface="Arial" pitchFamily="34" charset="0"/>
                </a:rPr>
                <a:t>           </a:t>
              </a:r>
            </a:p>
            <a:p>
              <a:pPr>
                <a:defRPr/>
              </a:pPr>
              <a:r>
                <a:rPr lang="de-DE" sz="1200" dirty="0">
                  <a:cs typeface="Arial" pitchFamily="34" charset="0"/>
                </a:rPr>
                <a:t>          </a:t>
              </a:r>
              <a:endParaRPr lang="de-DE" sz="1200" dirty="0" smtClean="0">
                <a:cs typeface="Arial" pitchFamily="34" charset="0"/>
              </a:endParaRPr>
            </a:p>
            <a:p>
              <a:pPr>
                <a:defRPr/>
              </a:pPr>
              <a:endParaRPr lang="de-DE" sz="1200" dirty="0" smtClean="0">
                <a:cs typeface="Arial" pitchFamily="34" charset="0"/>
              </a:endParaRPr>
            </a:p>
            <a:p>
              <a:pPr>
                <a:defRPr/>
              </a:pPr>
              <a:endParaRPr lang="de-DE" sz="1200" dirty="0">
                <a:cs typeface="Arial" pitchFamily="34" charset="0"/>
              </a:endParaRPr>
            </a:p>
            <a:p>
              <a:pPr algn="ctr">
                <a:defRPr/>
              </a:pPr>
              <a:r>
                <a:rPr lang="de-DE" sz="1400" dirty="0">
                  <a:cs typeface="Arial" pitchFamily="34" charset="0"/>
                </a:rPr>
                <a:t>  </a:t>
              </a:r>
              <a:r>
                <a:rPr lang="de-DE" sz="1400" dirty="0" smtClean="0">
                  <a:cs typeface="Arial" pitchFamily="34" charset="0"/>
                </a:rPr>
                <a:t>  Erwachsene               </a:t>
              </a:r>
              <a:r>
                <a:rPr lang="de-DE" sz="1400" dirty="0">
                  <a:cs typeface="Arial" pitchFamily="34" charset="0"/>
                </a:rPr>
                <a:t>Kinder und Jugendliche</a:t>
              </a:r>
            </a:p>
          </p:txBody>
        </p:sp>
      </p:grpSp>
      <p:grpSp>
        <p:nvGrpSpPr>
          <p:cNvPr id="4" name="Gruppieren 14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75" cy="197"/>
          </a:xfrm>
        </p:grpSpPr>
        <p:sp>
          <p:nvSpPr>
            <p:cNvPr id="16" name="Oval 1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7" name="Line 2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8" name="Line 3"/>
            <p:cNvSpPr>
              <a:spLocks noChangeShapeType="1"/>
            </p:cNvSpPr>
            <p:nvPr/>
          </p:nvSpPr>
          <p:spPr bwMode="auto">
            <a:xfrm flipH="1"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</p:sp>
      </p:grpSp>
      <p:grpSp>
        <p:nvGrpSpPr>
          <p:cNvPr id="5" name="Gruppieren 2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75" cy="197"/>
          </a:xfrm>
        </p:grpSpPr>
        <p:sp>
          <p:nvSpPr>
            <p:cNvPr id="23" name="Oval 1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24" name="Line 2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25" name="Line 3"/>
            <p:cNvSpPr>
              <a:spLocks noChangeShapeType="1"/>
            </p:cNvSpPr>
            <p:nvPr/>
          </p:nvSpPr>
          <p:spPr bwMode="auto">
            <a:xfrm flipH="1"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 flipH="1"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</p:grpSp>
      <p:grpSp>
        <p:nvGrpSpPr>
          <p:cNvPr id="8" name="Gruppieren 28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75" cy="197"/>
          </a:xfrm>
        </p:grpSpPr>
        <p:sp>
          <p:nvSpPr>
            <p:cNvPr id="30" name="Oval 1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31" name="Line 2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32" name="Line 3"/>
            <p:cNvSpPr>
              <a:spLocks noChangeShapeType="1"/>
            </p:cNvSpPr>
            <p:nvPr/>
          </p:nvSpPr>
          <p:spPr bwMode="auto">
            <a:xfrm flipH="1"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33" name="Line 4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34" name="Line 5"/>
            <p:cNvSpPr>
              <a:spLocks noChangeShapeType="1"/>
            </p:cNvSpPr>
            <p:nvPr/>
          </p:nvSpPr>
          <p:spPr bwMode="auto">
            <a:xfrm flipH="1"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</p:grpSp>
      <p:grpSp>
        <p:nvGrpSpPr>
          <p:cNvPr id="12" name="Gruppieren 35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75" cy="197"/>
          </a:xfrm>
        </p:grpSpPr>
        <p:sp>
          <p:nvSpPr>
            <p:cNvPr id="37" name="Oval 1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38" name="Line 2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39" name="Line 3"/>
            <p:cNvSpPr>
              <a:spLocks noChangeShapeType="1"/>
            </p:cNvSpPr>
            <p:nvPr/>
          </p:nvSpPr>
          <p:spPr bwMode="auto">
            <a:xfrm flipH="1"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40" name="Line 4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41" name="Line 5"/>
            <p:cNvSpPr>
              <a:spLocks noChangeShapeType="1"/>
            </p:cNvSpPr>
            <p:nvPr/>
          </p:nvSpPr>
          <p:spPr bwMode="auto">
            <a:xfrm flipH="1"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</p:grpSp>
      <p:grpSp>
        <p:nvGrpSpPr>
          <p:cNvPr id="15" name="Gruppieren 42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75" cy="197"/>
          </a:xfrm>
        </p:grpSpPr>
        <p:sp>
          <p:nvSpPr>
            <p:cNvPr id="44" name="Oval 1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45" name="Line 2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46" name="Line 3"/>
            <p:cNvSpPr>
              <a:spLocks noChangeShapeType="1"/>
            </p:cNvSpPr>
            <p:nvPr/>
          </p:nvSpPr>
          <p:spPr bwMode="auto">
            <a:xfrm flipH="1"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47" name="Line 4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flipH="1"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</p:grpSp>
      <p:grpSp>
        <p:nvGrpSpPr>
          <p:cNvPr id="22" name="Gruppieren 49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75" cy="197"/>
          </a:xfrm>
        </p:grpSpPr>
        <p:sp>
          <p:nvSpPr>
            <p:cNvPr id="51" name="Oval 1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52" name="Line 2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53" name="Line 3"/>
            <p:cNvSpPr>
              <a:spLocks noChangeShapeType="1"/>
            </p:cNvSpPr>
            <p:nvPr/>
          </p:nvSpPr>
          <p:spPr bwMode="auto">
            <a:xfrm flipH="1"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54" name="Line 4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55" name="Line 5"/>
            <p:cNvSpPr>
              <a:spLocks noChangeShapeType="1"/>
            </p:cNvSpPr>
            <p:nvPr/>
          </p:nvSpPr>
          <p:spPr bwMode="auto">
            <a:xfrm flipH="1"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56" name="Line 6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</p:grpSp>
      <p:grpSp>
        <p:nvGrpSpPr>
          <p:cNvPr id="29" name="Gruppieren 56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75" cy="197"/>
          </a:xfrm>
        </p:grpSpPr>
        <p:sp>
          <p:nvSpPr>
            <p:cNvPr id="58" name="Oval 1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59" name="Line 2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60" name="Line 3"/>
            <p:cNvSpPr>
              <a:spLocks noChangeShapeType="1"/>
            </p:cNvSpPr>
            <p:nvPr/>
          </p:nvSpPr>
          <p:spPr bwMode="auto">
            <a:xfrm flipH="1"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61" name="Line 4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62" name="Line 5"/>
            <p:cNvSpPr>
              <a:spLocks noChangeShapeType="1"/>
            </p:cNvSpPr>
            <p:nvPr/>
          </p:nvSpPr>
          <p:spPr bwMode="auto">
            <a:xfrm flipH="1"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63" name="Line 6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</p:grpSp>
      <p:grpSp>
        <p:nvGrpSpPr>
          <p:cNvPr id="36" name="Gruppieren 63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75" cy="197"/>
          </a:xfrm>
        </p:grpSpPr>
        <p:sp>
          <p:nvSpPr>
            <p:cNvPr id="65" name="Oval 1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66" name="Line 2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67" name="Line 3"/>
            <p:cNvSpPr>
              <a:spLocks noChangeShapeType="1"/>
            </p:cNvSpPr>
            <p:nvPr/>
          </p:nvSpPr>
          <p:spPr bwMode="auto">
            <a:xfrm flipH="1"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68" name="Line 4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69" name="Line 5"/>
            <p:cNvSpPr>
              <a:spLocks noChangeShapeType="1"/>
            </p:cNvSpPr>
            <p:nvPr/>
          </p:nvSpPr>
          <p:spPr bwMode="auto">
            <a:xfrm flipH="1"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70" name="Line 6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</p:grpSp>
      <p:grpSp>
        <p:nvGrpSpPr>
          <p:cNvPr id="43" name="Gruppieren 70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75" cy="197"/>
          </a:xfrm>
        </p:grpSpPr>
        <p:sp>
          <p:nvSpPr>
            <p:cNvPr id="72" name="Oval 1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73" name="Line 2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74" name="Line 3"/>
            <p:cNvSpPr>
              <a:spLocks noChangeShapeType="1"/>
            </p:cNvSpPr>
            <p:nvPr/>
          </p:nvSpPr>
          <p:spPr bwMode="auto">
            <a:xfrm flipH="1"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75" name="Line 4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76" name="Line 5"/>
            <p:cNvSpPr>
              <a:spLocks noChangeShapeType="1"/>
            </p:cNvSpPr>
            <p:nvPr/>
          </p:nvSpPr>
          <p:spPr bwMode="auto">
            <a:xfrm flipH="1"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77" name="Line 6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</p:grpSp>
      <p:grpSp>
        <p:nvGrpSpPr>
          <p:cNvPr id="50" name="Group 8"/>
          <p:cNvGrpSpPr>
            <a:grpSpLocks/>
          </p:cNvGrpSpPr>
          <p:nvPr/>
        </p:nvGrpSpPr>
        <p:grpSpPr bwMode="auto">
          <a:xfrm>
            <a:off x="2339975" y="5259388"/>
            <a:ext cx="287338" cy="754062"/>
            <a:chOff x="0" y="0"/>
            <a:chExt cx="75" cy="197"/>
          </a:xfrm>
        </p:grpSpPr>
        <p:sp>
          <p:nvSpPr>
            <p:cNvPr id="79" name="Oval 1"/>
            <p:cNvSpPr>
              <a:spLocks noChangeArrowheads="1"/>
            </p:cNvSpPr>
            <p:nvPr/>
          </p:nvSpPr>
          <p:spPr bwMode="auto">
            <a:xfrm>
              <a:off x="12" y="0"/>
              <a:ext cx="56" cy="5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80" name="Line 2"/>
            <p:cNvSpPr>
              <a:spLocks noChangeShapeType="1"/>
            </p:cNvSpPr>
            <p:nvPr/>
          </p:nvSpPr>
          <p:spPr bwMode="auto">
            <a:xfrm>
              <a:off x="40" y="56"/>
              <a:ext cx="0" cy="86"/>
            </a:xfrm>
            <a:prstGeom prst="line">
              <a:avLst/>
            </a:prstGeom>
            <a:noFill/>
            <a:ln w="158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81" name="Line 3"/>
            <p:cNvSpPr>
              <a:spLocks noChangeShapeType="1"/>
            </p:cNvSpPr>
            <p:nvPr/>
          </p:nvSpPr>
          <p:spPr bwMode="auto">
            <a:xfrm flipH="1">
              <a:off x="0" y="133"/>
              <a:ext cx="40" cy="64"/>
            </a:xfrm>
            <a:prstGeom prst="line">
              <a:avLst/>
            </a:prstGeom>
            <a:noFill/>
            <a:ln w="158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82" name="Line 4"/>
            <p:cNvSpPr>
              <a:spLocks noChangeShapeType="1"/>
            </p:cNvSpPr>
            <p:nvPr/>
          </p:nvSpPr>
          <p:spPr bwMode="auto">
            <a:xfrm>
              <a:off x="40" y="133"/>
              <a:ext cx="32" cy="63"/>
            </a:xfrm>
            <a:prstGeom prst="line">
              <a:avLst/>
            </a:prstGeom>
            <a:noFill/>
            <a:ln w="158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83" name="Line 5"/>
            <p:cNvSpPr>
              <a:spLocks noChangeShapeType="1"/>
            </p:cNvSpPr>
            <p:nvPr/>
          </p:nvSpPr>
          <p:spPr bwMode="auto">
            <a:xfrm flipH="1">
              <a:off x="1" y="72"/>
              <a:ext cx="39" cy="27"/>
            </a:xfrm>
            <a:prstGeom prst="line">
              <a:avLst/>
            </a:prstGeom>
            <a:noFill/>
            <a:ln w="158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84" name="Line 6"/>
            <p:cNvSpPr>
              <a:spLocks noChangeShapeType="1"/>
            </p:cNvSpPr>
            <p:nvPr/>
          </p:nvSpPr>
          <p:spPr bwMode="auto">
            <a:xfrm>
              <a:off x="40" y="72"/>
              <a:ext cx="35" cy="25"/>
            </a:xfrm>
            <a:prstGeom prst="line">
              <a:avLst/>
            </a:prstGeom>
            <a:noFill/>
            <a:ln w="158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</p:sp>
      </p:grpSp>
      <p:grpSp>
        <p:nvGrpSpPr>
          <p:cNvPr id="57" name="Group 8"/>
          <p:cNvGrpSpPr>
            <a:grpSpLocks/>
          </p:cNvGrpSpPr>
          <p:nvPr/>
        </p:nvGrpSpPr>
        <p:grpSpPr bwMode="auto">
          <a:xfrm>
            <a:off x="4840288" y="5259388"/>
            <a:ext cx="260350" cy="679450"/>
            <a:chOff x="0" y="0"/>
            <a:chExt cx="75" cy="197"/>
          </a:xfrm>
        </p:grpSpPr>
        <p:sp>
          <p:nvSpPr>
            <p:cNvPr id="107" name="Oval 1"/>
            <p:cNvSpPr>
              <a:spLocks noChangeArrowheads="1"/>
            </p:cNvSpPr>
            <p:nvPr/>
          </p:nvSpPr>
          <p:spPr bwMode="auto">
            <a:xfrm>
              <a:off x="12" y="0"/>
              <a:ext cx="56" cy="5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08" name="Line 2"/>
            <p:cNvSpPr>
              <a:spLocks noChangeShapeType="1"/>
            </p:cNvSpPr>
            <p:nvPr/>
          </p:nvSpPr>
          <p:spPr bwMode="auto">
            <a:xfrm>
              <a:off x="40" y="56"/>
              <a:ext cx="0" cy="86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09" name="Line 3"/>
            <p:cNvSpPr>
              <a:spLocks noChangeShapeType="1"/>
            </p:cNvSpPr>
            <p:nvPr/>
          </p:nvSpPr>
          <p:spPr bwMode="auto">
            <a:xfrm flipH="1">
              <a:off x="0" y="133"/>
              <a:ext cx="40" cy="64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10" name="Line 4"/>
            <p:cNvSpPr>
              <a:spLocks noChangeShapeType="1"/>
            </p:cNvSpPr>
            <p:nvPr/>
          </p:nvSpPr>
          <p:spPr bwMode="auto">
            <a:xfrm>
              <a:off x="40" y="133"/>
              <a:ext cx="32" cy="63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11" name="Line 5"/>
            <p:cNvSpPr>
              <a:spLocks noChangeShapeType="1"/>
            </p:cNvSpPr>
            <p:nvPr/>
          </p:nvSpPr>
          <p:spPr bwMode="auto">
            <a:xfrm flipH="1">
              <a:off x="1" y="72"/>
              <a:ext cx="39" cy="27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12" name="Line 6"/>
            <p:cNvSpPr>
              <a:spLocks noChangeShapeType="1"/>
            </p:cNvSpPr>
            <p:nvPr/>
          </p:nvSpPr>
          <p:spPr bwMode="auto">
            <a:xfrm>
              <a:off x="40" y="72"/>
              <a:ext cx="35" cy="25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</p:grpSp>
      <p:grpSp>
        <p:nvGrpSpPr>
          <p:cNvPr id="11264" name="Group 8"/>
          <p:cNvGrpSpPr>
            <a:grpSpLocks/>
          </p:cNvGrpSpPr>
          <p:nvPr/>
        </p:nvGrpSpPr>
        <p:grpSpPr bwMode="auto">
          <a:xfrm>
            <a:off x="5240338" y="5268913"/>
            <a:ext cx="260350" cy="679450"/>
            <a:chOff x="400050" y="9525"/>
            <a:chExt cx="75" cy="197"/>
          </a:xfrm>
        </p:grpSpPr>
        <p:sp>
          <p:nvSpPr>
            <p:cNvPr id="101" name="Oval 1"/>
            <p:cNvSpPr>
              <a:spLocks noChangeArrowheads="1"/>
            </p:cNvSpPr>
            <p:nvPr/>
          </p:nvSpPr>
          <p:spPr bwMode="auto">
            <a:xfrm>
              <a:off x="400062" y="9525"/>
              <a:ext cx="56" cy="5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02" name="Line 2"/>
            <p:cNvSpPr>
              <a:spLocks noChangeShapeType="1"/>
            </p:cNvSpPr>
            <p:nvPr/>
          </p:nvSpPr>
          <p:spPr bwMode="auto">
            <a:xfrm>
              <a:off x="400090" y="9581"/>
              <a:ext cx="0" cy="86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03" name="Line 3"/>
            <p:cNvSpPr>
              <a:spLocks noChangeShapeType="1"/>
            </p:cNvSpPr>
            <p:nvPr/>
          </p:nvSpPr>
          <p:spPr bwMode="auto">
            <a:xfrm flipH="1">
              <a:off x="400050" y="9658"/>
              <a:ext cx="40" cy="64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04" name="Line 4"/>
            <p:cNvSpPr>
              <a:spLocks noChangeShapeType="1"/>
            </p:cNvSpPr>
            <p:nvPr/>
          </p:nvSpPr>
          <p:spPr bwMode="auto">
            <a:xfrm>
              <a:off x="400090" y="9658"/>
              <a:ext cx="32" cy="63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flipH="1">
              <a:off x="400051" y="9597"/>
              <a:ext cx="39" cy="27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06" name="Line 6"/>
            <p:cNvSpPr>
              <a:spLocks noChangeShapeType="1"/>
            </p:cNvSpPr>
            <p:nvPr/>
          </p:nvSpPr>
          <p:spPr bwMode="auto">
            <a:xfrm>
              <a:off x="400090" y="9597"/>
              <a:ext cx="35" cy="25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</p:grpSp>
      <p:grpSp>
        <p:nvGrpSpPr>
          <p:cNvPr id="11265" name="Group 8"/>
          <p:cNvGrpSpPr>
            <a:grpSpLocks/>
          </p:cNvGrpSpPr>
          <p:nvPr/>
        </p:nvGrpSpPr>
        <p:grpSpPr bwMode="auto">
          <a:xfrm>
            <a:off x="5640388" y="5278438"/>
            <a:ext cx="260350" cy="679450"/>
            <a:chOff x="800100" y="19050"/>
            <a:chExt cx="75" cy="197"/>
          </a:xfrm>
        </p:grpSpPr>
        <p:sp>
          <p:nvSpPr>
            <p:cNvPr id="95" name="Oval 1"/>
            <p:cNvSpPr>
              <a:spLocks noChangeArrowheads="1"/>
            </p:cNvSpPr>
            <p:nvPr/>
          </p:nvSpPr>
          <p:spPr bwMode="auto">
            <a:xfrm>
              <a:off x="800112" y="19050"/>
              <a:ext cx="56" cy="5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96" name="Line 2"/>
            <p:cNvSpPr>
              <a:spLocks noChangeShapeType="1"/>
            </p:cNvSpPr>
            <p:nvPr/>
          </p:nvSpPr>
          <p:spPr bwMode="auto">
            <a:xfrm>
              <a:off x="800140" y="19106"/>
              <a:ext cx="0" cy="86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97" name="Line 3"/>
            <p:cNvSpPr>
              <a:spLocks noChangeShapeType="1"/>
            </p:cNvSpPr>
            <p:nvPr/>
          </p:nvSpPr>
          <p:spPr bwMode="auto">
            <a:xfrm flipH="1">
              <a:off x="800100" y="19183"/>
              <a:ext cx="40" cy="64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98" name="Line 4"/>
            <p:cNvSpPr>
              <a:spLocks noChangeShapeType="1"/>
            </p:cNvSpPr>
            <p:nvPr/>
          </p:nvSpPr>
          <p:spPr bwMode="auto">
            <a:xfrm>
              <a:off x="800140" y="19183"/>
              <a:ext cx="32" cy="63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99" name="Line 5"/>
            <p:cNvSpPr>
              <a:spLocks noChangeShapeType="1"/>
            </p:cNvSpPr>
            <p:nvPr/>
          </p:nvSpPr>
          <p:spPr bwMode="auto">
            <a:xfrm flipH="1">
              <a:off x="800101" y="19122"/>
              <a:ext cx="39" cy="27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00" name="Line 6"/>
            <p:cNvSpPr>
              <a:spLocks noChangeShapeType="1"/>
            </p:cNvSpPr>
            <p:nvPr/>
          </p:nvSpPr>
          <p:spPr bwMode="auto">
            <a:xfrm>
              <a:off x="800140" y="19122"/>
              <a:ext cx="35" cy="25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</p:grp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6030913" y="5278438"/>
            <a:ext cx="269875" cy="679450"/>
            <a:chOff x="1190625" y="19050"/>
            <a:chExt cx="75" cy="197"/>
          </a:xfrm>
        </p:grpSpPr>
        <p:sp>
          <p:nvSpPr>
            <p:cNvPr id="89" name="Oval 1"/>
            <p:cNvSpPr>
              <a:spLocks noChangeArrowheads="1"/>
            </p:cNvSpPr>
            <p:nvPr/>
          </p:nvSpPr>
          <p:spPr bwMode="auto">
            <a:xfrm>
              <a:off x="1190637" y="19050"/>
              <a:ext cx="56" cy="5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90" name="Line 2"/>
            <p:cNvSpPr>
              <a:spLocks noChangeShapeType="1"/>
            </p:cNvSpPr>
            <p:nvPr/>
          </p:nvSpPr>
          <p:spPr bwMode="auto">
            <a:xfrm>
              <a:off x="1190665" y="19106"/>
              <a:ext cx="0" cy="86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91" name="Line 3"/>
            <p:cNvSpPr>
              <a:spLocks noChangeShapeType="1"/>
            </p:cNvSpPr>
            <p:nvPr/>
          </p:nvSpPr>
          <p:spPr bwMode="auto">
            <a:xfrm flipH="1">
              <a:off x="1190625" y="19183"/>
              <a:ext cx="40" cy="64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92" name="Line 4"/>
            <p:cNvSpPr>
              <a:spLocks noChangeShapeType="1"/>
            </p:cNvSpPr>
            <p:nvPr/>
          </p:nvSpPr>
          <p:spPr bwMode="auto">
            <a:xfrm>
              <a:off x="1190665" y="19183"/>
              <a:ext cx="32" cy="63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93" name="Line 5"/>
            <p:cNvSpPr>
              <a:spLocks noChangeShapeType="1"/>
            </p:cNvSpPr>
            <p:nvPr/>
          </p:nvSpPr>
          <p:spPr bwMode="auto">
            <a:xfrm flipH="1">
              <a:off x="1190626" y="19122"/>
              <a:ext cx="39" cy="27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94" name="Line 6"/>
            <p:cNvSpPr>
              <a:spLocks noChangeShapeType="1"/>
            </p:cNvSpPr>
            <p:nvPr/>
          </p:nvSpPr>
          <p:spPr bwMode="auto">
            <a:xfrm>
              <a:off x="1190665" y="19122"/>
              <a:ext cx="35" cy="25"/>
            </a:xfrm>
            <a:prstGeom prst="lin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</p:sp>
      </p:grpSp>
      <p:grpSp>
        <p:nvGrpSpPr>
          <p:cNvPr id="11269" name="Group 8"/>
          <p:cNvGrpSpPr>
            <a:grpSpLocks/>
          </p:cNvGrpSpPr>
          <p:nvPr/>
        </p:nvGrpSpPr>
        <p:grpSpPr bwMode="auto">
          <a:xfrm>
            <a:off x="6861175" y="5473700"/>
            <a:ext cx="173038" cy="444500"/>
            <a:chOff x="0" y="19049"/>
            <a:chExt cx="75" cy="197"/>
          </a:xfrm>
        </p:grpSpPr>
        <p:sp>
          <p:nvSpPr>
            <p:cNvPr id="135" name="Oval 1"/>
            <p:cNvSpPr>
              <a:spLocks noChangeArrowheads="1"/>
            </p:cNvSpPr>
            <p:nvPr/>
          </p:nvSpPr>
          <p:spPr bwMode="auto">
            <a:xfrm>
              <a:off x="12" y="19049"/>
              <a:ext cx="56" cy="5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36" name="Line 2"/>
            <p:cNvSpPr>
              <a:spLocks noChangeShapeType="1"/>
            </p:cNvSpPr>
            <p:nvPr/>
          </p:nvSpPr>
          <p:spPr bwMode="auto">
            <a:xfrm>
              <a:off x="40" y="19105"/>
              <a:ext cx="0" cy="86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37" name="Line 3"/>
            <p:cNvSpPr>
              <a:spLocks noChangeShapeType="1"/>
            </p:cNvSpPr>
            <p:nvPr/>
          </p:nvSpPr>
          <p:spPr bwMode="auto">
            <a:xfrm flipH="1">
              <a:off x="0" y="19182"/>
              <a:ext cx="40" cy="64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38" name="Line 4"/>
            <p:cNvSpPr>
              <a:spLocks noChangeShapeType="1"/>
            </p:cNvSpPr>
            <p:nvPr/>
          </p:nvSpPr>
          <p:spPr bwMode="auto">
            <a:xfrm>
              <a:off x="40" y="19182"/>
              <a:ext cx="32" cy="63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flipH="1">
              <a:off x="1" y="19121"/>
              <a:ext cx="39" cy="27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40" name="Line 6"/>
            <p:cNvSpPr>
              <a:spLocks noChangeShapeType="1"/>
            </p:cNvSpPr>
            <p:nvPr/>
          </p:nvSpPr>
          <p:spPr bwMode="auto">
            <a:xfrm>
              <a:off x="40" y="19121"/>
              <a:ext cx="35" cy="25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</p:grpSp>
      <p:grpSp>
        <p:nvGrpSpPr>
          <p:cNvPr id="11270" name="Group 8"/>
          <p:cNvGrpSpPr>
            <a:grpSpLocks/>
          </p:cNvGrpSpPr>
          <p:nvPr/>
        </p:nvGrpSpPr>
        <p:grpSpPr bwMode="auto">
          <a:xfrm>
            <a:off x="7213600" y="5464175"/>
            <a:ext cx="163513" cy="444500"/>
            <a:chOff x="352425" y="9525"/>
            <a:chExt cx="75" cy="197"/>
          </a:xfrm>
        </p:grpSpPr>
        <p:sp>
          <p:nvSpPr>
            <p:cNvPr id="129" name="Oval 1"/>
            <p:cNvSpPr>
              <a:spLocks noChangeArrowheads="1"/>
            </p:cNvSpPr>
            <p:nvPr/>
          </p:nvSpPr>
          <p:spPr bwMode="auto">
            <a:xfrm>
              <a:off x="352437" y="9525"/>
              <a:ext cx="56" cy="5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30" name="Line 2"/>
            <p:cNvSpPr>
              <a:spLocks noChangeShapeType="1"/>
            </p:cNvSpPr>
            <p:nvPr/>
          </p:nvSpPr>
          <p:spPr bwMode="auto">
            <a:xfrm>
              <a:off x="352465" y="9581"/>
              <a:ext cx="0" cy="86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H="1">
              <a:off x="352425" y="9658"/>
              <a:ext cx="40" cy="64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>
              <a:off x="352465" y="9658"/>
              <a:ext cx="32" cy="63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33" name="Line 5"/>
            <p:cNvSpPr>
              <a:spLocks noChangeShapeType="1"/>
            </p:cNvSpPr>
            <p:nvPr/>
          </p:nvSpPr>
          <p:spPr bwMode="auto">
            <a:xfrm flipH="1">
              <a:off x="352426" y="9597"/>
              <a:ext cx="39" cy="27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34" name="Line 6"/>
            <p:cNvSpPr>
              <a:spLocks noChangeShapeType="1"/>
            </p:cNvSpPr>
            <p:nvPr/>
          </p:nvSpPr>
          <p:spPr bwMode="auto">
            <a:xfrm>
              <a:off x="352465" y="9597"/>
              <a:ext cx="35" cy="25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</p:grpSp>
      <p:grpSp>
        <p:nvGrpSpPr>
          <p:cNvPr id="11271" name="Group 8"/>
          <p:cNvGrpSpPr>
            <a:grpSpLocks/>
          </p:cNvGrpSpPr>
          <p:nvPr/>
        </p:nvGrpSpPr>
        <p:grpSpPr bwMode="auto">
          <a:xfrm>
            <a:off x="7575550" y="5454650"/>
            <a:ext cx="173038" cy="444500"/>
            <a:chOff x="714375" y="0"/>
            <a:chExt cx="75" cy="197"/>
          </a:xfrm>
        </p:grpSpPr>
        <p:sp>
          <p:nvSpPr>
            <p:cNvPr id="123" name="Oval 1"/>
            <p:cNvSpPr>
              <a:spLocks noChangeArrowheads="1"/>
            </p:cNvSpPr>
            <p:nvPr/>
          </p:nvSpPr>
          <p:spPr bwMode="auto">
            <a:xfrm>
              <a:off x="714387" y="0"/>
              <a:ext cx="56" cy="5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24" name="Line 2"/>
            <p:cNvSpPr>
              <a:spLocks noChangeShapeType="1"/>
            </p:cNvSpPr>
            <p:nvPr/>
          </p:nvSpPr>
          <p:spPr bwMode="auto">
            <a:xfrm>
              <a:off x="714415" y="56"/>
              <a:ext cx="0" cy="86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25" name="Line 3"/>
            <p:cNvSpPr>
              <a:spLocks noChangeShapeType="1"/>
            </p:cNvSpPr>
            <p:nvPr/>
          </p:nvSpPr>
          <p:spPr bwMode="auto">
            <a:xfrm flipH="1">
              <a:off x="714375" y="133"/>
              <a:ext cx="40" cy="64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26" name="Line 4"/>
            <p:cNvSpPr>
              <a:spLocks noChangeShapeType="1"/>
            </p:cNvSpPr>
            <p:nvPr/>
          </p:nvSpPr>
          <p:spPr bwMode="auto">
            <a:xfrm>
              <a:off x="714415" y="133"/>
              <a:ext cx="32" cy="63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27" name="Line 5"/>
            <p:cNvSpPr>
              <a:spLocks noChangeShapeType="1"/>
            </p:cNvSpPr>
            <p:nvPr/>
          </p:nvSpPr>
          <p:spPr bwMode="auto">
            <a:xfrm flipH="1">
              <a:off x="714376" y="72"/>
              <a:ext cx="39" cy="27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28" name="Line 6"/>
            <p:cNvSpPr>
              <a:spLocks noChangeShapeType="1"/>
            </p:cNvSpPr>
            <p:nvPr/>
          </p:nvSpPr>
          <p:spPr bwMode="auto">
            <a:xfrm>
              <a:off x="714415" y="72"/>
              <a:ext cx="35" cy="25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</p:grp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7927975" y="5454650"/>
            <a:ext cx="173038" cy="444500"/>
            <a:chOff x="1066800" y="0"/>
            <a:chExt cx="75" cy="197"/>
          </a:xfrm>
        </p:grpSpPr>
        <p:sp>
          <p:nvSpPr>
            <p:cNvPr id="117" name="Oval 1"/>
            <p:cNvSpPr>
              <a:spLocks noChangeArrowheads="1"/>
            </p:cNvSpPr>
            <p:nvPr/>
          </p:nvSpPr>
          <p:spPr bwMode="auto">
            <a:xfrm>
              <a:off x="1066812" y="0"/>
              <a:ext cx="56" cy="5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18" name="Line 2"/>
            <p:cNvSpPr>
              <a:spLocks noChangeShapeType="1"/>
            </p:cNvSpPr>
            <p:nvPr/>
          </p:nvSpPr>
          <p:spPr bwMode="auto">
            <a:xfrm>
              <a:off x="1066840" y="56"/>
              <a:ext cx="0" cy="86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19" name="Line 3"/>
            <p:cNvSpPr>
              <a:spLocks noChangeShapeType="1"/>
            </p:cNvSpPr>
            <p:nvPr/>
          </p:nvSpPr>
          <p:spPr bwMode="auto">
            <a:xfrm flipH="1">
              <a:off x="1066800" y="133"/>
              <a:ext cx="40" cy="64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20" name="Line 4"/>
            <p:cNvSpPr>
              <a:spLocks noChangeShapeType="1"/>
            </p:cNvSpPr>
            <p:nvPr/>
          </p:nvSpPr>
          <p:spPr bwMode="auto">
            <a:xfrm>
              <a:off x="1066840" y="133"/>
              <a:ext cx="32" cy="63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flipH="1">
              <a:off x="1066801" y="72"/>
              <a:ext cx="39" cy="27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  <p:sp>
          <p:nvSpPr>
            <p:cNvPr id="122" name="Line 6"/>
            <p:cNvSpPr>
              <a:spLocks noChangeShapeType="1"/>
            </p:cNvSpPr>
            <p:nvPr/>
          </p:nvSpPr>
          <p:spPr bwMode="auto">
            <a:xfrm>
              <a:off x="1066840" y="72"/>
              <a:ext cx="35" cy="25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Ergebnisse der Abschlusskonferenz</a:t>
            </a:r>
            <a:r>
              <a:rPr lang="de-DE" b="1" u="sng" dirty="0" smtClean="0"/>
              <a:t/>
            </a:r>
            <a:br>
              <a:rPr lang="de-DE" b="1" u="sng" dirty="0" smtClean="0"/>
            </a:br>
            <a:r>
              <a:rPr lang="de-DE" sz="2800" dirty="0" smtClean="0"/>
              <a:t>Freitag, 07.10.11</a:t>
            </a:r>
            <a:br>
              <a:rPr lang="de-DE" sz="2800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dirty="0" smtClean="0"/>
              <a:t>Fragebogenergebnisse (Vorstellungen und Vorschläge der Teilnehmer)</a:t>
            </a:r>
          </a:p>
          <a:p>
            <a:pPr lvl="1">
              <a:buFontTx/>
              <a:buChar char="-"/>
            </a:pPr>
            <a:r>
              <a:rPr lang="de-DE" dirty="0" smtClean="0"/>
              <a:t>Zusammenarbeit im Bereich Forschung</a:t>
            </a:r>
          </a:p>
          <a:p>
            <a:pPr lvl="1">
              <a:buFontTx/>
              <a:buChar char="-"/>
            </a:pPr>
            <a:r>
              <a:rPr lang="de-DE" dirty="0" smtClean="0"/>
              <a:t>Austausch von Curricula und Literatur</a:t>
            </a:r>
          </a:p>
          <a:p>
            <a:pPr lvl="1">
              <a:buFontTx/>
              <a:buChar char="-"/>
            </a:pPr>
            <a:r>
              <a:rPr lang="de-DE" dirty="0" smtClean="0"/>
              <a:t>Weiterbildungsangebote für irakische Fachkräfte</a:t>
            </a:r>
          </a:p>
          <a:p>
            <a:pPr lvl="1">
              <a:buFontTx/>
              <a:buChar char="-"/>
            </a:pPr>
            <a:r>
              <a:rPr lang="de-DE" dirty="0" smtClean="0"/>
              <a:t>Konferenzen und Forschungstreffen von deutschen und irakischen Wissenschaftlern</a:t>
            </a:r>
          </a:p>
          <a:p>
            <a:pPr lvl="1">
              <a:buFontTx/>
              <a:buChar char="-"/>
            </a:pPr>
            <a:r>
              <a:rPr lang="de-DE" dirty="0" smtClean="0"/>
              <a:t>Vermittlung neuer Methoden bzgl. der Hochschuldidaktik, Diagnostik und Therapie </a:t>
            </a:r>
          </a:p>
          <a:p>
            <a:pPr lvl="1">
              <a:buFontTx/>
              <a:buChar char="-"/>
            </a:pPr>
            <a:r>
              <a:rPr lang="de-DE" dirty="0" smtClean="0"/>
              <a:t>Aufbau eines deutsch-irakischen Zentrums in Bagdad für Menschen mit „Sonderbedarf“</a:t>
            </a:r>
          </a:p>
          <a:p>
            <a:pPr lvl="1">
              <a:buFontTx/>
              <a:buChar char="-"/>
            </a:pPr>
            <a:endParaRPr lang="de-DE" dirty="0" smtClean="0"/>
          </a:p>
          <a:p>
            <a:pPr lvl="1"/>
            <a:endParaRPr lang="de-DE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sz="4800" b="1" dirty="0" smtClean="0"/>
              <a:t>Danke für Ihr Interesse!</a:t>
            </a:r>
            <a:endParaRPr lang="de-DE" sz="4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Saly</a:t>
            </a:r>
            <a:r>
              <a:rPr lang="de-DE" dirty="0" smtClean="0"/>
              <a:t>, 13 Jahre</a:t>
            </a:r>
            <a:endParaRPr lang="de-DE" dirty="0"/>
          </a:p>
        </p:txBody>
      </p:sp>
      <p:pic>
        <p:nvPicPr>
          <p:cNvPr id="8" name="Inhaltsplatzhalter 7" descr="Saly mit Prothes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 err="1" smtClean="0"/>
              <a:t>Saly</a:t>
            </a:r>
            <a:r>
              <a:rPr lang="de-DE" sz="2400" dirty="0" smtClean="0"/>
              <a:t> wurde beim Spielen durch eine von  amerikanischen Soldaten abgeschossene Rakete verletzt. Ihr Bruder starb bei dieser Explosion.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Foto: Paul Flieder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Baha 25 J., Sadik 13 J., Muhammed 13  J.</a:t>
            </a:r>
            <a:endParaRPr lang="de-DE" sz="2400" dirty="0"/>
          </a:p>
        </p:txBody>
      </p:sp>
      <p:pic>
        <p:nvPicPr>
          <p:cNvPr id="14" name="Inhaltsplatzhalter 13" descr="Eine Rakete, 3 Opfer Bahaa, Sadik, Mohammed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13" name="Textplatzhalter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Alle drei Jungen wurden von Raketen unbekannter Herkunft getroffen. Sie lernten sich im Krankenhaus kennen.</a:t>
            </a:r>
          </a:p>
          <a:p>
            <a:endParaRPr lang="de-DE" dirty="0" smtClean="0"/>
          </a:p>
          <a:p>
            <a:r>
              <a:rPr lang="de-DE" sz="1600" dirty="0" smtClean="0"/>
              <a:t>Foto : Paul Flieder</a:t>
            </a:r>
            <a:endParaRPr lang="de-DE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Kindheit und Jugend im Irak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500" dirty="0" smtClean="0"/>
              <a:t>Sie beobachten </a:t>
            </a:r>
            <a:r>
              <a:rPr lang="de-DE" dirty="0" smtClean="0"/>
              <a:t>	</a:t>
            </a:r>
          </a:p>
          <a:p>
            <a:pPr lvl="1">
              <a:buFont typeface="Arial" charset="0"/>
              <a:buChar char="•"/>
            </a:pPr>
            <a:r>
              <a:rPr lang="de-DE" sz="4000" dirty="0" smtClean="0"/>
              <a:t>Bombardements</a:t>
            </a:r>
          </a:p>
          <a:p>
            <a:pPr lvl="1">
              <a:buFont typeface="Arial" charset="0"/>
              <a:buChar char="•"/>
            </a:pPr>
            <a:r>
              <a:rPr lang="de-DE" sz="4000" dirty="0" smtClean="0"/>
              <a:t>Kampfhandlungen</a:t>
            </a:r>
          </a:p>
          <a:p>
            <a:pPr lvl="1">
              <a:buFont typeface="Arial" charset="0"/>
              <a:buChar char="•"/>
            </a:pPr>
            <a:r>
              <a:rPr lang="de-DE" sz="4000" dirty="0" smtClean="0"/>
              <a:t>Brände</a:t>
            </a:r>
          </a:p>
          <a:p>
            <a:pPr lvl="1">
              <a:buFont typeface="Arial" charset="0"/>
              <a:buChar char="•"/>
            </a:pPr>
            <a:r>
              <a:rPr lang="de-DE" sz="4000" dirty="0" smtClean="0"/>
              <a:t>Explosionen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Kindheit und Jugend im Irak</a:t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dirty="0" smtClean="0"/>
              <a:t>Kinder erleben:</a:t>
            </a:r>
          </a:p>
          <a:p>
            <a:pPr>
              <a:buFont typeface="Arial" charset="0"/>
              <a:buChar char="•"/>
            </a:pPr>
            <a:endParaRPr lang="de-DE" dirty="0" smtClean="0"/>
          </a:p>
          <a:p>
            <a:pPr>
              <a:buFont typeface="Arial" charset="0"/>
              <a:buChar char="•"/>
            </a:pPr>
            <a:r>
              <a:rPr lang="de-DE" sz="3500" dirty="0" smtClean="0"/>
              <a:t> </a:t>
            </a:r>
            <a:r>
              <a:rPr lang="de-DE" sz="3900" dirty="0" smtClean="0"/>
              <a:t>	eigene Verletzungen, Schmerzen und Angst</a:t>
            </a:r>
          </a:p>
          <a:p>
            <a:pPr>
              <a:buFont typeface="Arial" charset="0"/>
              <a:buChar char="•"/>
            </a:pPr>
            <a:r>
              <a:rPr lang="de-DE" sz="3900" dirty="0" smtClean="0"/>
              <a:t> 	Verletzungen, Verlust und Tod von 	Angehörigen</a:t>
            </a:r>
          </a:p>
          <a:p>
            <a:pPr>
              <a:buFont typeface="Arial" charset="0"/>
              <a:buChar char="•"/>
            </a:pPr>
            <a:r>
              <a:rPr lang="de-DE" sz="3900" dirty="0" smtClean="0"/>
              <a:t> 	Folter</a:t>
            </a:r>
          </a:p>
          <a:p>
            <a:pPr>
              <a:buFont typeface="Arial" charset="0"/>
              <a:buChar char="•"/>
            </a:pPr>
            <a:r>
              <a:rPr lang="de-DE" sz="3900" dirty="0" smtClean="0"/>
              <a:t> 	Vergewaltigung</a:t>
            </a:r>
          </a:p>
          <a:p>
            <a:pPr>
              <a:buFont typeface="Arial" charset="0"/>
              <a:buChar char="•"/>
            </a:pPr>
            <a:r>
              <a:rPr lang="de-DE" sz="3900" dirty="0" smtClean="0"/>
              <a:t> 	Zerstörungen des eigenen Zuhauses</a:t>
            </a:r>
          </a:p>
          <a:p>
            <a:pPr>
              <a:buFont typeface="Arial" charset="0"/>
              <a:buChar char="•"/>
            </a:pPr>
            <a:r>
              <a:rPr lang="de-DE" sz="3900" dirty="0" smtClean="0"/>
              <a:t> 	Verstümmelung, Verlust und Tod von 	Freunden</a:t>
            </a:r>
          </a:p>
          <a:p>
            <a:pPr>
              <a:buFont typeface="Arial" charset="0"/>
              <a:buChar char="•"/>
            </a:pPr>
            <a:r>
              <a:rPr lang="de-DE" sz="3900" dirty="0" smtClean="0"/>
              <a:t> 	Verlust von Haustieren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Kindheit und Jugend im Irak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3300" dirty="0" smtClean="0"/>
              <a:t>Kriegsbedingte Folgen:</a:t>
            </a:r>
            <a:endParaRPr lang="de-DE" sz="4000" dirty="0" smtClean="0"/>
          </a:p>
          <a:p>
            <a:pPr>
              <a:buFont typeface="Arial" charset="0"/>
              <a:buChar char="•"/>
            </a:pPr>
            <a:r>
              <a:rPr lang="de-DE" sz="3600" dirty="0" smtClean="0"/>
              <a:t>Depressionen</a:t>
            </a:r>
          </a:p>
          <a:p>
            <a:pPr>
              <a:buFont typeface="Arial" charset="0"/>
              <a:buChar char="•"/>
            </a:pPr>
            <a:r>
              <a:rPr lang="de-DE" sz="3600" dirty="0" smtClean="0"/>
              <a:t> Schlafstörungen</a:t>
            </a:r>
          </a:p>
          <a:p>
            <a:pPr>
              <a:buFont typeface="Arial" charset="0"/>
              <a:buChar char="•"/>
            </a:pPr>
            <a:r>
              <a:rPr lang="de-DE" sz="3600" dirty="0" smtClean="0"/>
              <a:t> Verhaltensauffälligkeiten</a:t>
            </a:r>
          </a:p>
          <a:p>
            <a:pPr>
              <a:buFont typeface="Arial" charset="0"/>
              <a:buChar char="•"/>
            </a:pPr>
            <a:r>
              <a:rPr lang="de-DE" sz="3600" dirty="0" smtClean="0"/>
              <a:t> Regressionen</a:t>
            </a:r>
          </a:p>
          <a:p>
            <a:pPr>
              <a:buFont typeface="Arial" charset="0"/>
              <a:buChar char="•"/>
            </a:pPr>
            <a:r>
              <a:rPr lang="de-DE" sz="3600" dirty="0" smtClean="0"/>
              <a:t> Aggressionen</a:t>
            </a:r>
          </a:p>
          <a:p>
            <a:pPr>
              <a:buFont typeface="Arial" charset="0"/>
              <a:buChar char="•"/>
            </a:pPr>
            <a:r>
              <a:rPr lang="de-DE" sz="3600" dirty="0" smtClean="0"/>
              <a:t>Lebenslange seelische Erkrankungen</a:t>
            </a:r>
          </a:p>
          <a:p>
            <a:pPr>
              <a:buFont typeface="Arial" charset="0"/>
              <a:buChar char="•"/>
            </a:pPr>
            <a:endParaRPr lang="de-DE" sz="3600" dirty="0" smtClean="0"/>
          </a:p>
          <a:p>
            <a:pPr>
              <a:buNone/>
            </a:pPr>
            <a:endParaRPr lang="de-DE" sz="3600" dirty="0" smtClean="0"/>
          </a:p>
          <a:p>
            <a:pPr>
              <a:buFont typeface="Arial" charset="0"/>
              <a:buChar char="•"/>
            </a:pPr>
            <a:endParaRPr lang="de-DE" sz="4000" dirty="0" smtClean="0"/>
          </a:p>
          <a:p>
            <a:pPr>
              <a:buFont typeface="Arial" charset="0"/>
              <a:buChar char="•"/>
            </a:pPr>
            <a:endParaRPr lang="de-DE" sz="4000" dirty="0" smtClean="0"/>
          </a:p>
          <a:p>
            <a:pPr>
              <a:buFont typeface="Arial" charset="0"/>
              <a:buChar char="•"/>
            </a:pPr>
            <a:endParaRPr lang="de-DE" sz="4000" dirty="0" smtClean="0"/>
          </a:p>
          <a:p>
            <a:pPr>
              <a:buFont typeface="Arial" charset="0"/>
              <a:buChar char="•"/>
            </a:pPr>
            <a:endParaRPr lang="de-DE" sz="4000" dirty="0" smtClean="0"/>
          </a:p>
          <a:p>
            <a:pPr>
              <a:buNone/>
            </a:pPr>
            <a:endParaRPr lang="de-DE" sz="400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1084</Words>
  <Application>Microsoft Office PowerPoint</Application>
  <PresentationFormat>Bildschirmpräsentation (4:3)</PresentationFormat>
  <Paragraphs>266</Paragraphs>
  <Slides>41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2" baseType="lpstr">
      <vt:lpstr>Larissa-Design</vt:lpstr>
      <vt:lpstr>Rehabilitation und Sonderpädagogik  im Irak Bericht über eine deutsch-irakische Forschungskooperation</vt:lpstr>
      <vt:lpstr>Vortragsstruktur</vt:lpstr>
      <vt:lpstr>Eckdaten zur Forschungsreise nach Bagdad</vt:lpstr>
      <vt:lpstr> Irakische Bevölkerung (Informationen der Kinderhilfsorganisation  Unicef) </vt:lpstr>
      <vt:lpstr>Saly, 13 Jahre</vt:lpstr>
      <vt:lpstr>Baha 25 J., Sadik 13 J., Muhammed 13  J.</vt:lpstr>
      <vt:lpstr>Kindheit und Jugend im Irak</vt:lpstr>
      <vt:lpstr>  Kindheit und Jugend im Irak   </vt:lpstr>
      <vt:lpstr>Kindheit und Jugend im Irak</vt:lpstr>
      <vt:lpstr>Kindheit und Jugend im Irak</vt:lpstr>
      <vt:lpstr>Aufklärungsmaterial für Eltern und Kinder, Erzieher und Lehrer</vt:lpstr>
      <vt:lpstr>Aufklärungsmaterial für Eltern und Kinder, Erzieher und Lehrer</vt:lpstr>
      <vt:lpstr>Wissenschaftstheoretische und methodologische Vorgehensweise</vt:lpstr>
      <vt:lpstr>Projektspezifische Probleme der Feldforschung I </vt:lpstr>
      <vt:lpstr>Projektspezifische Probleme der Feldforschung II </vt:lpstr>
      <vt:lpstr>Legitimation des ethnomethodologischen Forschungsansatzes</vt:lpstr>
      <vt:lpstr>  </vt:lpstr>
      <vt:lpstr>Uni Bagdad, Fakultät für Sozialwissenschaften Sonntag, 02.10.11 </vt:lpstr>
      <vt:lpstr>PowerPoint-Präsentation</vt:lpstr>
      <vt:lpstr>Gesundheitsministerium,  Abteilung Körperbehinderung Sonntag, 02.10.11 </vt:lpstr>
      <vt:lpstr>PowerPoint-Präsentation</vt:lpstr>
      <vt:lpstr>Anthropologie, Soziologie und Erziehungswissenschaften  Universität Almustansiriya Treffen mit dem Dekan der Fakultät Geisteswissenschaften Montag 03.10.11 </vt:lpstr>
      <vt:lpstr>PowerPoint-Präsentation</vt:lpstr>
      <vt:lpstr>Besuch des Arbeits- und Sozialministeriums Montag 03.10.11 </vt:lpstr>
      <vt:lpstr>Besuch der Deutschen  Botschaft  Montag 03.10.11</vt:lpstr>
      <vt:lpstr>PowerPoint-Präsentation</vt:lpstr>
      <vt:lpstr>Besuch des Diagnostikzentrums und beruflichen Rehabilitationszentrums Alhuda Dienstag 04.10.11  </vt:lpstr>
      <vt:lpstr>PowerPoint-Präsentation</vt:lpstr>
      <vt:lpstr>Besuch des Forschungszentrums für psychologische  Untersuchungen der Bagdad Universität Dienstag 4.10.11   </vt:lpstr>
      <vt:lpstr>PowerPoint-Präsentation</vt:lpstr>
      <vt:lpstr>Besuch des Außenministeriums Mittwoch 05.10.11     </vt:lpstr>
      <vt:lpstr>PowerPoint-Präsentation</vt:lpstr>
      <vt:lpstr>Besuch des medizinischen Rehabilitationszentrums Bagdad   Mittwoch 05.10.11   </vt:lpstr>
      <vt:lpstr>PowerPoint-Präsentation</vt:lpstr>
      <vt:lpstr>Besuch der Hochschule für Sonderpädagogik  Donnerstag 06.10.11    </vt:lpstr>
      <vt:lpstr>PowerPoint-Präsentation</vt:lpstr>
      <vt:lpstr>Besuch des medizinischen Rehabilitationszentrums  Al Gadhir, Bagdad  Donnerstag 06.10.11   </vt:lpstr>
      <vt:lpstr>PowerPoint-Präsentation</vt:lpstr>
      <vt:lpstr>Ergebnisse der Abschlusskonferenz Freitag, 07.10.11    </vt:lpstr>
      <vt:lpstr>Ergebnisse der Abschlusskonferenz Freitag, 07.10.11 </vt:lpstr>
      <vt:lpstr>PowerPoint-Präsentation</vt:lpstr>
    </vt:vector>
  </TitlesOfParts>
  <Company>Universität Oldenburg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Rehabilitation und Sonderpädagogik  im Irak Bericht über eine deutsch-irakische Forschungskooperation</dc:title>
  <dc:creator>M. Ortmann</dc:creator>
  <cp:lastModifiedBy>Birgit Kynaß</cp:lastModifiedBy>
  <cp:revision>55</cp:revision>
  <dcterms:created xsi:type="dcterms:W3CDTF">2011-11-15T09:50:29Z</dcterms:created>
  <dcterms:modified xsi:type="dcterms:W3CDTF">2011-12-07T14:37:48Z</dcterms:modified>
</cp:coreProperties>
</file>